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1" r:id="rId5"/>
    <p:sldId id="265" r:id="rId6"/>
    <p:sldId id="264" r:id="rId7"/>
    <p:sldId id="259" r:id="rId8"/>
    <p:sldId id="262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E0800A-B2D2-B0E8-019C-7430C7138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83AAB52-5377-1E69-9FBE-AF244536F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E436AA0-4437-642B-198C-794FE1EBA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A819CF1-15EE-8B0B-27C7-F95C97AD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E1489C-CE4C-E264-6718-B1CFD0A6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284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A06AE6-B2F3-C691-96A4-AEE93074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E830ED-E9FB-4046-0740-68730BE51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E7A53BE-2A30-5320-CB24-5B2CFDC2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04B68C4-F252-E3B5-80DB-8DFE4D95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A6D6929-AC72-B435-0E5A-D12CBFC50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863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380C04-1ABE-B377-C5C0-43A2BBB9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B52D763-49A3-5F7D-C91F-2892126F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19CC18-6D70-DB86-8ABF-C0D3F37E8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B5B8CE-CCF1-FDDB-E9A2-CC88D8E1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CC5AE68-4A5B-0CFF-EF21-1118395B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038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8045CB-783E-BF71-82EE-890A918D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3860D7-4CA4-4F9E-15CD-0595FABE0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8CC437C-AFD4-3FEF-3488-39510A0A8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FAC8CD9-7006-2DED-1779-9D08F1792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CC51A06-A9D9-6B3B-B517-7CA7DF956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9F055CB-B519-256C-711A-D6EDD814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492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D8A954-0C93-758E-A8C5-09FC2048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83A8EF0-B99E-F5BC-E1B6-ADB742246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A8B4163-CF8F-226D-3FAB-DC928278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784E03F-101F-BEE2-0B38-448DB5B3D7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1E1EC5F-523B-AB24-0E3D-D251E65D3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90DD70E-065D-CE1B-82E4-CA0C36BC7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D5CC663-E5B7-C2F9-1F2C-6ECBDF9D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DA705DB-41FB-2711-F931-E9A51618D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447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50EF6D-E706-8FBE-8ADB-1A19C7127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40E1054-58F7-E382-CEB8-CEFAF898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75A2CDE-76E0-2F29-C047-96A1D0713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F7994B9-165E-17F6-9024-F182EE876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565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A88763A-F9EE-35D8-8757-59828F793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B5BA625-CE3A-7663-4757-FC765B0C6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E13F5EF-4F90-F2FA-C8D1-B842C88E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9209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15105C-A584-0746-5A15-4A3F33FC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97BE1B-6BFC-1F1A-86B9-5EDB0EF8E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0229E17-E58F-6E8B-EC91-6C3AEEFF6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F5B1EDC-7772-4E74-2979-EC6CBA05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6F99D39-0E1A-8666-196F-BE6EF2A6E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A45C2FB-A0E1-8BD7-6A37-98F5C41C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780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74EFC2-1551-A714-2460-FF7468712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1AC6D23-31FD-34C7-2DB9-966BE2B3FD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A23D886-529B-428C-5125-7286FEF8D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5367A1A-BC4D-32AF-F421-52466592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F2AE85C-1D10-B890-BD13-734CAD388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4465B3F-22D6-1DAF-9AF0-729062394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23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3138F1-C364-4659-3131-0209CCA8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B7FA8A3-47AA-6FD8-4837-776C280F0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2FCD846-7C0F-CF1C-91B2-53160B030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B6430C-23B7-66AE-501E-F320BD16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8E08CB-4265-A72F-DB45-486BA5C0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862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4732EEF-782E-98C3-3636-43ECC07C1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46B0C9F-B2C6-63EE-C7E4-7711B85A3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C2D105-1F52-4210-7C04-2246A7CE9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BE9AC80-4D2D-DC06-A87C-D716CF03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7AC8FAD-61E6-22AB-518C-FB905BCF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381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B157EB82-C63E-2024-0536-668D82904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9B2EDF8-B0D3-7667-12E3-51FBD06B9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39AF7F7-4E87-0B2F-6102-81E5EB84A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51B18-D310-48E0-A2F1-DC618D763066}" type="datetimeFigureOut">
              <a:rPr lang="hu-HU" smtClean="0"/>
              <a:t>2025. 10. 09.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D5F0EF0-C318-A452-FFCB-EB4D3BC5C7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4209B9C-E8C5-EE37-DE81-41A2942B6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BD776E-2157-4DE4-A410-E61BFD1CB90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526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2E54D7-7C9C-6506-B813-7B858B6C7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8088" y="2448243"/>
            <a:ext cx="7336536" cy="871029"/>
          </a:xfrm>
        </p:spPr>
        <p:txBody>
          <a:bodyPr>
            <a:normAutofit fontScale="90000"/>
          </a:bodyPr>
          <a:lstStyle/>
          <a:p>
            <a:r>
              <a:rPr lang="hu-HU" dirty="0" err="1">
                <a:solidFill>
                  <a:schemeClr val="bg1"/>
                </a:solidFill>
              </a:rPr>
              <a:t>Hádész</a:t>
            </a:r>
            <a:r>
              <a:rPr lang="hu-HU" dirty="0">
                <a:solidFill>
                  <a:schemeClr val="bg1"/>
                </a:solidFill>
              </a:rPr>
              <a:t> kultusza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DF20E7E-BDDA-7DA4-3A0B-AA2DED1F4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5344" y="5705158"/>
            <a:ext cx="9144000" cy="1655762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Antal Réka – Az ókortörténetírás műhelytitkai – 2025. 10. 09.</a:t>
            </a:r>
          </a:p>
          <a:p>
            <a:r>
              <a:rPr lang="en-US" dirty="0"/>
              <a:t>Persephone and Hades. Tondo of an Attic red-figured kylix, ca. 440-430 BC. Said to be from </a:t>
            </a:r>
            <a:r>
              <a:rPr lang="en-US" dirty="0" err="1"/>
              <a:t>Vulci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865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B1767A9-C3C3-9BBA-5823-20308DE69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hu-HU" sz="38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</a:t>
            </a:r>
            <a:r>
              <a:rPr lang="hu-HU" sz="3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mint istenség és hely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1709CC4-9299-1192-FB09-646A2B22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hu-HU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Kronosz és Rhea fia, fő szerepe mint az alvilág ura</a:t>
            </a:r>
          </a:p>
          <a:p>
            <a:r>
              <a:rPr lang="hu-HU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Emellett a földi ásványkincsek, bányák istene</a:t>
            </a:r>
          </a:p>
          <a:p>
            <a:r>
              <a:rPr lang="hu-HU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Nem a halál istene, csak a halottak ura  </a:t>
            </a:r>
          </a:p>
          <a:p>
            <a:r>
              <a:rPr lang="hu-HU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Birodalmának egyik neve is </a:t>
            </a:r>
            <a:r>
              <a:rPr lang="hu-HU" sz="20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</a:t>
            </a:r>
            <a:endParaRPr lang="hu-HU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hu-HU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Általában föld alatti (</a:t>
            </a:r>
            <a:r>
              <a:rPr lang="hu-HU" sz="20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khtonikus</a:t>
            </a:r>
            <a:r>
              <a:rPr lang="hu-HU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) de voltak más elképzelések is a helyről  </a:t>
            </a:r>
          </a:p>
          <a:p>
            <a:endParaRPr lang="hu-HU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ép 3" descr="A képen múzeum, művészet, Tárgyi lelet, Klasszikus szobr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261EDC0-C99C-F67E-F7DD-D00803C2A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3" y="0"/>
            <a:ext cx="4337685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8B584D57-B180-1CE5-B700-BC29BFB33E8B}"/>
              </a:ext>
            </a:extLst>
          </p:cNvPr>
          <p:cNvSpPr txBox="1"/>
          <p:nvPr/>
        </p:nvSpPr>
        <p:spPr>
          <a:xfrm>
            <a:off x="11036808" y="374904"/>
            <a:ext cx="9729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Hades/Pluto-Serapis with Cerberus by his side, part of the Roman statue group from </a:t>
            </a:r>
            <a:r>
              <a:rPr lang="en-US" sz="12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Gortyna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(2nd cent. AD), </a:t>
            </a:r>
            <a:r>
              <a:rPr lang="en-US" sz="12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Heraclion</a:t>
            </a:r>
            <a:r>
              <a:rPr lang="en-US" sz="1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Archaeological Museum</a:t>
            </a:r>
            <a:endParaRPr lang="hu-HU" sz="12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949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E70DC4-47BA-CEF1-5CB9-866D56839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8685" y="947057"/>
            <a:ext cx="6812299" cy="5704986"/>
          </a:xfrm>
        </p:spPr>
        <p:txBody>
          <a:bodyPr>
            <a:normAutofit fontScale="92500"/>
          </a:bodyPr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Nagyon ritkán szerepel mítoszokban, ritkán is ábrázolják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Bár nem ő miatta halnak meg emberek, próbálják nem felhívni magukra a figyelmét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Személyiségét magánakvalónak képzelték, akit általában nem érdekel a halandók világa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Legfontosabb mítosza a Perszephoné elrablása 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görög kultusz adok-kapok világában egy halált képviselő istennek nem volt nagy népszerűsége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Kultusz helyei inkább csak Dél-Olaszországban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3179F5F-0E40-BCCE-B7D2-24E5495A5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6" y="0"/>
            <a:ext cx="4349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2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93EA0D-A8BF-F2AB-0E60-CBC562DA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Plouton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és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Klymenos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4E4B53-0512-0AAB-4C32-F4938AB02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Hádészt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sokszor inkább részaspektusaiban tisztelték, más neveken</a:t>
            </a:r>
          </a:p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Plouton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: „a gazdag”, bányákhoz és termőföldhöz kapcsolódó isten és kultusz – de ezen felüli gazdagság is</a:t>
            </a:r>
          </a:p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Eleusziszból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származik, így erősen kötődik az ottani Démétér és Perszephoné/Koré kultuszhoz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+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Eleusziszban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Theos és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Thea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mint alvilág uralkodói</a:t>
            </a:r>
          </a:p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Klymenos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is mint másik név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Egyesek szerint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Zeus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Chtonios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is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Hádészra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vonatkozó név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5372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6949C1-8EDB-1ADE-7CE6-B79BE357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Hermione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Klymenos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templom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3715C3-0CFA-F749-F29F-05C4B733A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Pausanias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Klymenos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templom,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Pausanias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megemlíti hogy ez a név az alvilág urának egyik neve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Démétér templommal szemben, áldoztak is neki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Itt mint a termést akadályozó isten jelenhetett meg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Tó és hasadék a templomhoz közel – szintén alvilághoz közeli helyek</a:t>
            </a:r>
          </a:p>
        </p:txBody>
      </p:sp>
    </p:spTree>
    <p:extLst>
      <p:ext uri="{BB962C8B-B14F-4D97-AF65-F5344CB8AC3E}">
        <p14:creationId xmlns:p14="http://schemas.microsoft.com/office/powerpoint/2010/main" val="82304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9749FB-805E-274A-E1C7-AAF6F3688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Triphylia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5A3A394-D60D-06B9-6433-7F7B85DAC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8257" cy="4313918"/>
          </a:xfrm>
        </p:spPr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Strabo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(római kori utazó és író)</a:t>
            </a:r>
          </a:p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Triphylia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mellett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Acheron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folyó – alvilághoz kötődik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Démétér és Perszephoné kultusz itt is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„a föld kettősége” mint ok – egyszerre tud nagyon termékeny és meddő lenni a föld</a:t>
            </a:r>
          </a:p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közelsége az ok – kultusszal vissza kell fogni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2BDCB9A-63FA-96E3-718E-B3D50FE8F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320" y="286512"/>
            <a:ext cx="3810000" cy="48768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1A8A5E8B-2A72-A115-B6A0-FD5582160C21}"/>
              </a:ext>
            </a:extLst>
          </p:cNvPr>
          <p:cNvSpPr txBox="1"/>
          <p:nvPr/>
        </p:nvSpPr>
        <p:spPr>
          <a:xfrm>
            <a:off x="8586216" y="5400879"/>
            <a:ext cx="2642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Hades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and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Persephone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Greco-Roman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bas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relief, National Museum of Magna Graecia,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Reggio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Calabria</a:t>
            </a:r>
          </a:p>
        </p:txBody>
      </p:sp>
    </p:spTree>
    <p:extLst>
      <p:ext uri="{BB962C8B-B14F-4D97-AF65-F5344CB8AC3E}">
        <p14:creationId xmlns:p14="http://schemas.microsoft.com/office/powerpoint/2010/main" val="157768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8EEAFD-DFD3-3E7E-710D-5CDAFE92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Elisz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temploma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B4F9172-E3FD-4CD7-942F-63D410071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Pausanias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Agorán belüli templom, többi valószínűleg városon kívüli volt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évente egyszer nyitott, akkor is csak a pap léphetett be „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Hádészba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is csak egyszer megy le az ember”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Itt valószínűleg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Hádészt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tényleg mint a halottak istene aspektusában tisztelték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Mellette egy ismeretlen sír, másik templom romokban –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Pausanias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azt akarta mutatni hogy a város kezdi elfeledni identitását, ennek egyik oka szintén a halálhoz való közelség lehet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kultusz oka: a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Pylosziak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(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Elisz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) megsegítése Héraklész ellen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Itt is lehetett valami alvilághoz kapcsolódó természetes hely</a:t>
            </a:r>
          </a:p>
        </p:txBody>
      </p:sp>
    </p:spTree>
    <p:extLst>
      <p:ext uri="{BB962C8B-B14F-4D97-AF65-F5344CB8AC3E}">
        <p14:creationId xmlns:p14="http://schemas.microsoft.com/office/powerpoint/2010/main" val="1774742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945DD2-1AAA-BE22-4BE9-92FF61BA9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F30CC0-0433-B59B-8F18-CFAF776C4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Források: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 Burton: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Worshipping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Hades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Myth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Triphylia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Archiv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Religionsgeschichte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 Burton 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HADES: CORNUCOPIAE, FERTILITY AND DEATH 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Victoria University of Wellington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2011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Debbie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Halottak a görög vallásban, Ókor pp. 24.-34.</a:t>
            </a:r>
          </a:p>
          <a:p>
            <a:pPr>
              <a:buFont typeface="Wingdings" panose="05000000000000000000" pitchFamily="2" charset="2"/>
              <a:buChar char="v"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6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489</Words>
  <Application>Microsoft Office PowerPoint</Application>
  <PresentationFormat>Szélesvásznú</PresentationFormat>
  <Paragraphs>50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Office-téma</vt:lpstr>
      <vt:lpstr>Hádész kultusza</vt:lpstr>
      <vt:lpstr>Hádész mint istenség és hely</vt:lpstr>
      <vt:lpstr>PowerPoint-bemutató</vt:lpstr>
      <vt:lpstr>Plouton és Klymenos</vt:lpstr>
      <vt:lpstr>Hermione Klymenos templom</vt:lpstr>
      <vt:lpstr>Triphylia</vt:lpstr>
      <vt:lpstr>Elisz Hádész temploma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Réka Antal</dc:creator>
  <cp:lastModifiedBy>Réka Antal</cp:lastModifiedBy>
  <cp:revision>69</cp:revision>
  <dcterms:created xsi:type="dcterms:W3CDTF">2025-09-15T15:49:43Z</dcterms:created>
  <dcterms:modified xsi:type="dcterms:W3CDTF">2025-10-09T08:22:56Z</dcterms:modified>
</cp:coreProperties>
</file>