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4"/>
  </p:sldMasterIdLst>
  <p:notesMasterIdLst>
    <p:notesMasterId r:id="rId14"/>
  </p:notesMasterIdLst>
  <p:handoutMasterIdLst>
    <p:handoutMasterId r:id="rId15"/>
  </p:handoutMasterIdLst>
  <p:sldIdLst>
    <p:sldId id="267" r:id="rId5"/>
    <p:sldId id="272" r:id="rId6"/>
    <p:sldId id="284" r:id="rId7"/>
    <p:sldId id="288" r:id="rId8"/>
    <p:sldId id="287" r:id="rId9"/>
    <p:sldId id="286" r:id="rId10"/>
    <p:sldId id="285" r:id="rId11"/>
    <p:sldId id="289" r:id="rId12"/>
    <p:sldId id="283" r:id="rId13"/>
  </p:sldIdLst>
  <p:sldSz cx="12188825" cy="6858000"/>
  <p:notesSz cx="6858000" cy="9144000"/>
  <p:defaultTextStyle>
    <a:defPPr rtl="0">
      <a:defRPr lang="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39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599" autoAdjust="0"/>
  </p:normalViewPr>
  <p:slideViewPr>
    <p:cSldViewPr>
      <p:cViewPr varScale="1">
        <p:scale>
          <a:sx n="78" d="100"/>
          <a:sy n="78" d="100"/>
        </p:scale>
        <p:origin x="878" y="62"/>
      </p:cViewPr>
      <p:guideLst>
        <p:guide pos="3839"/>
        <p:guide orient="horz"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 showGuides="1">
      <p:cViewPr varScale="1">
        <p:scale>
          <a:sx n="63" d="100"/>
          <a:sy n="63" d="100"/>
        </p:scale>
        <p:origin x="2838" y="10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/>
          </a:p>
        </p:txBody>
      </p:sp>
      <p:sp>
        <p:nvSpPr>
          <p:cNvPr id="3" name="Dátum hely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r>
              <a:rPr lang="en-US"/>
              <a:t>2016.08.01.</a:t>
            </a:r>
            <a:endParaRPr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01114579-D02A-4B51-B5DF-8EC449F77AC7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68126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r>
              <a:rPr lang="en-US"/>
              <a:t>2016.08.01.</a:t>
            </a:r>
            <a:endParaRPr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t>Mintaszöveg szerkesztése</a:t>
            </a:r>
          </a:p>
          <a:p>
            <a:pPr lvl="1" rtl="0"/>
            <a:r>
              <a:t>Második szint</a:t>
            </a:r>
          </a:p>
          <a:p>
            <a:pPr lvl="2" rtl="0"/>
            <a:r>
              <a:t>Harmadik szint</a:t>
            </a:r>
          </a:p>
          <a:p>
            <a:pPr lvl="3" rtl="0"/>
            <a:r>
              <a:t>Negyedik szint</a:t>
            </a:r>
          </a:p>
          <a:p>
            <a:pPr lvl="4" rtl="0"/>
            <a:r>
              <a:t>Ötödik szint</a:t>
            </a: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C6074690-7256-4BB9-AC0F-97AEAE8CDEC2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74261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ímdia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376792" y="1905003"/>
            <a:ext cx="9435241" cy="1625599"/>
          </a:xfrm>
        </p:spPr>
        <p:txBody>
          <a:bodyPr rtlCol="0">
            <a:normAutofit/>
          </a:bodyPr>
          <a:lstStyle>
            <a:lvl1pPr algn="ctr">
              <a:lnSpc>
                <a:spcPct val="90000"/>
              </a:lnSpc>
              <a:defRPr sz="4800">
                <a:solidFill>
                  <a:schemeClr val="tx2"/>
                </a:solidFill>
              </a:defRPr>
            </a:lvl1pPr>
          </a:lstStyle>
          <a:p>
            <a:pPr rtl="0"/>
            <a:r>
              <a:rPr lang="hu-HU"/>
              <a:t>Mintacím szerkesztése</a:t>
            </a:r>
            <a:endParaRPr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82103" y="3657123"/>
            <a:ext cx="9429931" cy="991077"/>
          </a:xfrm>
        </p:spPr>
        <p:txBody>
          <a:bodyPr rtlCol="0">
            <a:normAutofit/>
          </a:bodyPr>
          <a:lstStyle>
            <a:lvl1pPr marL="0" indent="0" algn="ctr">
              <a:spcBef>
                <a:spcPts val="0"/>
              </a:spcBef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hu-HU"/>
              <a:t>Kattintson ide az alcím mintájának szerkesztéséhez</a:t>
            </a:r>
            <a:endParaRPr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endParaRPr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r>
              <a:rPr lang="en-US"/>
              <a:t>2016.08.01.</a:t>
            </a:r>
            <a:endParaRPr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fld id="{DF28FB93-0A08-4E7D-8E63-9EFA29F1E093}" type="slidenum">
              <a:rPr/>
              <a:pPr/>
              <a:t>‹#›</a:t>
            </a:fld>
            <a:endParaRPr/>
          </a:p>
        </p:txBody>
      </p:sp>
      <p:grpSp>
        <p:nvGrpSpPr>
          <p:cNvPr id="7" name="Csoport 6"/>
          <p:cNvGrpSpPr/>
          <p:nvPr/>
        </p:nvGrpSpPr>
        <p:grpSpPr>
          <a:xfrm>
            <a:off x="1218882" y="1600200"/>
            <a:ext cx="9739746" cy="73152"/>
            <a:chOff x="914400" y="1200150"/>
            <a:chExt cx="7306712" cy="54864"/>
          </a:xfrm>
        </p:grpSpPr>
        <p:sp>
          <p:nvSpPr>
            <p:cNvPr id="8" name="Ellipszis 7"/>
            <p:cNvSpPr/>
            <p:nvPr/>
          </p:nvSpPr>
          <p:spPr>
            <a:xfrm>
              <a:off x="8166248" y="1200150"/>
              <a:ext cx="54864" cy="54864"/>
            </a:xfrm>
            <a:prstGeom prst="ellipse">
              <a:avLst/>
            </a:prstGeom>
            <a:solidFill>
              <a:schemeClr val="tx2"/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/>
            </a:p>
          </p:txBody>
        </p:sp>
        <p:sp>
          <p:nvSpPr>
            <p:cNvPr id="9" name="Ellipszis 8"/>
            <p:cNvSpPr/>
            <p:nvPr/>
          </p:nvSpPr>
          <p:spPr>
            <a:xfrm>
              <a:off x="914400" y="1200150"/>
              <a:ext cx="54864" cy="54864"/>
            </a:xfrm>
            <a:prstGeom prst="ellipse">
              <a:avLst/>
            </a:prstGeom>
            <a:solidFill>
              <a:schemeClr val="tx2"/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/>
            </a:p>
          </p:txBody>
        </p:sp>
        <p:grpSp>
          <p:nvGrpSpPr>
            <p:cNvPr id="10" name="Csoport 9"/>
            <p:cNvGrpSpPr/>
            <p:nvPr/>
          </p:nvGrpSpPr>
          <p:grpSpPr>
            <a:xfrm>
              <a:off x="1036847" y="1207626"/>
              <a:ext cx="7074290" cy="38998"/>
              <a:chOff x="2141408" y="1752956"/>
              <a:chExt cx="7315200" cy="38998"/>
            </a:xfrm>
            <a:solidFill>
              <a:schemeClr val="tx2"/>
            </a:solidFill>
          </p:grpSpPr>
          <p:cxnSp>
            <p:nvCxnSpPr>
              <p:cNvPr id="11" name="Egyenes összekötő 10"/>
              <p:cNvCxnSpPr/>
              <p:nvPr/>
            </p:nvCxnSpPr>
            <p:spPr>
              <a:xfrm>
                <a:off x="2141408" y="1752956"/>
                <a:ext cx="7315200" cy="0"/>
              </a:xfrm>
              <a:prstGeom prst="line">
                <a:avLst/>
              </a:prstGeom>
              <a:grpFill/>
              <a:ln w="12700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Egyenes összekötő 11"/>
              <p:cNvCxnSpPr/>
              <p:nvPr/>
            </p:nvCxnSpPr>
            <p:spPr>
              <a:xfrm>
                <a:off x="2141408" y="1791954"/>
                <a:ext cx="7315200" cy="0"/>
              </a:xfrm>
              <a:prstGeom prst="line">
                <a:avLst/>
              </a:prstGeom>
              <a:grpFill/>
              <a:ln w="12700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3" name="Csoport 12"/>
          <p:cNvGrpSpPr/>
          <p:nvPr/>
        </p:nvGrpSpPr>
        <p:grpSpPr>
          <a:xfrm>
            <a:off x="1218882" y="4851400"/>
            <a:ext cx="9739746" cy="73152"/>
            <a:chOff x="914400" y="3638550"/>
            <a:chExt cx="7306712" cy="54864"/>
          </a:xfrm>
        </p:grpSpPr>
        <p:sp>
          <p:nvSpPr>
            <p:cNvPr id="14" name="Ellipszis 13"/>
            <p:cNvSpPr/>
            <p:nvPr/>
          </p:nvSpPr>
          <p:spPr>
            <a:xfrm>
              <a:off x="8166248" y="3638550"/>
              <a:ext cx="54864" cy="54864"/>
            </a:xfrm>
            <a:prstGeom prst="ellipse">
              <a:avLst/>
            </a:prstGeom>
            <a:solidFill>
              <a:schemeClr val="tx2"/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/>
            </a:p>
          </p:txBody>
        </p:sp>
        <p:sp>
          <p:nvSpPr>
            <p:cNvPr id="15" name="Ellipszis 14"/>
            <p:cNvSpPr/>
            <p:nvPr/>
          </p:nvSpPr>
          <p:spPr>
            <a:xfrm>
              <a:off x="914400" y="3638550"/>
              <a:ext cx="54864" cy="54864"/>
            </a:xfrm>
            <a:prstGeom prst="ellipse">
              <a:avLst/>
            </a:prstGeom>
            <a:solidFill>
              <a:schemeClr val="tx2"/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/>
            </a:p>
          </p:txBody>
        </p:sp>
        <p:grpSp>
          <p:nvGrpSpPr>
            <p:cNvPr id="16" name="Csoport 15"/>
            <p:cNvGrpSpPr/>
            <p:nvPr/>
          </p:nvGrpSpPr>
          <p:grpSpPr>
            <a:xfrm>
              <a:off x="1036847" y="3646026"/>
              <a:ext cx="7074290" cy="38998"/>
              <a:chOff x="2141408" y="1752956"/>
              <a:chExt cx="7315200" cy="38998"/>
            </a:xfrm>
            <a:solidFill>
              <a:schemeClr val="tx2"/>
            </a:solidFill>
          </p:grpSpPr>
          <p:cxnSp>
            <p:nvCxnSpPr>
              <p:cNvPr id="17" name="Egyenes összekötő 16"/>
              <p:cNvCxnSpPr/>
              <p:nvPr/>
            </p:nvCxnSpPr>
            <p:spPr>
              <a:xfrm>
                <a:off x="2141408" y="1752956"/>
                <a:ext cx="7315200" cy="0"/>
              </a:xfrm>
              <a:prstGeom prst="line">
                <a:avLst/>
              </a:prstGeom>
              <a:grpFill/>
              <a:ln w="12700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Egyenes összekötő 17"/>
              <p:cNvCxnSpPr/>
              <p:nvPr/>
            </p:nvCxnSpPr>
            <p:spPr>
              <a:xfrm>
                <a:off x="2141408" y="1791954"/>
                <a:ext cx="7315200" cy="0"/>
              </a:xfrm>
              <a:prstGeom prst="line">
                <a:avLst/>
              </a:prstGeom>
              <a:grpFill/>
              <a:ln w="12700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174376438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hu-HU"/>
              <a:t>Mintacím szerkesztése</a:t>
            </a:r>
            <a:endParaRPr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 rtlCol="0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 rtl="0"/>
            <a:r>
              <a:rPr lang="hu-HU"/>
              <a:t>Mintaszöveg szerkesztése</a:t>
            </a:r>
          </a:p>
          <a:p>
            <a:pPr lvl="1" rtl="0"/>
            <a:r>
              <a:rPr lang="hu-HU"/>
              <a:t>Második szint</a:t>
            </a:r>
          </a:p>
          <a:p>
            <a:pPr lvl="2" rtl="0"/>
            <a:r>
              <a:rPr lang="hu-HU"/>
              <a:t>Harmadik szint</a:t>
            </a:r>
          </a:p>
          <a:p>
            <a:pPr lvl="3" rtl="0"/>
            <a:r>
              <a:rPr lang="hu-HU"/>
              <a:t>Negyedik szint</a:t>
            </a:r>
          </a:p>
          <a:p>
            <a:pPr lvl="4" rtl="0"/>
            <a:r>
              <a:rPr lang="hu-HU"/>
              <a:t>Ötödik szint</a:t>
            </a:r>
            <a:endParaRPr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2016.08.01.</a:t>
            </a:r>
            <a:endParaRPr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F28FB93-0A08-4E7D-8E63-9EFA29F1E093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99062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422030" y="990599"/>
            <a:ext cx="9344765" cy="2235203"/>
          </a:xfrm>
        </p:spPr>
        <p:txBody>
          <a:bodyPr rtlCol="0" anchor="b">
            <a:normAutofit/>
          </a:bodyPr>
          <a:lstStyle>
            <a:lvl1pPr algn="ctr">
              <a:lnSpc>
                <a:spcPct val="90000"/>
              </a:lnSpc>
              <a:defRPr sz="4800" b="0" cap="none" baseline="0"/>
            </a:lvl1pPr>
          </a:lstStyle>
          <a:p>
            <a:pPr rtl="0"/>
            <a:r>
              <a:rPr lang="hu-HU"/>
              <a:t>Mintacím szerkesztése</a:t>
            </a:r>
            <a:endParaRPr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1422030" y="3733800"/>
            <a:ext cx="9344765" cy="1219200"/>
          </a:xfrm>
        </p:spPr>
        <p:txBody>
          <a:bodyPr rtlCol="0" anchor="t"/>
          <a:lstStyle>
            <a:lvl1pPr marL="0" indent="0" algn="ctr">
              <a:spcBef>
                <a:spcPts val="0"/>
              </a:spcBef>
              <a:buNone/>
              <a:defRPr sz="200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hu-HU"/>
              <a:t>Mintaszöveg szerkesztése</a:t>
            </a: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2016.08.01.</a:t>
            </a:r>
            <a:endParaRPr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F28FB93-0A08-4E7D-8E63-9EFA29F1E093}" type="slidenum">
              <a:rPr/>
              <a:pPr/>
              <a:t>‹#›</a:t>
            </a:fld>
            <a:endParaRPr/>
          </a:p>
        </p:txBody>
      </p:sp>
      <p:grpSp>
        <p:nvGrpSpPr>
          <p:cNvPr id="13" name="Csoport 12"/>
          <p:cNvGrpSpPr/>
          <p:nvPr/>
        </p:nvGrpSpPr>
        <p:grpSpPr>
          <a:xfrm>
            <a:off x="3273781" y="3475736"/>
            <a:ext cx="5641265" cy="54864"/>
            <a:chOff x="2455975" y="2588441"/>
            <a:chExt cx="4232051" cy="41148"/>
          </a:xfrm>
        </p:grpSpPr>
        <p:sp>
          <p:nvSpPr>
            <p:cNvPr id="14" name="Ellipszis 13"/>
            <p:cNvSpPr/>
            <p:nvPr/>
          </p:nvSpPr>
          <p:spPr>
            <a:xfrm>
              <a:off x="6642306" y="2588441"/>
              <a:ext cx="45720" cy="41148"/>
            </a:xfrm>
            <a:prstGeom prst="ellipse">
              <a:avLst/>
            </a:prstGeom>
            <a:solidFill>
              <a:schemeClr val="tx1"/>
            </a:solidFill>
            <a:ln w="26425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onstantia"/>
                <a:ea typeface="+mn-ea"/>
                <a:cs typeface="+mn-cs"/>
              </a:endParaRPr>
            </a:p>
          </p:txBody>
        </p:sp>
        <p:sp>
          <p:nvSpPr>
            <p:cNvPr id="15" name="Ellipszis 14"/>
            <p:cNvSpPr/>
            <p:nvPr/>
          </p:nvSpPr>
          <p:spPr>
            <a:xfrm>
              <a:off x="2455975" y="2588441"/>
              <a:ext cx="45720" cy="41148"/>
            </a:xfrm>
            <a:prstGeom prst="ellipse">
              <a:avLst/>
            </a:prstGeom>
            <a:solidFill>
              <a:schemeClr val="tx1"/>
            </a:solidFill>
            <a:ln w="26425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onstantia"/>
                <a:ea typeface="+mn-ea"/>
                <a:cs typeface="+mn-cs"/>
              </a:endParaRPr>
            </a:p>
          </p:txBody>
        </p:sp>
        <p:grpSp>
          <p:nvGrpSpPr>
            <p:cNvPr id="16" name="Csoport 15"/>
            <p:cNvGrpSpPr/>
            <p:nvPr/>
          </p:nvGrpSpPr>
          <p:grpSpPr>
            <a:xfrm>
              <a:off x="2563229" y="2594391"/>
              <a:ext cx="4023360" cy="29249"/>
              <a:chOff x="2550323" y="3458731"/>
              <a:chExt cx="4023360" cy="38998"/>
            </a:xfrm>
          </p:grpSpPr>
          <p:cxnSp>
            <p:nvCxnSpPr>
              <p:cNvPr id="17" name="Egyenes összekötő 16"/>
              <p:cNvCxnSpPr/>
              <p:nvPr/>
            </p:nvCxnSpPr>
            <p:spPr>
              <a:xfrm>
                <a:off x="2550323" y="3458731"/>
                <a:ext cx="4023360" cy="0"/>
              </a:xfrm>
              <a:prstGeom prst="line">
                <a:avLst/>
              </a:prstGeom>
              <a:noFill/>
              <a:ln w="12700" cap="flat" cmpd="sng" algn="ctr">
                <a:solidFill>
                  <a:schemeClr val="tx1"/>
                </a:solidFill>
                <a:prstDash val="solid"/>
              </a:ln>
              <a:effectLst/>
            </p:spPr>
          </p:cxnSp>
          <p:cxnSp>
            <p:nvCxnSpPr>
              <p:cNvPr id="18" name="Egyenes összekötő 17"/>
              <p:cNvCxnSpPr/>
              <p:nvPr/>
            </p:nvCxnSpPr>
            <p:spPr>
              <a:xfrm>
                <a:off x="2550323" y="3497729"/>
                <a:ext cx="4023360" cy="0"/>
              </a:xfrm>
              <a:prstGeom prst="line">
                <a:avLst/>
              </a:prstGeom>
              <a:noFill/>
              <a:ln w="12700" cap="flat" cmpd="sng" algn="ctr">
                <a:solidFill>
                  <a:schemeClr val="tx1"/>
                </a:solidFill>
                <a:prstDash val="solid"/>
              </a:ln>
              <a:effectLst/>
            </p:spPr>
          </p:cxnSp>
        </p:grpSp>
      </p:grpSp>
    </p:spTree>
    <p:extLst>
      <p:ext uri="{BB962C8B-B14F-4D97-AF65-F5344CB8AC3E}">
        <p14:creationId xmlns:p14="http://schemas.microsoft.com/office/powerpoint/2010/main" val="552628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ét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hu-HU"/>
              <a:t>Mintacím szerkesztése</a:t>
            </a:r>
            <a:endParaRPr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1218883" y="1803400"/>
            <a:ext cx="4773956" cy="4267200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hu-HU"/>
              <a:t>Mintaszöveg szerkesztése</a:t>
            </a:r>
          </a:p>
          <a:p>
            <a:pPr lvl="1" rtl="0"/>
            <a:r>
              <a:rPr lang="hu-HU"/>
              <a:t>Második szint</a:t>
            </a:r>
          </a:p>
          <a:p>
            <a:pPr lvl="2" rtl="0"/>
            <a:r>
              <a:rPr lang="hu-HU"/>
              <a:t>Harmadik szint</a:t>
            </a:r>
          </a:p>
          <a:p>
            <a:pPr lvl="3" rtl="0"/>
            <a:r>
              <a:rPr lang="hu-HU"/>
              <a:t>Negyedik szint</a:t>
            </a:r>
          </a:p>
          <a:p>
            <a:pPr lvl="4" rtl="0"/>
            <a:r>
              <a:rPr lang="hu-HU"/>
              <a:t>Ötödik szint</a:t>
            </a:r>
            <a:endParaRPr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195986" y="1803400"/>
            <a:ext cx="4773956" cy="4267200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 baseline="0"/>
            </a:lvl8pPr>
            <a:lvl9pPr>
              <a:defRPr sz="1800" baseline="0"/>
            </a:lvl9pPr>
          </a:lstStyle>
          <a:p>
            <a:pPr lvl="0" rtl="0"/>
            <a:r>
              <a:rPr lang="hu-HU"/>
              <a:t>Mintaszöveg szerkesztése</a:t>
            </a:r>
          </a:p>
          <a:p>
            <a:pPr lvl="1" rtl="0"/>
            <a:r>
              <a:rPr lang="hu-HU"/>
              <a:t>Második szint</a:t>
            </a:r>
          </a:p>
          <a:p>
            <a:pPr lvl="2" rtl="0"/>
            <a:r>
              <a:rPr lang="hu-HU"/>
              <a:t>Harmadik szint</a:t>
            </a:r>
          </a:p>
          <a:p>
            <a:pPr lvl="3" rtl="0"/>
            <a:r>
              <a:rPr lang="hu-HU"/>
              <a:t>Negyedik szint</a:t>
            </a:r>
          </a:p>
          <a:p>
            <a:pPr lvl="4" rtl="0"/>
            <a:r>
              <a:rPr lang="hu-HU"/>
              <a:t>Ötödik szint</a:t>
            </a:r>
            <a:endParaRPr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2016.08.01.</a:t>
            </a:r>
            <a:endParaRPr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F28FB93-0A08-4E7D-8E63-9EFA29F1E093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60775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hu-HU"/>
              <a:t>Mintacím szerkesztése</a:t>
            </a:r>
            <a:endParaRPr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1222945" y="1803400"/>
            <a:ext cx="4769806" cy="711200"/>
          </a:xfrm>
        </p:spPr>
        <p:txBody>
          <a:bodyPr rtlCol="0" anchor="ctr">
            <a:norm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hu-HU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1218883" y="2514600"/>
            <a:ext cx="4773956" cy="3556000"/>
          </a:xfrm>
        </p:spPr>
        <p:txBody>
          <a:bodyPr rtlCol="0"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hu-HU"/>
              <a:t>Mintaszöveg szerkesztése</a:t>
            </a:r>
          </a:p>
          <a:p>
            <a:pPr lvl="1" rtl="0"/>
            <a:r>
              <a:rPr lang="hu-HU"/>
              <a:t>Második szint</a:t>
            </a:r>
          </a:p>
          <a:p>
            <a:pPr lvl="2" rtl="0"/>
            <a:r>
              <a:rPr lang="hu-HU"/>
              <a:t>Harmadik szint</a:t>
            </a:r>
          </a:p>
          <a:p>
            <a:pPr lvl="3" rtl="0"/>
            <a:r>
              <a:rPr lang="hu-HU"/>
              <a:t>Negyedik szint</a:t>
            </a:r>
          </a:p>
          <a:p>
            <a:pPr lvl="4" rtl="0"/>
            <a:r>
              <a:rPr lang="hu-HU"/>
              <a:t>Ötödik szint</a:t>
            </a:r>
            <a:endParaRPr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6200049" y="1803400"/>
            <a:ext cx="4769806" cy="711200"/>
          </a:xfrm>
        </p:spPr>
        <p:txBody>
          <a:bodyPr rtlCol="0" anchor="ctr">
            <a:norm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hu-HU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6195986" y="2514600"/>
            <a:ext cx="4773956" cy="3556000"/>
          </a:xfrm>
        </p:spPr>
        <p:txBody>
          <a:bodyPr rtlCol="0"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hu-HU"/>
              <a:t>Mintaszöveg szerkesztése</a:t>
            </a:r>
          </a:p>
          <a:p>
            <a:pPr lvl="1" rtl="0"/>
            <a:r>
              <a:rPr lang="hu-HU"/>
              <a:t>Második szint</a:t>
            </a:r>
          </a:p>
          <a:p>
            <a:pPr lvl="2" rtl="0"/>
            <a:r>
              <a:rPr lang="hu-HU"/>
              <a:t>Harmadik szint</a:t>
            </a:r>
          </a:p>
          <a:p>
            <a:pPr lvl="3" rtl="0"/>
            <a:r>
              <a:rPr lang="hu-HU"/>
              <a:t>Negyedik szint</a:t>
            </a:r>
          </a:p>
          <a:p>
            <a:pPr lvl="4" rtl="0"/>
            <a:r>
              <a:rPr lang="hu-HU"/>
              <a:t>Ötödik szint</a:t>
            </a:r>
            <a:endParaRPr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2016.08.01.</a:t>
            </a:r>
            <a:endParaRPr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F28FB93-0A08-4E7D-8E63-9EFA29F1E093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42583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hu-HU"/>
              <a:t>Mintacím szerkesztése</a:t>
            </a:r>
            <a:endParaRPr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2016.08.01.</a:t>
            </a:r>
            <a:endParaRPr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F28FB93-0A08-4E7D-8E63-9EFA29F1E093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65934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2016.08.01.</a:t>
            </a:r>
            <a:endParaRPr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F28FB93-0A08-4E7D-8E63-9EFA29F1E093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1287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 rtlCol="0" anchor="b">
            <a:normAutofit/>
          </a:bodyPr>
          <a:lstStyle>
            <a:lvl1pPr algn="l">
              <a:defRPr sz="3200" b="0"/>
            </a:lvl1pPr>
          </a:lstStyle>
          <a:p>
            <a:pPr rtl="0"/>
            <a:r>
              <a:rPr lang="hu-HU"/>
              <a:t>Mintacím szerkesztése</a:t>
            </a:r>
            <a:endParaRPr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218883" y="1803400"/>
            <a:ext cx="6602281" cy="4267201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 baseline="0"/>
            </a:lvl8pPr>
            <a:lvl9pPr>
              <a:defRPr sz="1600" baseline="0"/>
            </a:lvl9pPr>
          </a:lstStyle>
          <a:p>
            <a:pPr lvl="0" rtl="0"/>
            <a:r>
              <a:rPr lang="hu-HU"/>
              <a:t>Mintaszöveg szerkesztése</a:t>
            </a:r>
          </a:p>
          <a:p>
            <a:pPr lvl="1" rtl="0"/>
            <a:r>
              <a:rPr lang="hu-HU"/>
              <a:t>Második szint</a:t>
            </a:r>
          </a:p>
          <a:p>
            <a:pPr lvl="2" rtl="0"/>
            <a:r>
              <a:rPr lang="hu-HU"/>
              <a:t>Harmadik szint</a:t>
            </a:r>
          </a:p>
          <a:p>
            <a:pPr lvl="3" rtl="0"/>
            <a:r>
              <a:rPr lang="hu-HU"/>
              <a:t>Negyedik szint</a:t>
            </a:r>
          </a:p>
          <a:p>
            <a:pPr lvl="4" rtl="0"/>
            <a:r>
              <a:rPr lang="hu-HU"/>
              <a:t>Ötödik szint</a:t>
            </a:r>
            <a:endParaRPr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8125883" y="1803400"/>
            <a:ext cx="2844060" cy="4267201"/>
          </a:xfrm>
        </p:spPr>
        <p:txBody>
          <a:bodyPr rtlCol="0">
            <a:normAutofit/>
          </a:bodyPr>
          <a:lstStyle>
            <a:lvl1pPr marL="0" indent="0">
              <a:spcBef>
                <a:spcPts val="1600"/>
              </a:spcBef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hu-HU"/>
              <a:t>Mintaszöveg szerkesztése</a:t>
            </a: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2016.08.01.</a:t>
            </a:r>
            <a:endParaRPr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F28FB93-0A08-4E7D-8E63-9EFA29F1E093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58646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 rtlCol="0" anchor="b">
            <a:normAutofit/>
          </a:bodyPr>
          <a:lstStyle>
            <a:lvl1pPr algn="l">
              <a:defRPr sz="3200" b="0"/>
            </a:lvl1pPr>
          </a:lstStyle>
          <a:p>
            <a:pPr rtl="0"/>
            <a:r>
              <a:rPr lang="hu-HU"/>
              <a:t>Mintacím szerkesztése</a:t>
            </a:r>
            <a:endParaRPr/>
          </a:p>
        </p:txBody>
      </p:sp>
      <p:sp>
        <p:nvSpPr>
          <p:cNvPr id="8" name="Téglalap 7"/>
          <p:cNvSpPr/>
          <p:nvPr/>
        </p:nvSpPr>
        <p:spPr>
          <a:xfrm>
            <a:off x="1218883" y="1803400"/>
            <a:ext cx="6602280" cy="42672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/>
          </a:p>
        </p:txBody>
      </p:sp>
      <p:sp>
        <p:nvSpPr>
          <p:cNvPr id="3" name="Kép helyőrzője 2" descr="Üres helyőrző kép hozzáadásához. Kattintson a helyőrzőre, és jelölje ki a hozzáadni kívánt képet."/>
          <p:cNvSpPr>
            <a:spLocks noGrp="1"/>
          </p:cNvSpPr>
          <p:nvPr>
            <p:ph type="pic" idx="1"/>
          </p:nvPr>
        </p:nvSpPr>
        <p:spPr>
          <a:xfrm>
            <a:off x="1338739" y="1925320"/>
            <a:ext cx="6362567" cy="4023360"/>
          </a:xfrm>
          <a:solidFill>
            <a:schemeClr val="bg2"/>
          </a:solidFill>
        </p:spPr>
        <p:txBody>
          <a:bodyPr tIns="914400" rtlCol="0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hu-HU"/>
              <a:t>Kép beszúrásához kattintson az ikonra</a:t>
            </a:r>
            <a:endParaRPr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8125883" y="1803401"/>
            <a:ext cx="2844060" cy="4165600"/>
          </a:xfrm>
        </p:spPr>
        <p:txBody>
          <a:bodyPr rtlCol="0">
            <a:normAutofit/>
          </a:bodyPr>
          <a:lstStyle>
            <a:lvl1pPr marL="0" indent="0">
              <a:spcBef>
                <a:spcPts val="1600"/>
              </a:spcBef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hu-HU"/>
              <a:t>Mintaszöveg szerkesztése</a:t>
            </a: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2016.08.01.</a:t>
            </a:r>
            <a:endParaRPr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F28FB93-0A08-4E7D-8E63-9EFA29F1E093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05057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hu-HU"/>
              <a:t>Mintacím szerkesztése</a:t>
            </a:r>
            <a:endParaRPr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 baseline="0"/>
            </a:lvl8pPr>
            <a:lvl9pPr>
              <a:defRPr baseline="0"/>
            </a:lvl9pPr>
          </a:lstStyle>
          <a:p>
            <a:pPr lvl="0" rtl="0"/>
            <a:r>
              <a:rPr lang="hu-HU"/>
              <a:t>Mintaszöveg szerkesztése</a:t>
            </a:r>
          </a:p>
          <a:p>
            <a:pPr lvl="1" rtl="0"/>
            <a:r>
              <a:rPr lang="hu-HU"/>
              <a:t>Második szint</a:t>
            </a:r>
          </a:p>
          <a:p>
            <a:pPr lvl="2" rtl="0"/>
            <a:r>
              <a:rPr lang="hu-HU"/>
              <a:t>Harmadik szint</a:t>
            </a:r>
          </a:p>
          <a:p>
            <a:pPr lvl="3" rtl="0"/>
            <a:r>
              <a:rPr lang="hu-HU"/>
              <a:t>Negyedik szint</a:t>
            </a:r>
          </a:p>
          <a:p>
            <a:pPr lvl="4" rtl="0"/>
            <a:r>
              <a:rPr lang="hu-HU"/>
              <a:t>Ötödik szint</a:t>
            </a:r>
            <a:endParaRPr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2016.08.01.</a:t>
            </a:r>
            <a:endParaRPr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F28FB93-0A08-4E7D-8E63-9EFA29F1E093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23223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9834563" y="434975"/>
            <a:ext cx="1168400" cy="5661025"/>
          </a:xfrm>
        </p:spPr>
        <p:txBody>
          <a:bodyPr vert="eaVert" rtlCol="0"/>
          <a:lstStyle/>
          <a:p>
            <a:pPr rtl="0"/>
            <a:r>
              <a:rPr lang="hu-HU"/>
              <a:t>Mintacím szerkesztése</a:t>
            </a:r>
            <a:endParaRPr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1217613" y="434975"/>
            <a:ext cx="8413750" cy="5661025"/>
          </a:xfrm>
        </p:spPr>
        <p:txBody>
          <a:bodyPr vert="eaVert" rtlCol="0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 baseline="0"/>
            </a:lvl8pPr>
            <a:lvl9pPr>
              <a:defRPr baseline="0"/>
            </a:lvl9pPr>
          </a:lstStyle>
          <a:p>
            <a:pPr lvl="0" rtl="0"/>
            <a:r>
              <a:rPr lang="hu-HU"/>
              <a:t>Mintaszöveg szerkesztése</a:t>
            </a:r>
          </a:p>
          <a:p>
            <a:pPr lvl="1" rtl="0"/>
            <a:r>
              <a:rPr lang="hu-HU"/>
              <a:t>Második szint</a:t>
            </a:r>
          </a:p>
          <a:p>
            <a:pPr lvl="2" rtl="0"/>
            <a:r>
              <a:rPr lang="hu-HU"/>
              <a:t>Harmadik szint</a:t>
            </a:r>
          </a:p>
          <a:p>
            <a:pPr lvl="3" rtl="0"/>
            <a:r>
              <a:rPr lang="hu-HU"/>
              <a:t>Negyedik szint</a:t>
            </a:r>
          </a:p>
          <a:p>
            <a:pPr lvl="4" rtl="0"/>
            <a:r>
              <a:rPr lang="hu-HU"/>
              <a:t>Ötödik szint</a:t>
            </a:r>
            <a:endParaRPr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2016.08.01.</a:t>
            </a:r>
            <a:endParaRPr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F28FB93-0A08-4E7D-8E63-9EFA29F1E093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85700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églalap 9"/>
          <p:cNvSpPr/>
          <p:nvPr/>
        </p:nvSpPr>
        <p:spPr>
          <a:xfrm>
            <a:off x="0" y="0"/>
            <a:ext cx="1218882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sz="2400"/>
          </a:p>
        </p:txBody>
      </p:sp>
      <p:sp>
        <p:nvSpPr>
          <p:cNvPr id="8" name="Lekerekített téglalap 7"/>
          <p:cNvSpPr/>
          <p:nvPr/>
        </p:nvSpPr>
        <p:spPr>
          <a:xfrm>
            <a:off x="304721" y="301752"/>
            <a:ext cx="11579384" cy="6254496"/>
          </a:xfrm>
          <a:prstGeom prst="roundRect">
            <a:avLst>
              <a:gd name="adj" fmla="val 2341"/>
            </a:avLst>
          </a:prstGeom>
          <a:solidFill>
            <a:srgbClr val="FFFFFF"/>
          </a:solidFill>
          <a:ln>
            <a:noFill/>
          </a:ln>
          <a:effectLst>
            <a:innerShdw blurRad="508000">
              <a:srgbClr val="FFD14B">
                <a:alpha val="69804"/>
              </a:srgb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/>
          </a:p>
        </p:txBody>
      </p:sp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1218883" y="431800"/>
            <a:ext cx="9751060" cy="11684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1218883" y="1803400"/>
            <a:ext cx="9751060" cy="4267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t>Mintaszöveg szerkesztése</a:t>
            </a:r>
          </a:p>
          <a:p>
            <a:pPr lvl="1" rtl="0"/>
            <a:r>
              <a:t>Második szint</a:t>
            </a:r>
          </a:p>
          <a:p>
            <a:pPr lvl="2" rtl="0"/>
            <a:r>
              <a:t>Harmadik szint</a:t>
            </a:r>
          </a:p>
          <a:p>
            <a:pPr lvl="3" rtl="0"/>
            <a:r>
              <a:t>Negyedik szint</a:t>
            </a:r>
          </a:p>
          <a:p>
            <a:pPr lvl="4" rtl="0"/>
            <a:r>
              <a:t>Ötödik szint</a:t>
            </a: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1218882" y="6172200"/>
            <a:ext cx="7414870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pPr rtl="0"/>
            <a:endParaRPr/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8836898" y="6172200"/>
            <a:ext cx="1218883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pPr rtl="0"/>
            <a:r>
              <a:rPr lang="en-US"/>
              <a:t>2016.08.01.</a:t>
            </a:r>
            <a:endParaRPr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10258928" y="6172200"/>
            <a:ext cx="711015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DF28FB93-0A08-4E7D-8E63-9EFA29F1E093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072217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6888" indent="-246888" algn="l" defTabSz="914400" rtl="0" eaLnBrk="1" latinLnBrk="0" hangingPunct="1">
        <a:lnSpc>
          <a:spcPct val="90000"/>
        </a:lnSpc>
        <a:spcBef>
          <a:spcPts val="1800"/>
        </a:spcBef>
        <a:buClr>
          <a:schemeClr val="tx1"/>
        </a:buClr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46888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850392" indent="-246888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52144" indent="-246888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453896" indent="-246888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55648" indent="-246888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057400" indent="-246888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359152" indent="-246888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660904" indent="-246888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3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376792" y="1905003"/>
            <a:ext cx="9435241" cy="1379981"/>
          </a:xfrm>
        </p:spPr>
        <p:txBody>
          <a:bodyPr rtlCol="0">
            <a:noAutofit/>
          </a:bodyPr>
          <a:lstStyle/>
          <a:p>
            <a:r>
              <a:rPr lang="hu-HU" sz="5000" b="1" dirty="0"/>
              <a:t>Halál és bőség - Mezőgazdaság és az alvilág a mitológiában</a:t>
            </a:r>
            <a:endParaRPr lang="hu-HU" sz="5000" dirty="0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82103" y="3573017"/>
            <a:ext cx="9429931" cy="1075182"/>
          </a:xfrm>
        </p:spPr>
        <p:txBody>
          <a:bodyPr rtlCol="0">
            <a:normAutofit fontScale="92500" lnSpcReduction="10000"/>
          </a:bodyPr>
          <a:lstStyle/>
          <a:p>
            <a:r>
              <a:rPr lang="hu-HU" sz="2600" cap="none" dirty="0" err="1"/>
              <a:t>Ellie</a:t>
            </a:r>
            <a:r>
              <a:rPr lang="hu-HU" sz="2600" cap="none" dirty="0"/>
              <a:t> </a:t>
            </a:r>
            <a:r>
              <a:rPr lang="hu-HU" sz="2600" cap="none" dirty="0" err="1"/>
              <a:t>Mackin</a:t>
            </a:r>
            <a:r>
              <a:rPr lang="hu-HU" sz="2600" cap="none" dirty="0"/>
              <a:t> Roberts: </a:t>
            </a:r>
            <a:r>
              <a:rPr lang="hu-HU" sz="2800" b="1" cap="none" dirty="0"/>
              <a:t>Az alvilág isteneinek szerepe az ókori görög vallásban</a:t>
            </a:r>
          </a:p>
          <a:p>
            <a:r>
              <a:rPr lang="hu-HU" sz="2800" b="1" cap="none" dirty="0"/>
              <a:t>(4. fejezet)</a:t>
            </a:r>
            <a:endParaRPr lang="hu-HU" sz="2600" cap="none" dirty="0"/>
          </a:p>
        </p:txBody>
      </p:sp>
    </p:spTree>
    <p:extLst>
      <p:ext uri="{BB962C8B-B14F-4D97-AF65-F5344CB8AC3E}">
        <p14:creationId xmlns:p14="http://schemas.microsoft.com/office/powerpoint/2010/main" val="2707543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218883" y="431800"/>
            <a:ext cx="9751060" cy="548928"/>
          </a:xfrm>
        </p:spPr>
        <p:txBody>
          <a:bodyPr rtlCol="0">
            <a:normAutofit fontScale="90000"/>
          </a:bodyPr>
          <a:lstStyle/>
          <a:p>
            <a:pPr algn="ctr" rtl="0"/>
            <a:r>
              <a:rPr lang="hu" b="1" dirty="0"/>
              <a:t>A halál és a bőség kapcsolata</a:t>
            </a:r>
          </a:p>
        </p:txBody>
      </p:sp>
      <p:grpSp>
        <p:nvGrpSpPr>
          <p:cNvPr id="11" name="Csoportba foglalás 10">
            <a:extLst>
              <a:ext uri="{FF2B5EF4-FFF2-40B4-BE49-F238E27FC236}">
                <a16:creationId xmlns:a16="http://schemas.microsoft.com/office/drawing/2014/main" id="{DCB6B98E-D507-0FDF-0EE6-9120EBB6F1F3}"/>
              </a:ext>
            </a:extLst>
          </p:cNvPr>
          <p:cNvGrpSpPr/>
          <p:nvPr/>
        </p:nvGrpSpPr>
        <p:grpSpPr>
          <a:xfrm>
            <a:off x="1125860" y="1044352"/>
            <a:ext cx="9937104" cy="80392"/>
            <a:chOff x="1125860" y="1404392"/>
            <a:chExt cx="9937104" cy="80392"/>
          </a:xfrm>
        </p:grpSpPr>
        <p:cxnSp>
          <p:nvCxnSpPr>
            <p:cNvPr id="8" name="Egyenes összekötő 7">
              <a:extLst>
                <a:ext uri="{FF2B5EF4-FFF2-40B4-BE49-F238E27FC236}">
                  <a16:creationId xmlns:a16="http://schemas.microsoft.com/office/drawing/2014/main" id="{CA546BE4-3807-C6F3-9C93-D9F0A675E533}"/>
                </a:ext>
              </a:extLst>
            </p:cNvPr>
            <p:cNvCxnSpPr/>
            <p:nvPr/>
          </p:nvCxnSpPr>
          <p:spPr>
            <a:xfrm>
              <a:off x="1125860" y="1404392"/>
              <a:ext cx="9937104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Egyenes összekötő 8">
              <a:extLst>
                <a:ext uri="{FF2B5EF4-FFF2-40B4-BE49-F238E27FC236}">
                  <a16:creationId xmlns:a16="http://schemas.microsoft.com/office/drawing/2014/main" id="{03FAF97B-5338-F6AE-121E-0AED916383E1}"/>
                </a:ext>
              </a:extLst>
            </p:cNvPr>
            <p:cNvCxnSpPr/>
            <p:nvPr/>
          </p:nvCxnSpPr>
          <p:spPr>
            <a:xfrm>
              <a:off x="1125860" y="1484784"/>
              <a:ext cx="9937104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3" name="Kép 12" descr="A képen váza, égetett agyagáru, fazekasáru, tégely látható&#10;&#10;Előfordulhat, hogy az AI által létrehozott tartalom helytelen.">
            <a:extLst>
              <a:ext uri="{FF2B5EF4-FFF2-40B4-BE49-F238E27FC236}">
                <a16:creationId xmlns:a16="http://schemas.microsoft.com/office/drawing/2014/main" id="{8A4D78D3-2CE0-00A8-5C83-E8CE027FC8C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676" y="1296146"/>
            <a:ext cx="2383971" cy="3428998"/>
          </a:xfrm>
          <a:prstGeom prst="rect">
            <a:avLst/>
          </a:prstGeom>
        </p:spPr>
      </p:pic>
      <p:pic>
        <p:nvPicPr>
          <p:cNvPr id="15" name="Kép 14" descr="A képen fedett pályás, Tárgyi lelet, múzeum, váza látható&#10;&#10;Előfordulhat, hogy az AI által létrehozott tartalom helytelen.">
            <a:extLst>
              <a:ext uri="{FF2B5EF4-FFF2-40B4-BE49-F238E27FC236}">
                <a16:creationId xmlns:a16="http://schemas.microsoft.com/office/drawing/2014/main" id="{4D8832D2-C239-0E14-8B46-C5229E486C8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3045" y="1299481"/>
            <a:ext cx="2279919" cy="3428998"/>
          </a:xfrm>
          <a:prstGeom prst="rect">
            <a:avLst/>
          </a:prstGeom>
        </p:spPr>
      </p:pic>
      <p:sp>
        <p:nvSpPr>
          <p:cNvPr id="16" name="Cím 1">
            <a:extLst>
              <a:ext uri="{FF2B5EF4-FFF2-40B4-BE49-F238E27FC236}">
                <a16:creationId xmlns:a16="http://schemas.microsoft.com/office/drawing/2014/main" id="{3334FDB6-7D4E-1C95-191C-52FA91198225}"/>
              </a:ext>
            </a:extLst>
          </p:cNvPr>
          <p:cNvSpPr txBox="1">
            <a:spLocks/>
          </p:cNvSpPr>
          <p:nvPr/>
        </p:nvSpPr>
        <p:spPr>
          <a:xfrm>
            <a:off x="3775605" y="1296145"/>
            <a:ext cx="4752528" cy="3428993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85750" indent="-28575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hu" sz="1800" dirty="0"/>
              <a:t>a mezőgazdaság és az alvilág gondolatvilágának összekapcsolódása a mitológiában</a:t>
            </a:r>
          </a:p>
          <a:p>
            <a:pPr marL="285750" indent="-28575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hu" sz="1800" dirty="0"/>
              <a:t>Perszephoné és Démétér</a:t>
            </a:r>
          </a:p>
          <a:p>
            <a:pPr marL="285750" indent="-28575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hu-HU" sz="1800" dirty="0"/>
              <a:t>h</a:t>
            </a:r>
            <a:r>
              <a:rPr lang="hu" sz="1800" dirty="0"/>
              <a:t>alál és termékenység nem egymás ellentétei, hanem egymásba fonódó, vég nélkül ismétlődő ciklusok</a:t>
            </a:r>
          </a:p>
          <a:p>
            <a:pPr marL="285750" indent="-28575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hu-HU" sz="1800" dirty="0"/>
              <a:t>a</a:t>
            </a:r>
            <a:r>
              <a:rPr lang="hu" sz="1800" dirty="0"/>
              <a:t> mag eltemetése = a halált szimbolizálja</a:t>
            </a:r>
          </a:p>
          <a:p>
            <a:pPr marL="285750" indent="-28575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hu-HU" sz="1800" dirty="0"/>
              <a:t>a mag kihajtása = maga az újjászületés</a:t>
            </a:r>
          </a:p>
          <a:p>
            <a:pPr>
              <a:lnSpc>
                <a:spcPct val="150000"/>
              </a:lnSpc>
            </a:pPr>
            <a:endParaRPr lang="hu-HU" sz="1800" dirty="0"/>
          </a:p>
        </p:txBody>
      </p:sp>
      <p:sp>
        <p:nvSpPr>
          <p:cNvPr id="17" name="Cím 1">
            <a:extLst>
              <a:ext uri="{FF2B5EF4-FFF2-40B4-BE49-F238E27FC236}">
                <a16:creationId xmlns:a16="http://schemas.microsoft.com/office/drawing/2014/main" id="{E4145B06-20AC-590E-3278-923EEA93A9A3}"/>
              </a:ext>
            </a:extLst>
          </p:cNvPr>
          <p:cNvSpPr txBox="1">
            <a:spLocks/>
          </p:cNvSpPr>
          <p:nvPr/>
        </p:nvSpPr>
        <p:spPr>
          <a:xfrm>
            <a:off x="1218883" y="4903215"/>
            <a:ext cx="9751060" cy="39799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hu-HU" sz="1800" b="1" dirty="0"/>
              <a:t>A termékenység, a halál és az újjászületés ciklikus természetét szimbolizáló történetek: </a:t>
            </a:r>
            <a:endParaRPr lang="hu" sz="1800" b="1" dirty="0"/>
          </a:p>
        </p:txBody>
      </p:sp>
      <p:sp>
        <p:nvSpPr>
          <p:cNvPr id="20" name="Cím 1">
            <a:extLst>
              <a:ext uri="{FF2B5EF4-FFF2-40B4-BE49-F238E27FC236}">
                <a16:creationId xmlns:a16="http://schemas.microsoft.com/office/drawing/2014/main" id="{186D6E68-149A-D24F-AFD0-5C72AA710612}"/>
              </a:ext>
            </a:extLst>
          </p:cNvPr>
          <p:cNvSpPr txBox="1">
            <a:spLocks/>
          </p:cNvSpPr>
          <p:nvPr/>
        </p:nvSpPr>
        <p:spPr>
          <a:xfrm>
            <a:off x="1134676" y="5302827"/>
            <a:ext cx="4959736" cy="397992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0000" lnSpcReduction="2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hu-HU" sz="1800" dirty="0"/>
              <a:t>Démétér és Perszephoné mítosza</a:t>
            </a:r>
          </a:p>
        </p:txBody>
      </p:sp>
      <p:sp>
        <p:nvSpPr>
          <p:cNvPr id="21" name="Cím 1">
            <a:extLst>
              <a:ext uri="{FF2B5EF4-FFF2-40B4-BE49-F238E27FC236}">
                <a16:creationId xmlns:a16="http://schemas.microsoft.com/office/drawing/2014/main" id="{2E095151-4BD5-F714-BE5B-2A282AE09DAF}"/>
              </a:ext>
            </a:extLst>
          </p:cNvPr>
          <p:cNvSpPr txBox="1">
            <a:spLocks/>
          </p:cNvSpPr>
          <p:nvPr/>
        </p:nvSpPr>
        <p:spPr>
          <a:xfrm>
            <a:off x="1134676" y="5700819"/>
            <a:ext cx="4959736" cy="397992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0000" lnSpcReduction="2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hu-HU" sz="1800" dirty="0"/>
              <a:t>Dionüszosz és a szőlőművelés</a:t>
            </a:r>
          </a:p>
        </p:txBody>
      </p:sp>
      <p:sp>
        <p:nvSpPr>
          <p:cNvPr id="22" name="Cím 1">
            <a:extLst>
              <a:ext uri="{FF2B5EF4-FFF2-40B4-BE49-F238E27FC236}">
                <a16:creationId xmlns:a16="http://schemas.microsoft.com/office/drawing/2014/main" id="{D040410A-6188-A118-742A-907E2FA1C513}"/>
              </a:ext>
            </a:extLst>
          </p:cNvPr>
          <p:cNvSpPr txBox="1">
            <a:spLocks/>
          </p:cNvSpPr>
          <p:nvPr/>
        </p:nvSpPr>
        <p:spPr>
          <a:xfrm>
            <a:off x="6151869" y="5302827"/>
            <a:ext cx="4959736" cy="397992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0000" lnSpcReduction="2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hu-HU" sz="1800" dirty="0" err="1"/>
              <a:t>Triptolemosz</a:t>
            </a:r>
            <a:r>
              <a:rPr lang="hu-HU" sz="1800" dirty="0"/>
              <a:t> és Démétér ajándéka</a:t>
            </a:r>
          </a:p>
        </p:txBody>
      </p:sp>
      <p:sp>
        <p:nvSpPr>
          <p:cNvPr id="23" name="Cím 1">
            <a:extLst>
              <a:ext uri="{FF2B5EF4-FFF2-40B4-BE49-F238E27FC236}">
                <a16:creationId xmlns:a16="http://schemas.microsoft.com/office/drawing/2014/main" id="{DA2AF729-6D4A-2086-6FD9-724529336DF3}"/>
              </a:ext>
            </a:extLst>
          </p:cNvPr>
          <p:cNvSpPr txBox="1">
            <a:spLocks/>
          </p:cNvSpPr>
          <p:nvPr/>
        </p:nvSpPr>
        <p:spPr>
          <a:xfrm>
            <a:off x="6151869" y="5700819"/>
            <a:ext cx="4959736" cy="397992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0000" lnSpcReduction="2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hu-HU" sz="1800" dirty="0"/>
              <a:t>Adonisz újjászületése</a:t>
            </a:r>
          </a:p>
        </p:txBody>
      </p:sp>
    </p:spTree>
    <p:extLst>
      <p:ext uri="{BB962C8B-B14F-4D97-AF65-F5344CB8AC3E}">
        <p14:creationId xmlns:p14="http://schemas.microsoft.com/office/powerpoint/2010/main" val="3819877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6DE39D-E7D1-3E65-D386-3A7A2C54D1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245B834B-E5B3-568C-179C-0EE8E4683E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8883" y="431800"/>
            <a:ext cx="9751060" cy="548925"/>
          </a:xfrm>
        </p:spPr>
        <p:txBody>
          <a:bodyPr rtlCol="0">
            <a:normAutofit fontScale="90000"/>
          </a:bodyPr>
          <a:lstStyle/>
          <a:p>
            <a:pPr algn="ctr"/>
            <a:r>
              <a:rPr lang="hu" b="1" dirty="0"/>
              <a:t>Perszephoné - </a:t>
            </a:r>
            <a:r>
              <a:rPr lang="hu-HU" b="1" i="1" dirty="0" err="1"/>
              <a:t>Περσεφόνη</a:t>
            </a:r>
            <a:endParaRPr lang="hu" b="1" dirty="0"/>
          </a:p>
        </p:txBody>
      </p:sp>
      <p:grpSp>
        <p:nvGrpSpPr>
          <p:cNvPr id="11" name="Csoportba foglalás 10">
            <a:extLst>
              <a:ext uri="{FF2B5EF4-FFF2-40B4-BE49-F238E27FC236}">
                <a16:creationId xmlns:a16="http://schemas.microsoft.com/office/drawing/2014/main" id="{4D6A2C7C-4779-A275-619A-D9D7696C15CD}"/>
              </a:ext>
            </a:extLst>
          </p:cNvPr>
          <p:cNvGrpSpPr/>
          <p:nvPr/>
        </p:nvGrpSpPr>
        <p:grpSpPr>
          <a:xfrm>
            <a:off x="1125860" y="1052736"/>
            <a:ext cx="9937104" cy="80392"/>
            <a:chOff x="1125860" y="1404392"/>
            <a:chExt cx="9937104" cy="80392"/>
          </a:xfrm>
        </p:grpSpPr>
        <p:cxnSp>
          <p:nvCxnSpPr>
            <p:cNvPr id="8" name="Egyenes összekötő 7">
              <a:extLst>
                <a:ext uri="{FF2B5EF4-FFF2-40B4-BE49-F238E27FC236}">
                  <a16:creationId xmlns:a16="http://schemas.microsoft.com/office/drawing/2014/main" id="{E47AFBC1-37CE-2D1E-60AA-4D9D7720B959}"/>
                </a:ext>
              </a:extLst>
            </p:cNvPr>
            <p:cNvCxnSpPr/>
            <p:nvPr/>
          </p:nvCxnSpPr>
          <p:spPr>
            <a:xfrm>
              <a:off x="1125860" y="1404392"/>
              <a:ext cx="9937104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Egyenes összekötő 8">
              <a:extLst>
                <a:ext uri="{FF2B5EF4-FFF2-40B4-BE49-F238E27FC236}">
                  <a16:creationId xmlns:a16="http://schemas.microsoft.com/office/drawing/2014/main" id="{FA014449-2C67-9E02-A8E2-768D539FA424}"/>
                </a:ext>
              </a:extLst>
            </p:cNvPr>
            <p:cNvCxnSpPr/>
            <p:nvPr/>
          </p:nvCxnSpPr>
          <p:spPr>
            <a:xfrm>
              <a:off x="1125860" y="1484784"/>
              <a:ext cx="9937104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4" name="Kép 3" descr="A képen művészet, festmény, rajz, Képzőművészet látható&#10;&#10;Előfordulhat, hogy az AI által létrehozott tartalom helytelen.">
            <a:extLst>
              <a:ext uri="{FF2B5EF4-FFF2-40B4-BE49-F238E27FC236}">
                <a16:creationId xmlns:a16="http://schemas.microsoft.com/office/drawing/2014/main" id="{050B9EE2-98ED-5A28-8577-401807CCB65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5859" y="1309075"/>
            <a:ext cx="2088233" cy="2533751"/>
          </a:xfrm>
          <a:prstGeom prst="rect">
            <a:avLst/>
          </a:prstGeom>
        </p:spPr>
      </p:pic>
      <p:pic>
        <p:nvPicPr>
          <p:cNvPr id="10" name="Kép 9" descr="A képen váza, fazekasáru, égetett agyagáru, urna látható&#10;&#10;Előfordulhat, hogy az AI által létrehozott tartalom helytelen.">
            <a:extLst>
              <a:ext uri="{FF2B5EF4-FFF2-40B4-BE49-F238E27FC236}">
                <a16:creationId xmlns:a16="http://schemas.microsoft.com/office/drawing/2014/main" id="{03CE303E-A6BD-E50B-4745-D4A1D8735BB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0626" y="3892450"/>
            <a:ext cx="2052338" cy="2533750"/>
          </a:xfrm>
          <a:prstGeom prst="rect">
            <a:avLst/>
          </a:prstGeom>
        </p:spPr>
      </p:pic>
      <p:sp>
        <p:nvSpPr>
          <p:cNvPr id="12" name="Cím 1">
            <a:extLst>
              <a:ext uri="{FF2B5EF4-FFF2-40B4-BE49-F238E27FC236}">
                <a16:creationId xmlns:a16="http://schemas.microsoft.com/office/drawing/2014/main" id="{530AFBFF-C928-DA33-D7C2-1E632704A3E2}"/>
              </a:ext>
            </a:extLst>
          </p:cNvPr>
          <p:cNvSpPr txBox="1">
            <a:spLocks/>
          </p:cNvSpPr>
          <p:nvPr/>
        </p:nvSpPr>
        <p:spPr>
          <a:xfrm>
            <a:off x="3355703" y="1309075"/>
            <a:ext cx="7704856" cy="34327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u-HU" sz="1800" b="1" dirty="0"/>
              <a:t>Kicsoda Perszephoné valójában?</a:t>
            </a:r>
            <a:endParaRPr lang="hu" sz="1800" b="1" dirty="0"/>
          </a:p>
        </p:txBody>
      </p:sp>
      <p:sp>
        <p:nvSpPr>
          <p:cNvPr id="13" name="Cím 1">
            <a:extLst>
              <a:ext uri="{FF2B5EF4-FFF2-40B4-BE49-F238E27FC236}">
                <a16:creationId xmlns:a16="http://schemas.microsoft.com/office/drawing/2014/main" id="{111C972E-1540-7EC0-293A-326BBCCA9976}"/>
              </a:ext>
            </a:extLst>
          </p:cNvPr>
          <p:cNvSpPr txBox="1">
            <a:spLocks/>
          </p:cNvSpPr>
          <p:nvPr/>
        </p:nvSpPr>
        <p:spPr>
          <a:xfrm>
            <a:off x="3358108" y="1573560"/>
            <a:ext cx="7704856" cy="226926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hu-HU" sz="1600" dirty="0"/>
              <a:t>Perszephoné kettős alakban jelenik meg a mitológiában:</a:t>
            </a:r>
          </a:p>
          <a:p>
            <a:pPr marL="285750" indent="-28575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hu-HU" sz="1600" dirty="0"/>
              <a:t>megjelenik, Koré („lány”) – vagyis az agrártermékenység ifjú alakja</a:t>
            </a:r>
          </a:p>
          <a:p>
            <a:pPr marL="285750" indent="-28575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hu-HU" sz="1600" dirty="0"/>
              <a:t>és ezzel egyidőben megjelenik, mint a holtak királynője, </a:t>
            </a:r>
            <a:r>
              <a:rPr lang="hu-HU" sz="1600" dirty="0" err="1"/>
              <a:t>Hádész</a:t>
            </a:r>
            <a:r>
              <a:rPr lang="hu-HU" sz="1600" dirty="0"/>
              <a:t> felesége</a:t>
            </a:r>
          </a:p>
          <a:p>
            <a:pPr marL="285750" indent="-28575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hu-HU" sz="1600" dirty="0"/>
              <a:t>a két alak hol elkülönül, hol összemosódik görög hiedelemvilágban</a:t>
            </a:r>
          </a:p>
          <a:p>
            <a:pPr marL="285750" indent="-28575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hu-HU" sz="1600" dirty="0"/>
              <a:t>egyetlen istennek/istennőnek többszörös kultikus identitása lehetett, amelyet a hívők a helyzettől függően aktiváltak</a:t>
            </a:r>
          </a:p>
        </p:txBody>
      </p:sp>
      <p:sp>
        <p:nvSpPr>
          <p:cNvPr id="14" name="Cím 1">
            <a:extLst>
              <a:ext uri="{FF2B5EF4-FFF2-40B4-BE49-F238E27FC236}">
                <a16:creationId xmlns:a16="http://schemas.microsoft.com/office/drawing/2014/main" id="{76A2088A-8796-DE9D-7BEA-7F824EA077CE}"/>
              </a:ext>
            </a:extLst>
          </p:cNvPr>
          <p:cNvSpPr txBox="1">
            <a:spLocks/>
          </p:cNvSpPr>
          <p:nvPr/>
        </p:nvSpPr>
        <p:spPr>
          <a:xfrm>
            <a:off x="1125859" y="3892449"/>
            <a:ext cx="7704856" cy="270490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hu-HU" sz="1600" b="1" dirty="0"/>
              <a:t>Perszephoné kettős alakja más megközelítésben is megmutatkozik:</a:t>
            </a:r>
          </a:p>
          <a:p>
            <a:pPr marL="285750" indent="-28575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hu-HU" sz="1600" dirty="0"/>
              <a:t>egyfelől passzív, nem alanya, hanem tárgya a cselekménynek; kvázi elviseli, elszenvedi a történéseket, de nincs rájuk hatással</a:t>
            </a:r>
          </a:p>
          <a:p>
            <a:pPr marL="285750" indent="-28575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hu-HU" sz="1600" dirty="0"/>
              <a:t>általában a feje fölött döntenek</a:t>
            </a:r>
          </a:p>
          <a:p>
            <a:pPr marL="285750" indent="-28575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hu-HU" sz="1600" dirty="0"/>
              <a:t>másfelől hatalmas alvilági uralkodó, aki kény-kedve szerint jutalmaz vagy büntet; mint alvilági istennő, </a:t>
            </a:r>
            <a:r>
              <a:rPr lang="hu-HU" sz="1600" dirty="0" err="1"/>
              <a:t>Hádész</a:t>
            </a:r>
            <a:r>
              <a:rPr lang="hu-HU" sz="1600" dirty="0"/>
              <a:t> egyenrangú partnere</a:t>
            </a:r>
          </a:p>
          <a:p>
            <a:pPr>
              <a:lnSpc>
                <a:spcPct val="150000"/>
              </a:lnSpc>
            </a:pPr>
            <a:endParaRPr lang="hu-HU" sz="1600" dirty="0"/>
          </a:p>
        </p:txBody>
      </p:sp>
    </p:spTree>
    <p:extLst>
      <p:ext uri="{BB962C8B-B14F-4D97-AF65-F5344CB8AC3E}">
        <p14:creationId xmlns:p14="http://schemas.microsoft.com/office/powerpoint/2010/main" val="22306847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C44022-F06D-4D85-2B1C-521D0657EE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9556657C-91C6-BCB9-7684-B192F1E0DC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8883" y="431800"/>
            <a:ext cx="9751060" cy="548926"/>
          </a:xfrm>
        </p:spPr>
        <p:txBody>
          <a:bodyPr rtlCol="0">
            <a:normAutofit fontScale="90000"/>
          </a:bodyPr>
          <a:lstStyle/>
          <a:p>
            <a:pPr algn="ctr" rtl="0"/>
            <a:r>
              <a:rPr lang="hu" b="1" dirty="0"/>
              <a:t>A Perszephoné-karakter paradoxonai</a:t>
            </a:r>
          </a:p>
        </p:txBody>
      </p:sp>
      <p:grpSp>
        <p:nvGrpSpPr>
          <p:cNvPr id="11" name="Csoportba foglalás 10">
            <a:extLst>
              <a:ext uri="{FF2B5EF4-FFF2-40B4-BE49-F238E27FC236}">
                <a16:creationId xmlns:a16="http://schemas.microsoft.com/office/drawing/2014/main" id="{2E74C040-26C8-285C-38AD-5841A626603B}"/>
              </a:ext>
            </a:extLst>
          </p:cNvPr>
          <p:cNvGrpSpPr/>
          <p:nvPr/>
        </p:nvGrpSpPr>
        <p:grpSpPr>
          <a:xfrm>
            <a:off x="1125860" y="1052736"/>
            <a:ext cx="9937104" cy="80392"/>
            <a:chOff x="1125860" y="1404392"/>
            <a:chExt cx="9937104" cy="80392"/>
          </a:xfrm>
        </p:grpSpPr>
        <p:cxnSp>
          <p:nvCxnSpPr>
            <p:cNvPr id="8" name="Egyenes összekötő 7">
              <a:extLst>
                <a:ext uri="{FF2B5EF4-FFF2-40B4-BE49-F238E27FC236}">
                  <a16:creationId xmlns:a16="http://schemas.microsoft.com/office/drawing/2014/main" id="{0EC89AF3-606F-B625-D958-DF0FEC14AA3C}"/>
                </a:ext>
              </a:extLst>
            </p:cNvPr>
            <p:cNvCxnSpPr/>
            <p:nvPr/>
          </p:nvCxnSpPr>
          <p:spPr>
            <a:xfrm>
              <a:off x="1125860" y="1404392"/>
              <a:ext cx="9937104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Egyenes összekötő 8">
              <a:extLst>
                <a:ext uri="{FF2B5EF4-FFF2-40B4-BE49-F238E27FC236}">
                  <a16:creationId xmlns:a16="http://schemas.microsoft.com/office/drawing/2014/main" id="{13CB5D33-DBB7-8C1E-2A50-C068EFB14D88}"/>
                </a:ext>
              </a:extLst>
            </p:cNvPr>
            <p:cNvCxnSpPr/>
            <p:nvPr/>
          </p:nvCxnSpPr>
          <p:spPr>
            <a:xfrm>
              <a:off x="1125860" y="1484784"/>
              <a:ext cx="9937104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0" name="Kép 9" descr="A képen csésze, égetett agyagáru, fazekasáru, váza látható&#10;&#10;Előfordulhat, hogy az AI által létrehozott tartalom helytelen.">
            <a:extLst>
              <a:ext uri="{FF2B5EF4-FFF2-40B4-BE49-F238E27FC236}">
                <a16:creationId xmlns:a16="http://schemas.microsoft.com/office/drawing/2014/main" id="{9CD2ECA4-DECE-71AE-2675-64525A08415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5860" y="1296145"/>
            <a:ext cx="2528559" cy="2780928"/>
          </a:xfrm>
          <a:prstGeom prst="rect">
            <a:avLst/>
          </a:prstGeom>
        </p:spPr>
      </p:pic>
      <p:pic>
        <p:nvPicPr>
          <p:cNvPr id="13" name="Kép 12" descr="A képen váza, tégely, Tárgyi lelet, művészet látható&#10;&#10;Előfordulhat, hogy az AI által létrehozott tartalom helytelen.">
            <a:extLst>
              <a:ext uri="{FF2B5EF4-FFF2-40B4-BE49-F238E27FC236}">
                <a16:creationId xmlns:a16="http://schemas.microsoft.com/office/drawing/2014/main" id="{2C9F7CE6-490D-EB66-81EC-7B296E67951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0571" y="3645275"/>
            <a:ext cx="1792393" cy="2780925"/>
          </a:xfrm>
          <a:prstGeom prst="rect">
            <a:avLst/>
          </a:prstGeom>
        </p:spPr>
      </p:pic>
      <p:sp>
        <p:nvSpPr>
          <p:cNvPr id="14" name="Cím 1">
            <a:extLst>
              <a:ext uri="{FF2B5EF4-FFF2-40B4-BE49-F238E27FC236}">
                <a16:creationId xmlns:a16="http://schemas.microsoft.com/office/drawing/2014/main" id="{867CD66F-9EA2-7363-7926-364115B1CD38}"/>
              </a:ext>
            </a:extLst>
          </p:cNvPr>
          <p:cNvSpPr txBox="1">
            <a:spLocks/>
          </p:cNvSpPr>
          <p:nvPr/>
        </p:nvSpPr>
        <p:spPr>
          <a:xfrm>
            <a:off x="3862164" y="1296145"/>
            <a:ext cx="7200800" cy="263690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85750" indent="-28575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hu-HU" sz="1600" dirty="0"/>
              <a:t>a mitológiában (Perszephonéként) passzív, nincs hatással a történésekre; tulajdonképpen mitikus áldozat szerepében ismerhetjük meg</a:t>
            </a:r>
          </a:p>
          <a:p>
            <a:pPr marL="285750" indent="-28575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hu-HU" sz="1600" dirty="0"/>
              <a:t>a kultuszban ezzel szemben aktív mezőgazdasági istennő, a termékenység megtestesítője</a:t>
            </a:r>
          </a:p>
          <a:p>
            <a:pPr marL="285750" indent="-28575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hu-HU" sz="1600" dirty="0"/>
              <a:t>ugyanakkor egyes mitológiai történetekben szintén aktív, szeszélyes alvilági uralkodóként mutatják be, aki már-már </a:t>
            </a:r>
            <a:r>
              <a:rPr lang="hu-HU" sz="1600" dirty="0" err="1"/>
              <a:t>Hádészt</a:t>
            </a:r>
            <a:r>
              <a:rPr lang="hu-HU" sz="1600" dirty="0"/>
              <a:t> is háttérbe szorítja</a:t>
            </a:r>
          </a:p>
          <a:p>
            <a:pPr>
              <a:lnSpc>
                <a:spcPct val="150000"/>
              </a:lnSpc>
            </a:pPr>
            <a:endParaRPr lang="hu-HU" sz="1600" dirty="0"/>
          </a:p>
        </p:txBody>
      </p:sp>
      <p:sp>
        <p:nvSpPr>
          <p:cNvPr id="15" name="Cím 1">
            <a:extLst>
              <a:ext uri="{FF2B5EF4-FFF2-40B4-BE49-F238E27FC236}">
                <a16:creationId xmlns:a16="http://schemas.microsoft.com/office/drawing/2014/main" id="{2053FC63-2C27-1F68-ECD1-81D2038A901A}"/>
              </a:ext>
            </a:extLst>
          </p:cNvPr>
          <p:cNvSpPr txBox="1">
            <a:spLocks/>
          </p:cNvSpPr>
          <p:nvPr/>
        </p:nvSpPr>
        <p:spPr>
          <a:xfrm>
            <a:off x="1125859" y="4077073"/>
            <a:ext cx="8144711" cy="244826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85750" indent="-285750">
              <a:lnSpc>
                <a:spcPct val="150000"/>
              </a:lnSpc>
              <a:buFont typeface="Courier New" panose="02070309020205020404" pitchFamily="49" charset="0"/>
              <a:buChar char="o"/>
            </a:pPr>
            <a:endParaRPr lang="hu-HU" sz="1600" dirty="0"/>
          </a:p>
          <a:p>
            <a:pPr>
              <a:lnSpc>
                <a:spcPct val="150000"/>
              </a:lnSpc>
            </a:pPr>
            <a:r>
              <a:rPr lang="hu-HU" sz="1600" b="1" dirty="0"/>
              <a:t>Ez a háromféle kép jól mutatja, hogy ugyanaz az istennő többtengelyű szerepet tölt be az antik görög hiedelemvilágban:  </a:t>
            </a:r>
          </a:p>
          <a:p>
            <a:pPr marL="285750" indent="-28575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hu-HU" sz="1600" dirty="0"/>
              <a:t>gondviselő a mezőgazdaságban</a:t>
            </a:r>
          </a:p>
          <a:p>
            <a:pPr marL="285750" indent="-28575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hu-HU" sz="1600" dirty="0"/>
              <a:t>mitikus áldozat</a:t>
            </a:r>
          </a:p>
          <a:p>
            <a:pPr marL="285750" indent="-28575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hu-HU" sz="1600" dirty="0"/>
              <a:t>alvilági hatalmasság</a:t>
            </a:r>
          </a:p>
          <a:p>
            <a:pPr marL="285750" indent="-285750">
              <a:lnSpc>
                <a:spcPct val="150000"/>
              </a:lnSpc>
              <a:buFont typeface="Courier New" panose="02070309020205020404" pitchFamily="49" charset="0"/>
              <a:buChar char="o"/>
            </a:pPr>
            <a:endParaRPr lang="hu-HU" sz="1600" dirty="0"/>
          </a:p>
        </p:txBody>
      </p:sp>
    </p:spTree>
    <p:extLst>
      <p:ext uri="{BB962C8B-B14F-4D97-AF65-F5344CB8AC3E}">
        <p14:creationId xmlns:p14="http://schemas.microsoft.com/office/powerpoint/2010/main" val="35795569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643476-E890-9F4E-5272-C394814E21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1F694F5F-530C-91AC-3E8D-7280C7AB5D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8883" y="431800"/>
            <a:ext cx="9751060" cy="540544"/>
          </a:xfrm>
        </p:spPr>
        <p:txBody>
          <a:bodyPr rtlCol="0">
            <a:normAutofit fontScale="90000"/>
          </a:bodyPr>
          <a:lstStyle/>
          <a:p>
            <a:pPr algn="ctr"/>
            <a:r>
              <a:rPr lang="hu" b="1" dirty="0"/>
              <a:t>Démétér - </a:t>
            </a:r>
            <a:r>
              <a:rPr lang="hu-HU" b="1" i="1" dirty="0" err="1"/>
              <a:t>Δημήτηρ</a:t>
            </a:r>
            <a:endParaRPr lang="hu" b="1" dirty="0"/>
          </a:p>
        </p:txBody>
      </p:sp>
      <p:grpSp>
        <p:nvGrpSpPr>
          <p:cNvPr id="11" name="Csoportba foglalás 10">
            <a:extLst>
              <a:ext uri="{FF2B5EF4-FFF2-40B4-BE49-F238E27FC236}">
                <a16:creationId xmlns:a16="http://schemas.microsoft.com/office/drawing/2014/main" id="{14FF11B2-BEEE-7318-9CB1-F7915A4CD5BE}"/>
              </a:ext>
            </a:extLst>
          </p:cNvPr>
          <p:cNvGrpSpPr/>
          <p:nvPr/>
        </p:nvGrpSpPr>
        <p:grpSpPr>
          <a:xfrm>
            <a:off x="1125860" y="980728"/>
            <a:ext cx="9937104" cy="80392"/>
            <a:chOff x="1125860" y="1404392"/>
            <a:chExt cx="9937104" cy="80392"/>
          </a:xfrm>
        </p:grpSpPr>
        <p:cxnSp>
          <p:nvCxnSpPr>
            <p:cNvPr id="8" name="Egyenes összekötő 7">
              <a:extLst>
                <a:ext uri="{FF2B5EF4-FFF2-40B4-BE49-F238E27FC236}">
                  <a16:creationId xmlns:a16="http://schemas.microsoft.com/office/drawing/2014/main" id="{609401E2-C4A5-D1FA-F200-1EC8F5E9FABE}"/>
                </a:ext>
              </a:extLst>
            </p:cNvPr>
            <p:cNvCxnSpPr/>
            <p:nvPr/>
          </p:nvCxnSpPr>
          <p:spPr>
            <a:xfrm>
              <a:off x="1125860" y="1404392"/>
              <a:ext cx="9937104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Egyenes összekötő 8">
              <a:extLst>
                <a:ext uri="{FF2B5EF4-FFF2-40B4-BE49-F238E27FC236}">
                  <a16:creationId xmlns:a16="http://schemas.microsoft.com/office/drawing/2014/main" id="{3E934569-ADF5-3BE3-8BA0-7811A8627450}"/>
                </a:ext>
              </a:extLst>
            </p:cNvPr>
            <p:cNvCxnSpPr/>
            <p:nvPr/>
          </p:nvCxnSpPr>
          <p:spPr>
            <a:xfrm>
              <a:off x="1125860" y="1484784"/>
              <a:ext cx="9937104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0" name="Kép 9" descr="A képen Kőfaragás, szobor, művészet, Tárgyi lelet látható&#10;&#10;Előfordulhat, hogy az AI által létrehozott tartalom helytelen.">
            <a:extLst>
              <a:ext uri="{FF2B5EF4-FFF2-40B4-BE49-F238E27FC236}">
                <a16:creationId xmlns:a16="http://schemas.microsoft.com/office/drawing/2014/main" id="{BFB2C043-AD76-A3F5-9BF8-D9546ECCA19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5860" y="1196752"/>
            <a:ext cx="2819566" cy="2636912"/>
          </a:xfrm>
          <a:prstGeom prst="rect">
            <a:avLst/>
          </a:prstGeom>
        </p:spPr>
      </p:pic>
      <p:pic>
        <p:nvPicPr>
          <p:cNvPr id="13" name="Kép 12" descr="A képen váza, tégely, fazekasáru, fedett pályás látható&#10;&#10;Előfordulhat, hogy az AI által létrehozott tartalom helytelen.">
            <a:extLst>
              <a:ext uri="{FF2B5EF4-FFF2-40B4-BE49-F238E27FC236}">
                <a16:creationId xmlns:a16="http://schemas.microsoft.com/office/drawing/2014/main" id="{F5F67CFC-BFD6-7410-C574-A5AD551A5D7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9954" y="3789288"/>
            <a:ext cx="1753010" cy="2636912"/>
          </a:xfrm>
          <a:prstGeom prst="rect">
            <a:avLst/>
          </a:prstGeom>
        </p:spPr>
      </p:pic>
      <p:sp>
        <p:nvSpPr>
          <p:cNvPr id="14" name="Cím 1">
            <a:extLst>
              <a:ext uri="{FF2B5EF4-FFF2-40B4-BE49-F238E27FC236}">
                <a16:creationId xmlns:a16="http://schemas.microsoft.com/office/drawing/2014/main" id="{FE43BA99-73A8-0BDD-E58F-F7B163652756}"/>
              </a:ext>
            </a:extLst>
          </p:cNvPr>
          <p:cNvSpPr txBox="1">
            <a:spLocks/>
          </p:cNvSpPr>
          <p:nvPr/>
        </p:nvSpPr>
        <p:spPr>
          <a:xfrm>
            <a:off x="4150196" y="1191181"/>
            <a:ext cx="6912768" cy="259810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hu-HU" sz="1600" b="1" dirty="0"/>
              <a:t>Démétér sötét oldala</a:t>
            </a:r>
          </a:p>
          <a:p>
            <a:pPr marL="285750" indent="-28575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hu-HU" sz="1600" dirty="0"/>
              <a:t>világméretű aszályt okoz, haragjában és fájdalmában a halál előidézőjévé válik</a:t>
            </a:r>
          </a:p>
          <a:p>
            <a:pPr marL="285750" indent="-28575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hu-HU" sz="1600" dirty="0"/>
              <a:t>nemcsak Perszephoné anyjaként kapcsolódik az alvilághoz, hanem a rengeteg halált előidéző beavatkozás istennőjeként is</a:t>
            </a:r>
          </a:p>
          <a:p>
            <a:pPr marL="285750" indent="-28575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hu-HU" sz="1600" dirty="0"/>
              <a:t>kísérlet </a:t>
            </a:r>
            <a:r>
              <a:rPr lang="hu-HU" sz="1600" dirty="0" err="1"/>
              <a:t>Demophón</a:t>
            </a:r>
            <a:r>
              <a:rPr lang="hu-HU" sz="1600" dirty="0"/>
              <a:t> halhatatlanná tételére: a halál fölötti isteni hatalom és az isteni határátlépések ékes példája</a:t>
            </a:r>
          </a:p>
        </p:txBody>
      </p:sp>
      <p:sp>
        <p:nvSpPr>
          <p:cNvPr id="15" name="Cím 1">
            <a:extLst>
              <a:ext uri="{FF2B5EF4-FFF2-40B4-BE49-F238E27FC236}">
                <a16:creationId xmlns:a16="http://schemas.microsoft.com/office/drawing/2014/main" id="{CFBB541B-52B5-9A19-FC77-B2B1FE8057BA}"/>
              </a:ext>
            </a:extLst>
          </p:cNvPr>
          <p:cNvSpPr txBox="1">
            <a:spLocks/>
          </p:cNvSpPr>
          <p:nvPr/>
        </p:nvSpPr>
        <p:spPr>
          <a:xfrm>
            <a:off x="1125861" y="3919349"/>
            <a:ext cx="8064896" cy="224595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85750" indent="-285750">
              <a:lnSpc>
                <a:spcPct val="150000"/>
              </a:lnSpc>
              <a:buFont typeface="Courier New" panose="02070309020205020404" pitchFamily="49" charset="0"/>
              <a:buChar char="o"/>
            </a:pPr>
            <a:endParaRPr lang="hu-HU" sz="1600" dirty="0"/>
          </a:p>
          <a:p>
            <a:pPr>
              <a:lnSpc>
                <a:spcPct val="150000"/>
              </a:lnSpc>
            </a:pPr>
            <a:r>
              <a:rPr lang="hu-HU" sz="1600" b="1" dirty="0"/>
              <a:t>Megjelenik a halandók feletti korlátlan hatalom:  </a:t>
            </a:r>
          </a:p>
          <a:p>
            <a:pPr marL="285750" indent="-28575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hu-HU" sz="1600" dirty="0"/>
              <a:t>felfedte isteni kilétét és megparancsolja, hogy építsenek szentélyt a tiszteletére</a:t>
            </a:r>
          </a:p>
          <a:p>
            <a:pPr marL="285750" indent="-28575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hu-HU" sz="1600" dirty="0"/>
              <a:t>áldozatokat mutattak be az ő és lánya tiszteletére</a:t>
            </a:r>
          </a:p>
          <a:p>
            <a:pPr marL="285750" indent="-28575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hu-HU" sz="1600" dirty="0"/>
              <a:t>ez lett a későbbi híres rituálék helyszíne </a:t>
            </a:r>
            <a:r>
              <a:rPr lang="hu-HU" sz="1600" dirty="0" err="1"/>
              <a:t>Eleuszisz</a:t>
            </a:r>
            <a:r>
              <a:rPr lang="hu-HU" sz="1600" dirty="0"/>
              <a:t> városában</a:t>
            </a:r>
          </a:p>
          <a:p>
            <a:pPr marL="285750" indent="-285750">
              <a:lnSpc>
                <a:spcPct val="150000"/>
              </a:lnSpc>
              <a:buFont typeface="Courier New" panose="02070309020205020404" pitchFamily="49" charset="0"/>
              <a:buChar char="o"/>
            </a:pPr>
            <a:endParaRPr lang="hu-HU" sz="1600" dirty="0"/>
          </a:p>
        </p:txBody>
      </p:sp>
    </p:spTree>
    <p:extLst>
      <p:ext uri="{BB962C8B-B14F-4D97-AF65-F5344CB8AC3E}">
        <p14:creationId xmlns:p14="http://schemas.microsoft.com/office/powerpoint/2010/main" val="35398050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A888B8-8F83-FA64-2B65-9D839F0B7F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2237AF44-E744-A9F6-2DC8-95FBC80561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8883" y="431800"/>
            <a:ext cx="9751060" cy="548926"/>
          </a:xfrm>
        </p:spPr>
        <p:txBody>
          <a:bodyPr rtlCol="0">
            <a:normAutofit fontScale="90000"/>
          </a:bodyPr>
          <a:lstStyle/>
          <a:p>
            <a:pPr algn="ctr" rtl="0"/>
            <a:r>
              <a:rPr lang="hu" b="1" dirty="0"/>
              <a:t>Az Eleusziszi Misztériumok</a:t>
            </a:r>
          </a:p>
        </p:txBody>
      </p:sp>
      <p:grpSp>
        <p:nvGrpSpPr>
          <p:cNvPr id="11" name="Csoportba foglalás 10">
            <a:extLst>
              <a:ext uri="{FF2B5EF4-FFF2-40B4-BE49-F238E27FC236}">
                <a16:creationId xmlns:a16="http://schemas.microsoft.com/office/drawing/2014/main" id="{8BA10ABA-875F-2300-3147-7244D3A29E7B}"/>
              </a:ext>
            </a:extLst>
          </p:cNvPr>
          <p:cNvGrpSpPr/>
          <p:nvPr/>
        </p:nvGrpSpPr>
        <p:grpSpPr>
          <a:xfrm>
            <a:off x="1125860" y="1052736"/>
            <a:ext cx="9937104" cy="80392"/>
            <a:chOff x="1125860" y="1404392"/>
            <a:chExt cx="9937104" cy="80392"/>
          </a:xfrm>
        </p:grpSpPr>
        <p:cxnSp>
          <p:nvCxnSpPr>
            <p:cNvPr id="8" name="Egyenes összekötő 7">
              <a:extLst>
                <a:ext uri="{FF2B5EF4-FFF2-40B4-BE49-F238E27FC236}">
                  <a16:creationId xmlns:a16="http://schemas.microsoft.com/office/drawing/2014/main" id="{6872FEE9-EBAA-A7F7-E88C-E28ECB28A99E}"/>
                </a:ext>
              </a:extLst>
            </p:cNvPr>
            <p:cNvCxnSpPr/>
            <p:nvPr/>
          </p:nvCxnSpPr>
          <p:spPr>
            <a:xfrm>
              <a:off x="1125860" y="1404392"/>
              <a:ext cx="9937104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Egyenes összekötő 8">
              <a:extLst>
                <a:ext uri="{FF2B5EF4-FFF2-40B4-BE49-F238E27FC236}">
                  <a16:creationId xmlns:a16="http://schemas.microsoft.com/office/drawing/2014/main" id="{9DDB9CAC-24E6-B8DE-7CBC-3EA4D45A8D64}"/>
                </a:ext>
              </a:extLst>
            </p:cNvPr>
            <p:cNvCxnSpPr/>
            <p:nvPr/>
          </p:nvCxnSpPr>
          <p:spPr>
            <a:xfrm>
              <a:off x="1125860" y="1484784"/>
              <a:ext cx="9937104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4" name="Kép 3" descr="A képen művészet, múzeum, festmény, képkeret látható&#10;&#10;Előfordulhat, hogy az AI által létrehozott tartalom helytelen.">
            <a:extLst>
              <a:ext uri="{FF2B5EF4-FFF2-40B4-BE49-F238E27FC236}">
                <a16:creationId xmlns:a16="http://schemas.microsoft.com/office/drawing/2014/main" id="{7EE9EEF1-A5BB-5925-F66B-1B7E8264561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5860" y="1296434"/>
            <a:ext cx="2520280" cy="3238914"/>
          </a:xfrm>
          <a:prstGeom prst="rect">
            <a:avLst/>
          </a:prstGeom>
        </p:spPr>
      </p:pic>
      <p:sp>
        <p:nvSpPr>
          <p:cNvPr id="6" name="Cím 1">
            <a:extLst>
              <a:ext uri="{FF2B5EF4-FFF2-40B4-BE49-F238E27FC236}">
                <a16:creationId xmlns:a16="http://schemas.microsoft.com/office/drawing/2014/main" id="{059D1A3B-1DAA-F458-ACF9-035204F05A75}"/>
              </a:ext>
            </a:extLst>
          </p:cNvPr>
          <p:cNvSpPr txBox="1">
            <a:spLocks/>
          </p:cNvSpPr>
          <p:nvPr/>
        </p:nvSpPr>
        <p:spPr>
          <a:xfrm>
            <a:off x="1125860" y="4941168"/>
            <a:ext cx="9937104" cy="11521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 lnSpcReduction="1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u-HU" sz="1400" b="1" dirty="0"/>
              <a:t>„The </a:t>
            </a:r>
            <a:r>
              <a:rPr lang="hu-HU" sz="1400" b="1" dirty="0" err="1"/>
              <a:t>Hymn</a:t>
            </a:r>
            <a:r>
              <a:rPr lang="hu-HU" sz="1400" b="1" dirty="0"/>
              <a:t> is </a:t>
            </a:r>
            <a:r>
              <a:rPr lang="hu-HU" sz="1400" b="1" dirty="0" err="1"/>
              <a:t>also</a:t>
            </a:r>
            <a:r>
              <a:rPr lang="hu-HU" sz="1400" b="1" dirty="0"/>
              <a:t> </a:t>
            </a:r>
            <a:r>
              <a:rPr lang="hu-HU" sz="1400" b="1" dirty="0" err="1"/>
              <a:t>important</a:t>
            </a:r>
            <a:r>
              <a:rPr lang="hu-HU" sz="1400" b="1" dirty="0"/>
              <a:t> </a:t>
            </a:r>
            <a:r>
              <a:rPr lang="hu-HU" sz="1400" b="1" dirty="0" err="1"/>
              <a:t>because</a:t>
            </a:r>
            <a:r>
              <a:rPr lang="hu-HU" sz="1400" b="1" dirty="0"/>
              <a:t> </a:t>
            </a:r>
            <a:r>
              <a:rPr lang="hu-HU" sz="1400" b="1" dirty="0" err="1"/>
              <a:t>it</a:t>
            </a:r>
            <a:r>
              <a:rPr lang="hu-HU" sz="1400" b="1" dirty="0"/>
              <a:t> </a:t>
            </a:r>
            <a:r>
              <a:rPr lang="hu-HU" sz="1400" b="1" dirty="0" err="1"/>
              <a:t>introduces</a:t>
            </a:r>
            <a:r>
              <a:rPr lang="hu-HU" sz="1400" b="1" dirty="0"/>
              <a:t> </a:t>
            </a:r>
            <a:r>
              <a:rPr lang="hu-HU" sz="1400" b="1" dirty="0" err="1"/>
              <a:t>the</a:t>
            </a:r>
            <a:r>
              <a:rPr lang="hu-HU" sz="1400" b="1" dirty="0"/>
              <a:t> idea </a:t>
            </a:r>
            <a:r>
              <a:rPr lang="hu-HU" sz="1400" b="1" dirty="0" err="1"/>
              <a:t>that</a:t>
            </a:r>
            <a:r>
              <a:rPr lang="hu-HU" sz="1400" b="1" dirty="0"/>
              <a:t> </a:t>
            </a:r>
            <a:r>
              <a:rPr lang="hu-HU" sz="1400" b="1" dirty="0" err="1"/>
              <a:t>all</a:t>
            </a:r>
            <a:r>
              <a:rPr lang="hu-HU" sz="1400" b="1" dirty="0"/>
              <a:t> </a:t>
            </a:r>
            <a:r>
              <a:rPr lang="hu-HU" sz="1400" b="1" dirty="0" err="1"/>
              <a:t>individuals</a:t>
            </a:r>
            <a:r>
              <a:rPr lang="hu-HU" sz="1400" b="1" dirty="0"/>
              <a:t> </a:t>
            </a:r>
            <a:r>
              <a:rPr lang="hu-HU" sz="1400" b="1" dirty="0" err="1"/>
              <a:t>will</a:t>
            </a:r>
            <a:r>
              <a:rPr lang="hu-HU" sz="1400" b="1" dirty="0"/>
              <a:t> be </a:t>
            </a:r>
            <a:r>
              <a:rPr lang="hu-HU" sz="1400" b="1" dirty="0" err="1"/>
              <a:t>punished</a:t>
            </a:r>
            <a:r>
              <a:rPr lang="hu-HU" sz="1400" b="1" dirty="0"/>
              <a:t> </a:t>
            </a:r>
            <a:r>
              <a:rPr lang="hu-HU" sz="1400" b="1" dirty="0" err="1"/>
              <a:t>or</a:t>
            </a:r>
            <a:r>
              <a:rPr lang="hu-HU" sz="1400" b="1" dirty="0"/>
              <a:t> </a:t>
            </a:r>
            <a:r>
              <a:rPr lang="hu-HU" sz="1400" b="1" dirty="0" err="1"/>
              <a:t>rewarded</a:t>
            </a:r>
            <a:r>
              <a:rPr lang="hu-HU" sz="1400" b="1" dirty="0"/>
              <a:t> </a:t>
            </a:r>
            <a:r>
              <a:rPr lang="hu-HU" sz="1400" b="1" dirty="0" err="1"/>
              <a:t>after</a:t>
            </a:r>
            <a:r>
              <a:rPr lang="hu-HU" sz="1400" b="1" dirty="0"/>
              <a:t> </a:t>
            </a:r>
            <a:r>
              <a:rPr lang="hu-HU" sz="1400" b="1" dirty="0" err="1"/>
              <a:t>death</a:t>
            </a:r>
            <a:r>
              <a:rPr lang="hu-HU" sz="1400" b="1" dirty="0"/>
              <a:t> </a:t>
            </a:r>
            <a:r>
              <a:rPr lang="hu-HU" sz="1400" b="1" dirty="0" err="1"/>
              <a:t>for</a:t>
            </a:r>
            <a:r>
              <a:rPr lang="hu-HU" sz="1400" b="1" dirty="0"/>
              <a:t> </a:t>
            </a:r>
            <a:r>
              <a:rPr lang="hu-HU" sz="1400" b="1" dirty="0" err="1"/>
              <a:t>their</a:t>
            </a:r>
            <a:r>
              <a:rPr lang="hu-HU" sz="1400" b="1" dirty="0"/>
              <a:t> </a:t>
            </a:r>
            <a:r>
              <a:rPr lang="hu-HU" sz="1400" b="1" dirty="0" err="1"/>
              <a:t>behavior</a:t>
            </a:r>
            <a:r>
              <a:rPr lang="hu-HU" sz="1400" b="1" dirty="0"/>
              <a:t> </a:t>
            </a:r>
            <a:r>
              <a:rPr lang="hu-HU" sz="1400" b="1" dirty="0" err="1"/>
              <a:t>during</a:t>
            </a:r>
            <a:r>
              <a:rPr lang="hu-HU" sz="1400" b="1" dirty="0"/>
              <a:t> life.” </a:t>
            </a:r>
          </a:p>
          <a:p>
            <a:pPr algn="r"/>
            <a:r>
              <a:rPr lang="hu-HU" sz="1400" i="1" dirty="0"/>
              <a:t>Sarah </a:t>
            </a:r>
            <a:r>
              <a:rPr lang="hu-HU" sz="1400" i="1" dirty="0" err="1"/>
              <a:t>Iles</a:t>
            </a:r>
            <a:r>
              <a:rPr lang="hu-HU" sz="1400" i="1" dirty="0"/>
              <a:t> </a:t>
            </a:r>
            <a:r>
              <a:rPr lang="hu-HU" sz="1400" i="1" dirty="0" err="1"/>
              <a:t>Johnstone</a:t>
            </a:r>
            <a:r>
              <a:rPr lang="hu-HU" sz="1400" i="1" dirty="0"/>
              <a:t>: </a:t>
            </a:r>
            <a:r>
              <a:rPr lang="hu-HU" sz="1400" i="1" dirty="0" err="1"/>
              <a:t>Restless</a:t>
            </a:r>
            <a:r>
              <a:rPr lang="hu-HU" sz="1400" i="1" dirty="0"/>
              <a:t> </a:t>
            </a:r>
            <a:r>
              <a:rPr lang="hu-HU" sz="1400" i="1" dirty="0" err="1"/>
              <a:t>Dead</a:t>
            </a:r>
            <a:endParaRPr lang="hu-HU" sz="1400" i="1" dirty="0"/>
          </a:p>
          <a:p>
            <a:pPr algn="r"/>
            <a:r>
              <a:rPr lang="hu-HU" sz="1400" i="1" dirty="0" err="1"/>
              <a:t>Encounters</a:t>
            </a:r>
            <a:r>
              <a:rPr lang="hu-HU" sz="1400" i="1" dirty="0"/>
              <a:t> </a:t>
            </a:r>
            <a:r>
              <a:rPr lang="hu-HU" sz="1400" i="1" dirty="0" err="1"/>
              <a:t>Between</a:t>
            </a:r>
            <a:r>
              <a:rPr lang="hu-HU" sz="1400" i="1" dirty="0"/>
              <a:t> </a:t>
            </a:r>
            <a:r>
              <a:rPr lang="hu-HU" sz="1400" i="1" dirty="0" err="1"/>
              <a:t>the</a:t>
            </a:r>
            <a:r>
              <a:rPr lang="hu-HU" sz="1400" i="1" dirty="0"/>
              <a:t> </a:t>
            </a:r>
            <a:r>
              <a:rPr lang="hu-HU" sz="1400" i="1" dirty="0" err="1"/>
              <a:t>Living</a:t>
            </a:r>
            <a:r>
              <a:rPr lang="hu-HU" sz="1400" i="1" dirty="0"/>
              <a:t> and </a:t>
            </a:r>
            <a:r>
              <a:rPr lang="hu-HU" sz="1400" i="1" dirty="0" err="1"/>
              <a:t>the</a:t>
            </a:r>
            <a:r>
              <a:rPr lang="hu-HU" sz="1400" i="1" dirty="0"/>
              <a:t> </a:t>
            </a:r>
            <a:r>
              <a:rPr lang="hu-HU" sz="1400" i="1" dirty="0" err="1"/>
              <a:t>Dead</a:t>
            </a:r>
            <a:r>
              <a:rPr lang="hu-HU" sz="1400" i="1" dirty="0"/>
              <a:t> in </a:t>
            </a:r>
            <a:r>
              <a:rPr lang="hu-HU" sz="1400" i="1" dirty="0" err="1"/>
              <a:t>Ancient</a:t>
            </a:r>
            <a:r>
              <a:rPr lang="hu-HU" sz="1400" i="1" dirty="0"/>
              <a:t> </a:t>
            </a:r>
            <a:r>
              <a:rPr lang="hu-HU" sz="1400" i="1" dirty="0" err="1"/>
              <a:t>Greece</a:t>
            </a:r>
            <a:endParaRPr lang="hu-HU" sz="1400" i="1" dirty="0"/>
          </a:p>
          <a:p>
            <a:pPr algn="r"/>
            <a:r>
              <a:rPr lang="hu-HU" sz="1400" i="1" dirty="0"/>
              <a:t>[1. rész, 1.  fejezet, 18.o.]</a:t>
            </a:r>
            <a:endParaRPr lang="hu" sz="1400" i="1" dirty="0"/>
          </a:p>
        </p:txBody>
      </p:sp>
      <p:sp>
        <p:nvSpPr>
          <p:cNvPr id="7" name="Cím 1">
            <a:extLst>
              <a:ext uri="{FF2B5EF4-FFF2-40B4-BE49-F238E27FC236}">
                <a16:creationId xmlns:a16="http://schemas.microsoft.com/office/drawing/2014/main" id="{D55740DC-4173-61C5-F61C-B6C6BCA41EC7}"/>
              </a:ext>
            </a:extLst>
          </p:cNvPr>
          <p:cNvSpPr txBox="1">
            <a:spLocks/>
          </p:cNvSpPr>
          <p:nvPr/>
        </p:nvSpPr>
        <p:spPr>
          <a:xfrm>
            <a:off x="3934172" y="1296434"/>
            <a:ext cx="7128792" cy="1413907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hu-HU" sz="1400" b="1" dirty="0"/>
              <a:t>„The </a:t>
            </a:r>
            <a:r>
              <a:rPr lang="hu-HU" sz="1400" b="1" dirty="0" err="1"/>
              <a:t>Eleusinian</a:t>
            </a:r>
            <a:r>
              <a:rPr lang="hu-HU" sz="1400" b="1" dirty="0"/>
              <a:t> </a:t>
            </a:r>
            <a:r>
              <a:rPr lang="hu-HU" sz="1400" b="1" dirty="0" err="1"/>
              <a:t>mysteries</a:t>
            </a:r>
            <a:r>
              <a:rPr lang="hu-HU" sz="1400" b="1" dirty="0"/>
              <a:t> </a:t>
            </a:r>
            <a:r>
              <a:rPr lang="hu-HU" sz="1400" b="1" dirty="0" err="1"/>
              <a:t>were</a:t>
            </a:r>
            <a:r>
              <a:rPr lang="hu-HU" sz="1400" b="1" dirty="0"/>
              <a:t> </a:t>
            </a:r>
            <a:r>
              <a:rPr lang="hu-HU" sz="1400" b="1" dirty="0" err="1"/>
              <a:t>celebrated</a:t>
            </a:r>
            <a:r>
              <a:rPr lang="hu-HU" sz="1400" b="1" dirty="0"/>
              <a:t> </a:t>
            </a:r>
            <a:r>
              <a:rPr lang="hu-HU" sz="1400" b="1" dirty="0" err="1"/>
              <a:t>annually</a:t>
            </a:r>
            <a:r>
              <a:rPr lang="hu-HU" sz="1400" b="1" dirty="0"/>
              <a:t> in </a:t>
            </a:r>
            <a:r>
              <a:rPr lang="hu-HU" sz="1400" b="1" dirty="0" err="1"/>
              <a:t>the</a:t>
            </a:r>
            <a:r>
              <a:rPr lang="hu-HU" sz="1400" b="1" dirty="0"/>
              <a:t> </a:t>
            </a:r>
            <a:r>
              <a:rPr lang="hu-HU" sz="1400" b="1" dirty="0" err="1"/>
              <a:t>sanctuary</a:t>
            </a:r>
            <a:r>
              <a:rPr lang="hu-HU" sz="1400" b="1" dirty="0"/>
              <a:t> of Demeter and </a:t>
            </a:r>
            <a:r>
              <a:rPr lang="hu-HU" sz="1400" b="1" dirty="0" err="1"/>
              <a:t>her</a:t>
            </a:r>
            <a:r>
              <a:rPr lang="hu-HU" sz="1400" b="1" dirty="0"/>
              <a:t> </a:t>
            </a:r>
            <a:r>
              <a:rPr lang="hu-HU" sz="1400" b="1" dirty="0" err="1"/>
              <a:t>daughter</a:t>
            </a:r>
            <a:r>
              <a:rPr lang="hu-HU" sz="1400" b="1" dirty="0"/>
              <a:t> </a:t>
            </a:r>
            <a:r>
              <a:rPr lang="hu-HU" sz="1400" b="1" dirty="0" err="1"/>
              <a:t>Kore</a:t>
            </a:r>
            <a:r>
              <a:rPr lang="hu-HU" sz="1400" b="1" dirty="0"/>
              <a:t>/</a:t>
            </a:r>
            <a:r>
              <a:rPr lang="hu-HU" sz="1400" b="1" dirty="0" err="1"/>
              <a:t>Persephone</a:t>
            </a:r>
            <a:r>
              <a:rPr lang="hu-HU" sz="1400" b="1" dirty="0"/>
              <a:t> </a:t>
            </a:r>
            <a:r>
              <a:rPr lang="hu-HU" sz="1400" b="1" dirty="0" err="1"/>
              <a:t>on</a:t>
            </a:r>
            <a:r>
              <a:rPr lang="hu-HU" sz="1400" b="1" dirty="0"/>
              <a:t> a </a:t>
            </a:r>
            <a:r>
              <a:rPr lang="hu-HU" sz="1400" b="1" dirty="0" err="1"/>
              <a:t>hill</a:t>
            </a:r>
            <a:r>
              <a:rPr lang="hu-HU" sz="1400" b="1" dirty="0"/>
              <a:t> (</a:t>
            </a:r>
            <a:r>
              <a:rPr lang="hu-HU" sz="1400" b="1" dirty="0" err="1"/>
              <a:t>Ch</a:t>
            </a:r>
            <a:r>
              <a:rPr lang="hu-HU" sz="1400" b="1" dirty="0"/>
              <a:t>. 111.2), </a:t>
            </a:r>
            <a:r>
              <a:rPr lang="hu-HU" sz="1400" b="1" dirty="0" err="1"/>
              <a:t>which</a:t>
            </a:r>
            <a:r>
              <a:rPr lang="hu-HU" sz="1400" b="1" dirty="0"/>
              <a:t> </a:t>
            </a:r>
            <a:r>
              <a:rPr lang="hu-HU" sz="1400" b="1" dirty="0" err="1"/>
              <a:t>was</a:t>
            </a:r>
            <a:r>
              <a:rPr lang="hu-HU" sz="1400" b="1" dirty="0"/>
              <a:t> </a:t>
            </a:r>
            <a:r>
              <a:rPr lang="hu-HU" sz="1400" b="1" dirty="0" err="1"/>
              <a:t>situated</a:t>
            </a:r>
            <a:r>
              <a:rPr lang="hu-HU" sz="1400" b="1" dirty="0"/>
              <a:t> </a:t>
            </a:r>
            <a:r>
              <a:rPr lang="hu-HU" sz="1400" b="1" dirty="0" err="1"/>
              <a:t>outside</a:t>
            </a:r>
            <a:r>
              <a:rPr lang="hu-HU" sz="1400" b="1" dirty="0"/>
              <a:t> </a:t>
            </a:r>
            <a:r>
              <a:rPr lang="hu-HU" sz="1400" b="1" dirty="0" err="1"/>
              <a:t>Eleusis</a:t>
            </a:r>
            <a:r>
              <a:rPr lang="hu-HU" sz="1400" b="1" dirty="0"/>
              <a:t>, </a:t>
            </a:r>
            <a:r>
              <a:rPr lang="hu-HU" sz="1400" b="1" dirty="0" err="1"/>
              <a:t>one</a:t>
            </a:r>
            <a:r>
              <a:rPr lang="hu-HU" sz="1400" b="1" dirty="0"/>
              <a:t> of </a:t>
            </a:r>
            <a:r>
              <a:rPr lang="hu-HU" sz="1400" b="1" dirty="0" err="1"/>
              <a:t>the</a:t>
            </a:r>
            <a:r>
              <a:rPr lang="hu-HU" sz="1400" b="1" dirty="0"/>
              <a:t> </a:t>
            </a:r>
            <a:r>
              <a:rPr lang="hu-HU" sz="1400" b="1" dirty="0" err="1"/>
              <a:t>many</a:t>
            </a:r>
            <a:r>
              <a:rPr lang="hu-HU" sz="1400" b="1" dirty="0"/>
              <a:t> </a:t>
            </a:r>
            <a:r>
              <a:rPr lang="hu-HU" sz="1400" b="1" dirty="0" err="1"/>
              <a:t>demes</a:t>
            </a:r>
            <a:r>
              <a:rPr lang="hu-HU" sz="1400" b="1" dirty="0"/>
              <a:t> of </a:t>
            </a:r>
            <a:r>
              <a:rPr lang="hu-HU" sz="1400" b="1" dirty="0" err="1"/>
              <a:t>Athens</a:t>
            </a:r>
            <a:r>
              <a:rPr lang="hu-HU" sz="1400" b="1" dirty="0"/>
              <a:t>; </a:t>
            </a:r>
            <a:r>
              <a:rPr lang="hu-HU" sz="1400" b="1" dirty="0" err="1"/>
              <a:t>the</a:t>
            </a:r>
            <a:r>
              <a:rPr lang="hu-HU" sz="1400" b="1" dirty="0"/>
              <a:t> </a:t>
            </a:r>
            <a:r>
              <a:rPr lang="hu-HU" sz="1400" b="1" dirty="0" err="1"/>
              <a:t>autumn</a:t>
            </a:r>
            <a:r>
              <a:rPr lang="hu-HU" sz="1400" b="1" dirty="0"/>
              <a:t> </a:t>
            </a:r>
            <a:r>
              <a:rPr lang="hu-HU" sz="1400" b="1" dirty="0" err="1"/>
              <a:t>festival</a:t>
            </a:r>
            <a:r>
              <a:rPr lang="hu-HU" sz="1400" b="1" dirty="0"/>
              <a:t> </a:t>
            </a:r>
            <a:r>
              <a:rPr lang="hu-HU" sz="1400" b="1" dirty="0" err="1"/>
              <a:t>lasted</a:t>
            </a:r>
            <a:r>
              <a:rPr lang="hu-HU" sz="1400" b="1" dirty="0"/>
              <a:t> more </a:t>
            </a:r>
            <a:r>
              <a:rPr lang="hu-HU" sz="1400" b="1" dirty="0" err="1"/>
              <a:t>than</a:t>
            </a:r>
            <a:r>
              <a:rPr lang="hu-HU" sz="1400" b="1" dirty="0"/>
              <a:t> a </a:t>
            </a:r>
            <a:r>
              <a:rPr lang="hu-HU" sz="1400" b="1" dirty="0" err="1"/>
              <a:t>week</a:t>
            </a:r>
            <a:r>
              <a:rPr lang="hu-HU" sz="1400" b="1" dirty="0"/>
              <a:t> and </a:t>
            </a:r>
            <a:r>
              <a:rPr lang="hu-HU" sz="1400" b="1" dirty="0" err="1"/>
              <a:t>knew</a:t>
            </a:r>
            <a:r>
              <a:rPr lang="hu-HU" sz="1400" b="1" dirty="0"/>
              <a:t> </a:t>
            </a:r>
            <a:r>
              <a:rPr lang="hu-HU" sz="1400" b="1" dirty="0" err="1"/>
              <a:t>two</a:t>
            </a:r>
            <a:r>
              <a:rPr lang="hu-HU" sz="1400" b="1" dirty="0"/>
              <a:t> </a:t>
            </a:r>
            <a:r>
              <a:rPr lang="hu-HU" sz="1400" b="1" dirty="0" err="1"/>
              <a:t>degrees</a:t>
            </a:r>
            <a:r>
              <a:rPr lang="hu-HU" sz="1400" b="1" dirty="0"/>
              <a:t> of </a:t>
            </a:r>
            <a:r>
              <a:rPr lang="hu-HU" sz="1400" b="1" dirty="0" err="1"/>
              <a:t>Initiation</a:t>
            </a:r>
            <a:r>
              <a:rPr lang="hu-HU" sz="1400" b="1" dirty="0"/>
              <a:t>.”</a:t>
            </a:r>
          </a:p>
          <a:p>
            <a:pPr algn="r"/>
            <a:r>
              <a:rPr lang="hu-HU" sz="1400" i="1" dirty="0"/>
              <a:t>Jan N. </a:t>
            </a:r>
            <a:r>
              <a:rPr lang="hu-HU" sz="1400" i="1" dirty="0" err="1"/>
              <a:t>Bremmer</a:t>
            </a:r>
            <a:r>
              <a:rPr lang="hu-HU" sz="1400" i="1" dirty="0"/>
              <a:t>: </a:t>
            </a:r>
            <a:r>
              <a:rPr lang="hu-HU" sz="1400" i="1" dirty="0" err="1"/>
              <a:t>Greek</a:t>
            </a:r>
            <a:r>
              <a:rPr lang="hu-HU" sz="1400" i="1" dirty="0"/>
              <a:t> Religion</a:t>
            </a:r>
          </a:p>
          <a:p>
            <a:pPr algn="r"/>
            <a:r>
              <a:rPr lang="hu-HU" sz="1400" i="1" dirty="0"/>
              <a:t>[VII. fejezet, 1.  rész, 85.o.]</a:t>
            </a:r>
            <a:endParaRPr lang="hu" sz="1400" i="1" dirty="0"/>
          </a:p>
        </p:txBody>
      </p:sp>
      <p:sp>
        <p:nvSpPr>
          <p:cNvPr id="10" name="Cím 1">
            <a:extLst>
              <a:ext uri="{FF2B5EF4-FFF2-40B4-BE49-F238E27FC236}">
                <a16:creationId xmlns:a16="http://schemas.microsoft.com/office/drawing/2014/main" id="{0FEBE441-5CD6-A56F-E647-FE3923726B6B}"/>
              </a:ext>
            </a:extLst>
          </p:cNvPr>
          <p:cNvSpPr txBox="1">
            <a:spLocks/>
          </p:cNvSpPr>
          <p:nvPr/>
        </p:nvSpPr>
        <p:spPr>
          <a:xfrm>
            <a:off x="3934172" y="2873646"/>
            <a:ext cx="7128792" cy="221153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85750" indent="-285750">
              <a:lnSpc>
                <a:spcPct val="150000"/>
              </a:lnSpc>
              <a:buFont typeface="Courier New" panose="02070309020205020404" pitchFamily="49" charset="0"/>
              <a:buChar char="o"/>
            </a:pPr>
            <a:endParaRPr lang="hu-HU" sz="1600" dirty="0"/>
          </a:p>
          <a:p>
            <a:pPr>
              <a:lnSpc>
                <a:spcPct val="150000"/>
              </a:lnSpc>
            </a:pPr>
            <a:r>
              <a:rPr lang="hu-HU" sz="1600" b="1" dirty="0"/>
              <a:t>A misztériumok eredetének kulcsfontosságú momentumai</a:t>
            </a:r>
          </a:p>
          <a:p>
            <a:pPr marL="285750" indent="-28575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hu-HU" sz="1600" dirty="0"/>
              <a:t>a </a:t>
            </a:r>
            <a:r>
              <a:rPr lang="hu-HU" sz="1600" dirty="0" err="1"/>
              <a:t>Demophón</a:t>
            </a:r>
            <a:r>
              <a:rPr lang="hu-HU" sz="1600" dirty="0"/>
              <a:t>-epizód, a majdnem halhatatlanná tett gyermek, </a:t>
            </a:r>
            <a:r>
              <a:rPr lang="hu-HU" sz="1600" dirty="0" err="1"/>
              <a:t>széntélyépítés</a:t>
            </a:r>
            <a:endParaRPr lang="hu-HU" sz="1600" dirty="0"/>
          </a:p>
          <a:p>
            <a:pPr marL="285750" indent="-28575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hu-HU" sz="1600" dirty="0"/>
              <a:t>a gabonatermesztés tudományának átadása </a:t>
            </a:r>
            <a:r>
              <a:rPr lang="hu-HU" sz="1600" dirty="0" err="1"/>
              <a:t>Triptolemosz</a:t>
            </a:r>
            <a:r>
              <a:rPr lang="hu-HU" sz="1600" dirty="0"/>
              <a:t> számára</a:t>
            </a:r>
          </a:p>
          <a:p>
            <a:pPr marL="285750" indent="-28575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hu-HU" sz="1600" dirty="0"/>
              <a:t>sárkányok vontatta kocsit adományozott számára, amellyel bejárta a világot és elterjesztette a gabonatermesztés tudományát </a:t>
            </a:r>
          </a:p>
          <a:p>
            <a:pPr marL="285750" indent="-285750">
              <a:lnSpc>
                <a:spcPct val="150000"/>
              </a:lnSpc>
              <a:buFont typeface="Courier New" panose="02070309020205020404" pitchFamily="49" charset="0"/>
              <a:buChar char="o"/>
            </a:pPr>
            <a:endParaRPr lang="hu-HU" sz="1600" dirty="0"/>
          </a:p>
        </p:txBody>
      </p:sp>
    </p:spTree>
    <p:extLst>
      <p:ext uri="{BB962C8B-B14F-4D97-AF65-F5344CB8AC3E}">
        <p14:creationId xmlns:p14="http://schemas.microsoft.com/office/powerpoint/2010/main" val="35600357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6EAC99-2EBD-DE42-F3AC-D8D3C98A79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BAC9D266-890B-B0A4-E930-07853DC803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8883" y="431800"/>
            <a:ext cx="9751060" cy="548926"/>
          </a:xfrm>
        </p:spPr>
        <p:txBody>
          <a:bodyPr rtlCol="0">
            <a:normAutofit fontScale="90000"/>
          </a:bodyPr>
          <a:lstStyle/>
          <a:p>
            <a:pPr algn="ctr" rtl="0"/>
            <a:r>
              <a:rPr lang="hu" b="1" dirty="0"/>
              <a:t>Összefoglalás</a:t>
            </a:r>
          </a:p>
        </p:txBody>
      </p:sp>
      <p:grpSp>
        <p:nvGrpSpPr>
          <p:cNvPr id="11" name="Csoportba foglalás 10">
            <a:extLst>
              <a:ext uri="{FF2B5EF4-FFF2-40B4-BE49-F238E27FC236}">
                <a16:creationId xmlns:a16="http://schemas.microsoft.com/office/drawing/2014/main" id="{76BD4F39-B487-05A4-C92B-7C7F23937D08}"/>
              </a:ext>
            </a:extLst>
          </p:cNvPr>
          <p:cNvGrpSpPr/>
          <p:nvPr/>
        </p:nvGrpSpPr>
        <p:grpSpPr>
          <a:xfrm>
            <a:off x="1125860" y="1052736"/>
            <a:ext cx="9937104" cy="80392"/>
            <a:chOff x="1125860" y="1404392"/>
            <a:chExt cx="9937104" cy="80392"/>
          </a:xfrm>
        </p:grpSpPr>
        <p:cxnSp>
          <p:nvCxnSpPr>
            <p:cNvPr id="8" name="Egyenes összekötő 7">
              <a:extLst>
                <a:ext uri="{FF2B5EF4-FFF2-40B4-BE49-F238E27FC236}">
                  <a16:creationId xmlns:a16="http://schemas.microsoft.com/office/drawing/2014/main" id="{D33B43C8-A471-F581-6000-84B74FDBCB4D}"/>
                </a:ext>
              </a:extLst>
            </p:cNvPr>
            <p:cNvCxnSpPr/>
            <p:nvPr/>
          </p:nvCxnSpPr>
          <p:spPr>
            <a:xfrm>
              <a:off x="1125860" y="1404392"/>
              <a:ext cx="9937104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Egyenes összekötő 8">
              <a:extLst>
                <a:ext uri="{FF2B5EF4-FFF2-40B4-BE49-F238E27FC236}">
                  <a16:creationId xmlns:a16="http://schemas.microsoft.com/office/drawing/2014/main" id="{F5703279-F0FA-8471-FD5C-7DFB7A594538}"/>
                </a:ext>
              </a:extLst>
            </p:cNvPr>
            <p:cNvCxnSpPr/>
            <p:nvPr/>
          </p:nvCxnSpPr>
          <p:spPr>
            <a:xfrm>
              <a:off x="1125860" y="1484784"/>
              <a:ext cx="9937104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0" name="Kép 9" descr="A képen szobor, művészet, Kőfaragás, Vésés látható&#10;&#10;Előfordulhat, hogy az AI által létrehozott tartalom helytelen.">
            <a:extLst>
              <a:ext uri="{FF2B5EF4-FFF2-40B4-BE49-F238E27FC236}">
                <a16:creationId xmlns:a16="http://schemas.microsoft.com/office/drawing/2014/main" id="{ABC46B51-1AB7-54DB-C7BB-A239BCB968D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5860" y="1268760"/>
            <a:ext cx="3312368" cy="2483272"/>
          </a:xfrm>
          <a:prstGeom prst="rect">
            <a:avLst/>
          </a:prstGeom>
        </p:spPr>
      </p:pic>
      <p:pic>
        <p:nvPicPr>
          <p:cNvPr id="13" name="Kép 12" descr="A képen tégely, váza, égetett agyagáru, fazekasáru látható&#10;&#10;Előfordulhat, hogy az AI által létrehozott tartalom helytelen.">
            <a:extLst>
              <a:ext uri="{FF2B5EF4-FFF2-40B4-BE49-F238E27FC236}">
                <a16:creationId xmlns:a16="http://schemas.microsoft.com/office/drawing/2014/main" id="{1E001AA1-4C14-ED2E-14FA-09F215F775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4628" y="3942930"/>
            <a:ext cx="1608336" cy="2483270"/>
          </a:xfrm>
          <a:prstGeom prst="rect">
            <a:avLst/>
          </a:prstGeom>
        </p:spPr>
      </p:pic>
      <p:sp>
        <p:nvSpPr>
          <p:cNvPr id="14" name="Cím 1">
            <a:extLst>
              <a:ext uri="{FF2B5EF4-FFF2-40B4-BE49-F238E27FC236}">
                <a16:creationId xmlns:a16="http://schemas.microsoft.com/office/drawing/2014/main" id="{D4CC5369-427E-E19B-67B1-1CC4D29D1C6B}"/>
              </a:ext>
            </a:extLst>
          </p:cNvPr>
          <p:cNvSpPr txBox="1">
            <a:spLocks/>
          </p:cNvSpPr>
          <p:nvPr/>
        </p:nvSpPr>
        <p:spPr>
          <a:xfrm>
            <a:off x="4654252" y="1296145"/>
            <a:ext cx="6408712" cy="249437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85750" indent="-28575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hu-HU" sz="1600" b="1" dirty="0"/>
              <a:t>mezőgazdaság – alvilág kapcsolat</a:t>
            </a:r>
          </a:p>
          <a:p>
            <a:pPr marL="285750" indent="-28575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hu-HU" sz="1600" b="1" dirty="0"/>
              <a:t>a mezőgazdasági folyamatok természetes kapcsolódása az alvilági mitológiához</a:t>
            </a:r>
          </a:p>
          <a:p>
            <a:pPr marL="285750" indent="-28575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hu-HU" sz="1600" b="1" dirty="0"/>
              <a:t>Démétér és Perszephoné egyszerre jelképezik az élet fenntartását és a halál élményét</a:t>
            </a:r>
          </a:p>
          <a:p>
            <a:pPr marL="285750" indent="-28575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hu-HU" sz="1600" b="1" dirty="0"/>
              <a:t>az </a:t>
            </a:r>
            <a:r>
              <a:rPr lang="hu-HU" sz="1600" b="1" dirty="0" err="1"/>
              <a:t>eleusziszi</a:t>
            </a:r>
            <a:r>
              <a:rPr lang="hu-HU" sz="1600" b="1" dirty="0"/>
              <a:t> misztériumok valójában a közösségi élet fenntarthatóságát szolgálják</a:t>
            </a:r>
          </a:p>
        </p:txBody>
      </p:sp>
      <p:sp>
        <p:nvSpPr>
          <p:cNvPr id="15" name="Cím 1">
            <a:extLst>
              <a:ext uri="{FF2B5EF4-FFF2-40B4-BE49-F238E27FC236}">
                <a16:creationId xmlns:a16="http://schemas.microsoft.com/office/drawing/2014/main" id="{67DF1346-7F3D-30D3-0A74-0A0FF10E146D}"/>
              </a:ext>
            </a:extLst>
          </p:cNvPr>
          <p:cNvSpPr txBox="1">
            <a:spLocks/>
          </p:cNvSpPr>
          <p:nvPr/>
        </p:nvSpPr>
        <p:spPr>
          <a:xfrm>
            <a:off x="1125860" y="3887662"/>
            <a:ext cx="8144711" cy="234965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85750" indent="-285750">
              <a:lnSpc>
                <a:spcPct val="150000"/>
              </a:lnSpc>
              <a:buFont typeface="Courier New" panose="02070309020205020404" pitchFamily="49" charset="0"/>
              <a:buChar char="o"/>
            </a:pPr>
            <a:endParaRPr lang="hu-HU" sz="1600" dirty="0"/>
          </a:p>
          <a:p>
            <a:pPr>
              <a:lnSpc>
                <a:spcPct val="150000"/>
              </a:lnSpc>
            </a:pPr>
            <a:r>
              <a:rPr lang="hu-HU" sz="1600" b="1" dirty="0"/>
              <a:t>A halálhoz való viszony nem félelemként, hanem ciklikus termékenységként strukturálódott a görög vallásban, hitvilágban.</a:t>
            </a:r>
          </a:p>
          <a:p>
            <a:pPr>
              <a:lnSpc>
                <a:spcPct val="150000"/>
              </a:lnSpc>
            </a:pPr>
            <a:r>
              <a:rPr lang="hu-HU" sz="1600" b="1" dirty="0"/>
              <a:t>Az ősi termékenységi rítusok némelyike a mai napig él a köztudatban, sőt több mai ünnep ezeken az ősi vallási rituálékon alapszik.</a:t>
            </a:r>
          </a:p>
          <a:p>
            <a:pPr>
              <a:lnSpc>
                <a:spcPct val="150000"/>
              </a:lnSpc>
            </a:pPr>
            <a:endParaRPr lang="hu-HU" sz="1600" b="1" dirty="0"/>
          </a:p>
        </p:txBody>
      </p:sp>
    </p:spTree>
    <p:extLst>
      <p:ext uri="{BB962C8B-B14F-4D97-AF65-F5344CB8AC3E}">
        <p14:creationId xmlns:p14="http://schemas.microsoft.com/office/powerpoint/2010/main" val="20432471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A8ABE7-1B7B-5F00-14D0-8E5A654BB7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618FF3A4-21A5-18ED-AC17-B38428E5B8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8883" y="431800"/>
            <a:ext cx="9751060" cy="548928"/>
          </a:xfrm>
        </p:spPr>
        <p:txBody>
          <a:bodyPr rtlCol="0">
            <a:normAutofit fontScale="90000"/>
          </a:bodyPr>
          <a:lstStyle/>
          <a:p>
            <a:pPr algn="ctr" rtl="0"/>
            <a:r>
              <a:rPr lang="hu" b="1" dirty="0"/>
              <a:t>Hasonlóságok már népek mítoszaival</a:t>
            </a:r>
          </a:p>
        </p:txBody>
      </p:sp>
      <p:sp>
        <p:nvSpPr>
          <p:cNvPr id="3" name="Cím 1">
            <a:extLst>
              <a:ext uri="{FF2B5EF4-FFF2-40B4-BE49-F238E27FC236}">
                <a16:creationId xmlns:a16="http://schemas.microsoft.com/office/drawing/2014/main" id="{8746AD5C-41EA-464D-BD2C-8D6D0AF9F424}"/>
              </a:ext>
            </a:extLst>
          </p:cNvPr>
          <p:cNvSpPr txBox="1">
            <a:spLocks/>
          </p:cNvSpPr>
          <p:nvPr/>
        </p:nvSpPr>
        <p:spPr>
          <a:xfrm>
            <a:off x="1218883" y="3600153"/>
            <a:ext cx="9751060" cy="47691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0000" lnSpcReduction="2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hu" b="1" dirty="0"/>
              <a:t>Mai ünnepek ősi eredettel</a:t>
            </a:r>
          </a:p>
        </p:txBody>
      </p:sp>
      <p:grpSp>
        <p:nvGrpSpPr>
          <p:cNvPr id="4" name="Csoportba foglalás 3">
            <a:extLst>
              <a:ext uri="{FF2B5EF4-FFF2-40B4-BE49-F238E27FC236}">
                <a16:creationId xmlns:a16="http://schemas.microsoft.com/office/drawing/2014/main" id="{AF532690-6DCC-1A4C-6076-D2F01EDFD85B}"/>
              </a:ext>
            </a:extLst>
          </p:cNvPr>
          <p:cNvGrpSpPr/>
          <p:nvPr/>
        </p:nvGrpSpPr>
        <p:grpSpPr>
          <a:xfrm>
            <a:off x="1120804" y="3359154"/>
            <a:ext cx="9937104" cy="69846"/>
            <a:chOff x="1125860" y="1404392"/>
            <a:chExt cx="9937104" cy="80392"/>
          </a:xfrm>
        </p:grpSpPr>
        <p:cxnSp>
          <p:nvCxnSpPr>
            <p:cNvPr id="5" name="Egyenes összekötő 4">
              <a:extLst>
                <a:ext uri="{FF2B5EF4-FFF2-40B4-BE49-F238E27FC236}">
                  <a16:creationId xmlns:a16="http://schemas.microsoft.com/office/drawing/2014/main" id="{A52E799D-BF45-CAE0-8FD7-C37D206978BC}"/>
                </a:ext>
              </a:extLst>
            </p:cNvPr>
            <p:cNvCxnSpPr/>
            <p:nvPr/>
          </p:nvCxnSpPr>
          <p:spPr>
            <a:xfrm>
              <a:off x="1125860" y="1404392"/>
              <a:ext cx="9937104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Egyenes összekötő 5">
              <a:extLst>
                <a:ext uri="{FF2B5EF4-FFF2-40B4-BE49-F238E27FC236}">
                  <a16:creationId xmlns:a16="http://schemas.microsoft.com/office/drawing/2014/main" id="{95106AC2-CEF6-75DB-41BA-3476EF1EFDA1}"/>
                </a:ext>
              </a:extLst>
            </p:cNvPr>
            <p:cNvCxnSpPr/>
            <p:nvPr/>
          </p:nvCxnSpPr>
          <p:spPr>
            <a:xfrm>
              <a:off x="1125860" y="1484784"/>
              <a:ext cx="9937104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0" name="Kép 9" descr="A képen váza, fedett pályás, művészet, múzeum látható&#10;&#10;Előfordulhat, hogy az AI által létrehozott tartalom helytelen.">
            <a:extLst>
              <a:ext uri="{FF2B5EF4-FFF2-40B4-BE49-F238E27FC236}">
                <a16:creationId xmlns:a16="http://schemas.microsoft.com/office/drawing/2014/main" id="{FC1E9FB3-588A-CE38-4BDC-23B1FE11B05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0556" y="1284116"/>
            <a:ext cx="3657600" cy="1771650"/>
          </a:xfrm>
          <a:prstGeom prst="rect">
            <a:avLst/>
          </a:prstGeom>
        </p:spPr>
      </p:pic>
      <p:pic>
        <p:nvPicPr>
          <p:cNvPr id="15" name="Kép 14" descr="A képen fesztivál, Tánc, személy, kültéri látható&#10;&#10;Előfordulhat, hogy az AI által létrehozott tartalom helytelen.">
            <a:extLst>
              <a:ext uri="{FF2B5EF4-FFF2-40B4-BE49-F238E27FC236}">
                <a16:creationId xmlns:a16="http://schemas.microsoft.com/office/drawing/2014/main" id="{A0071DAD-7725-8D06-B458-BF9618EBF43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0556" y="4248224"/>
            <a:ext cx="3657600" cy="2056932"/>
          </a:xfrm>
          <a:prstGeom prst="rect">
            <a:avLst/>
          </a:prstGeom>
        </p:spPr>
      </p:pic>
      <p:sp>
        <p:nvSpPr>
          <p:cNvPr id="16" name="Cím 1">
            <a:extLst>
              <a:ext uri="{FF2B5EF4-FFF2-40B4-BE49-F238E27FC236}">
                <a16:creationId xmlns:a16="http://schemas.microsoft.com/office/drawing/2014/main" id="{3B0795CF-FB38-6D8F-689A-39B6FE813A69}"/>
              </a:ext>
            </a:extLst>
          </p:cNvPr>
          <p:cNvSpPr txBox="1">
            <a:spLocks/>
          </p:cNvSpPr>
          <p:nvPr/>
        </p:nvSpPr>
        <p:spPr>
          <a:xfrm>
            <a:off x="1120804" y="1284116"/>
            <a:ext cx="2885376" cy="214487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85750" indent="-28575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hu-HU" sz="1600" dirty="0"/>
              <a:t>Ozirisz és Ízisz (egyiptomi)</a:t>
            </a:r>
          </a:p>
          <a:p>
            <a:pPr marL="285750" indent="-28575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hu-HU" sz="1600" dirty="0"/>
              <a:t>Tammuz (mezopotámiai)</a:t>
            </a:r>
          </a:p>
          <a:p>
            <a:pPr marL="285750" indent="-28575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hu-HU" sz="1600" dirty="0"/>
              <a:t>Adónisz (</a:t>
            </a:r>
            <a:r>
              <a:rPr lang="hu-HU" sz="1600" dirty="0" err="1"/>
              <a:t>főníciai</a:t>
            </a:r>
            <a:r>
              <a:rPr lang="hu-HU" sz="1600" dirty="0"/>
              <a:t>)</a:t>
            </a:r>
          </a:p>
          <a:p>
            <a:pPr marL="285750" indent="-28575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hu-HU" sz="1600" dirty="0" err="1"/>
              <a:t>Mithra</a:t>
            </a:r>
            <a:r>
              <a:rPr lang="hu-HU" sz="1600" dirty="0"/>
              <a:t> (perzsa)</a:t>
            </a:r>
          </a:p>
          <a:p>
            <a:pPr marL="285750" indent="-285750">
              <a:lnSpc>
                <a:spcPct val="150000"/>
              </a:lnSpc>
              <a:buFont typeface="Courier New" panose="02070309020205020404" pitchFamily="49" charset="0"/>
              <a:buChar char="o"/>
            </a:pPr>
            <a:endParaRPr lang="hu-HU" sz="1600" dirty="0"/>
          </a:p>
        </p:txBody>
      </p:sp>
      <p:sp>
        <p:nvSpPr>
          <p:cNvPr id="17" name="Cím 1">
            <a:extLst>
              <a:ext uri="{FF2B5EF4-FFF2-40B4-BE49-F238E27FC236}">
                <a16:creationId xmlns:a16="http://schemas.microsoft.com/office/drawing/2014/main" id="{AC1016FE-CED3-A7BD-E9E5-7C732D834855}"/>
              </a:ext>
            </a:extLst>
          </p:cNvPr>
          <p:cNvSpPr txBox="1">
            <a:spLocks/>
          </p:cNvSpPr>
          <p:nvPr/>
        </p:nvSpPr>
        <p:spPr>
          <a:xfrm>
            <a:off x="8184772" y="1284116"/>
            <a:ext cx="2885376" cy="214487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85750" indent="-28575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hu-HU" sz="1600" dirty="0" err="1"/>
              <a:t>Lugh</a:t>
            </a:r>
            <a:r>
              <a:rPr lang="hu-HU" sz="1600" dirty="0"/>
              <a:t> (kelta)</a:t>
            </a:r>
          </a:p>
          <a:p>
            <a:pPr marL="285750" indent="-28575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hu-HU" sz="1600" dirty="0" err="1"/>
              <a:t>Baldr</a:t>
            </a:r>
            <a:r>
              <a:rPr lang="hu-HU" sz="1600" dirty="0"/>
              <a:t> (germán)</a:t>
            </a:r>
          </a:p>
          <a:p>
            <a:pPr marL="285750" indent="-28575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hu-HU" sz="1600" dirty="0" err="1"/>
              <a:t>Jarilo</a:t>
            </a:r>
            <a:r>
              <a:rPr lang="hu-HU" sz="1600" dirty="0"/>
              <a:t> (szláv)</a:t>
            </a:r>
          </a:p>
          <a:p>
            <a:pPr marL="285750" indent="-28575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hu-HU" sz="1600" dirty="0"/>
              <a:t>Soma (indiai)</a:t>
            </a:r>
          </a:p>
          <a:p>
            <a:pPr marL="285750" indent="-285750">
              <a:lnSpc>
                <a:spcPct val="150000"/>
              </a:lnSpc>
              <a:buFont typeface="Courier New" panose="02070309020205020404" pitchFamily="49" charset="0"/>
              <a:buChar char="o"/>
            </a:pPr>
            <a:endParaRPr lang="hu-HU" sz="1600" dirty="0"/>
          </a:p>
        </p:txBody>
      </p:sp>
      <p:sp>
        <p:nvSpPr>
          <p:cNvPr id="18" name="Cím 1">
            <a:extLst>
              <a:ext uri="{FF2B5EF4-FFF2-40B4-BE49-F238E27FC236}">
                <a16:creationId xmlns:a16="http://schemas.microsoft.com/office/drawing/2014/main" id="{1658AF12-B3A1-E414-4769-CAB14E5AA19A}"/>
              </a:ext>
            </a:extLst>
          </p:cNvPr>
          <p:cNvSpPr txBox="1">
            <a:spLocks/>
          </p:cNvSpPr>
          <p:nvPr/>
        </p:nvSpPr>
        <p:spPr>
          <a:xfrm>
            <a:off x="1120804" y="4077072"/>
            <a:ext cx="2885376" cy="234912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85750" indent="-28575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hu-HU" sz="1600" dirty="0" err="1"/>
              <a:t>Apokries</a:t>
            </a:r>
            <a:r>
              <a:rPr lang="hu-HU" sz="1600" dirty="0"/>
              <a:t> (görög farsang -  előzménye: Dionüszosz ünnepei)</a:t>
            </a:r>
          </a:p>
          <a:p>
            <a:pPr marL="285750" indent="-28575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hu-HU" sz="1600" dirty="0" err="1"/>
              <a:t>Katakliszmosz</a:t>
            </a:r>
            <a:r>
              <a:rPr lang="hu-HU" sz="1600" dirty="0"/>
              <a:t> (Ciprus – vízünnep pünkösdkor)</a:t>
            </a:r>
          </a:p>
          <a:p>
            <a:pPr marL="285750" indent="-285750">
              <a:lnSpc>
                <a:spcPct val="150000"/>
              </a:lnSpc>
              <a:buFont typeface="Courier New" panose="02070309020205020404" pitchFamily="49" charset="0"/>
              <a:buChar char="o"/>
            </a:pPr>
            <a:endParaRPr lang="hu-HU" sz="1600" dirty="0"/>
          </a:p>
        </p:txBody>
      </p:sp>
      <p:sp>
        <p:nvSpPr>
          <p:cNvPr id="19" name="Cím 1">
            <a:extLst>
              <a:ext uri="{FF2B5EF4-FFF2-40B4-BE49-F238E27FC236}">
                <a16:creationId xmlns:a16="http://schemas.microsoft.com/office/drawing/2014/main" id="{826E7C90-547A-DB3D-8DA1-015EDC3B7360}"/>
              </a:ext>
            </a:extLst>
          </p:cNvPr>
          <p:cNvSpPr txBox="1">
            <a:spLocks/>
          </p:cNvSpPr>
          <p:nvPr/>
        </p:nvSpPr>
        <p:spPr>
          <a:xfrm>
            <a:off x="8184772" y="4077072"/>
            <a:ext cx="2885376" cy="234912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85750" indent="-28575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hu-HU" sz="1600" dirty="0" err="1"/>
              <a:t>Klidonasz</a:t>
            </a:r>
            <a:r>
              <a:rPr lang="hu-HU" sz="1600" dirty="0"/>
              <a:t> (tavasz – nyári napfordulós rítusok)</a:t>
            </a:r>
          </a:p>
          <a:p>
            <a:pPr marL="285750" indent="-28575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hu-HU" sz="1600" dirty="0" err="1"/>
              <a:t>Panigyri</a:t>
            </a:r>
            <a:r>
              <a:rPr lang="hu-HU" sz="1600" dirty="0"/>
              <a:t> (falunapok – Démétér agrárkultusza, aratás – vetés ünnepei)</a:t>
            </a:r>
          </a:p>
          <a:p>
            <a:pPr marL="285750" indent="-285750">
              <a:lnSpc>
                <a:spcPct val="150000"/>
              </a:lnSpc>
              <a:buFont typeface="Courier New" panose="02070309020205020404" pitchFamily="49" charset="0"/>
              <a:buChar char="o"/>
            </a:pPr>
            <a:endParaRPr lang="hu-HU" sz="1600" dirty="0"/>
          </a:p>
        </p:txBody>
      </p:sp>
    </p:spTree>
    <p:extLst>
      <p:ext uri="{BB962C8B-B14F-4D97-AF65-F5344CB8AC3E}">
        <p14:creationId xmlns:p14="http://schemas.microsoft.com/office/powerpoint/2010/main" val="1868567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8AD9AC-AFAB-74F6-33CA-FBCB747BE1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 descr="A képen szöveg, poszter, Könyvborító, Grafikus tervezés látható&#10;&#10;Előfordulhat, hogy az AI által létrehozott tartalom helytelen.">
            <a:extLst>
              <a:ext uri="{FF2B5EF4-FFF2-40B4-BE49-F238E27FC236}">
                <a16:creationId xmlns:a16="http://schemas.microsoft.com/office/drawing/2014/main" id="{94BCADA7-E5EA-4763-94B1-6CC10950B7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4694" y="1916832"/>
            <a:ext cx="1827509" cy="2748133"/>
          </a:xfrm>
          <a:prstGeom prst="rect">
            <a:avLst/>
          </a:prstGeom>
        </p:spPr>
      </p:pic>
      <p:sp>
        <p:nvSpPr>
          <p:cNvPr id="15" name="Cím 1">
            <a:extLst>
              <a:ext uri="{FF2B5EF4-FFF2-40B4-BE49-F238E27FC236}">
                <a16:creationId xmlns:a16="http://schemas.microsoft.com/office/drawing/2014/main" id="{F60881AF-546A-A12A-A8E5-DDB78EC6D7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00696" y="653899"/>
            <a:ext cx="9326134" cy="720080"/>
          </a:xfrm>
        </p:spPr>
        <p:txBody>
          <a:bodyPr rtlCol="0">
            <a:noAutofit/>
          </a:bodyPr>
          <a:lstStyle/>
          <a:p>
            <a:r>
              <a:rPr lang="hu-HU" sz="4000" b="1" dirty="0"/>
              <a:t>Felhasznált irodalom</a:t>
            </a:r>
          </a:p>
        </p:txBody>
      </p:sp>
      <p:sp>
        <p:nvSpPr>
          <p:cNvPr id="16" name="Alcím 2">
            <a:extLst>
              <a:ext uri="{FF2B5EF4-FFF2-40B4-BE49-F238E27FC236}">
                <a16:creationId xmlns:a16="http://schemas.microsoft.com/office/drawing/2014/main" id="{CA02D578-95F0-B7E4-D2AD-AFFD307D3A0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78278" y="5085184"/>
            <a:ext cx="3060340" cy="1363064"/>
          </a:xfrm>
        </p:spPr>
        <p:txBody>
          <a:bodyPr rtlCol="0">
            <a:normAutofit/>
          </a:bodyPr>
          <a:lstStyle/>
          <a:p>
            <a:r>
              <a:rPr lang="hu-HU" sz="1600" cap="none" dirty="0"/>
              <a:t>Sarah </a:t>
            </a:r>
            <a:r>
              <a:rPr lang="hu-HU" sz="1600" cap="none" dirty="0" err="1"/>
              <a:t>Iles</a:t>
            </a:r>
            <a:r>
              <a:rPr lang="hu-HU" sz="1600" cap="none" dirty="0"/>
              <a:t> </a:t>
            </a:r>
            <a:r>
              <a:rPr lang="hu-HU" sz="1600" cap="none" dirty="0" err="1"/>
              <a:t>Johnstone</a:t>
            </a:r>
            <a:r>
              <a:rPr lang="hu-HU" sz="1600" cap="none" dirty="0"/>
              <a:t>:</a:t>
            </a:r>
          </a:p>
          <a:p>
            <a:r>
              <a:rPr lang="hu-HU" sz="1600" b="1" dirty="0" err="1"/>
              <a:t>Restless</a:t>
            </a:r>
            <a:r>
              <a:rPr lang="hu-HU" sz="1600" b="1" dirty="0"/>
              <a:t> </a:t>
            </a:r>
            <a:r>
              <a:rPr lang="hu-HU" sz="1600" b="1" dirty="0" err="1"/>
              <a:t>Dead</a:t>
            </a:r>
            <a:endParaRPr lang="hu-HU" sz="1600" b="1" dirty="0"/>
          </a:p>
          <a:p>
            <a:r>
              <a:rPr lang="hu-HU" sz="1500" b="1" cap="none" dirty="0" err="1"/>
              <a:t>Encounters</a:t>
            </a:r>
            <a:r>
              <a:rPr lang="hu-HU" sz="1500" b="1" cap="none" dirty="0"/>
              <a:t> </a:t>
            </a:r>
            <a:r>
              <a:rPr lang="hu-HU" sz="1500" b="1" cap="none" dirty="0" err="1"/>
              <a:t>Between</a:t>
            </a:r>
            <a:r>
              <a:rPr lang="hu-HU" sz="1500" b="1" cap="none" dirty="0"/>
              <a:t> </a:t>
            </a:r>
            <a:r>
              <a:rPr lang="hu-HU" sz="1500" b="1" cap="none" dirty="0" err="1"/>
              <a:t>the</a:t>
            </a:r>
            <a:r>
              <a:rPr lang="hu-HU" sz="1500" b="1" cap="none" dirty="0"/>
              <a:t> </a:t>
            </a:r>
            <a:r>
              <a:rPr lang="hu-HU" sz="1500" b="1" cap="none" dirty="0" err="1"/>
              <a:t>Living</a:t>
            </a:r>
            <a:r>
              <a:rPr lang="hu-HU" sz="1500" b="1" cap="none" dirty="0"/>
              <a:t> and </a:t>
            </a:r>
            <a:r>
              <a:rPr lang="hu-HU" sz="1500" b="1" cap="none" dirty="0" err="1"/>
              <a:t>the</a:t>
            </a:r>
            <a:r>
              <a:rPr lang="hu-HU" sz="1500" b="1" cap="none" dirty="0"/>
              <a:t> </a:t>
            </a:r>
            <a:r>
              <a:rPr lang="hu-HU" sz="1500" b="1" cap="none" dirty="0" err="1"/>
              <a:t>Dead</a:t>
            </a:r>
            <a:r>
              <a:rPr lang="hu-HU" sz="1500" b="1" cap="none" dirty="0"/>
              <a:t> in </a:t>
            </a:r>
            <a:r>
              <a:rPr lang="hu-HU" sz="1500" b="1" cap="none" dirty="0" err="1"/>
              <a:t>Ancient</a:t>
            </a:r>
            <a:r>
              <a:rPr lang="hu-HU" sz="1500" b="1" cap="none" dirty="0"/>
              <a:t> </a:t>
            </a:r>
            <a:r>
              <a:rPr lang="hu-HU" sz="1500" b="1" cap="none" dirty="0" err="1"/>
              <a:t>Greece</a:t>
            </a:r>
            <a:endParaRPr lang="hu-HU" sz="1500" b="1" cap="none" dirty="0"/>
          </a:p>
          <a:p>
            <a:endParaRPr lang="hu-HU" sz="1500" b="1" cap="none" dirty="0"/>
          </a:p>
          <a:p>
            <a:r>
              <a:rPr lang="hu-HU" sz="1400" i="1" cap="none" dirty="0"/>
              <a:t>University of </a:t>
            </a:r>
            <a:r>
              <a:rPr lang="hu-HU" sz="1400" i="1" cap="none" dirty="0" err="1"/>
              <a:t>California</a:t>
            </a:r>
            <a:r>
              <a:rPr lang="hu-HU" sz="1400" i="1" cap="none" dirty="0"/>
              <a:t> Press </a:t>
            </a:r>
            <a:r>
              <a:rPr lang="hu-HU" sz="1400" i="1" dirty="0"/>
              <a:t>, 1999</a:t>
            </a:r>
            <a:endParaRPr lang="hu-HU" sz="1400" i="1" cap="none" dirty="0"/>
          </a:p>
        </p:txBody>
      </p:sp>
      <p:sp>
        <p:nvSpPr>
          <p:cNvPr id="17" name="Alcím 2">
            <a:extLst>
              <a:ext uri="{FF2B5EF4-FFF2-40B4-BE49-F238E27FC236}">
                <a16:creationId xmlns:a16="http://schemas.microsoft.com/office/drawing/2014/main" id="{D341FFA2-C8A9-FB88-3361-BF738D0AA391}"/>
              </a:ext>
            </a:extLst>
          </p:cNvPr>
          <p:cNvSpPr txBox="1">
            <a:spLocks/>
          </p:cNvSpPr>
          <p:nvPr/>
        </p:nvSpPr>
        <p:spPr>
          <a:xfrm>
            <a:off x="5029152" y="5085184"/>
            <a:ext cx="2269221" cy="1296144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0"/>
              </a:spcBef>
              <a:buClr>
                <a:schemeClr val="tx1"/>
              </a:buClr>
              <a:buFont typeface="Arial" pitchFamily="34" charset="0"/>
              <a:buNone/>
              <a:defRPr sz="2000" kern="1200" cap="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Font typeface="Arial" pitchFamily="34" charset="0"/>
              <a:buNone/>
              <a:defRPr sz="16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Font typeface="Arial" pitchFamily="34" charset="0"/>
              <a:buNone/>
              <a:defRPr sz="16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Font typeface="Arial" pitchFamily="34" charset="0"/>
              <a:buNone/>
              <a:defRPr sz="16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Font typeface="Arial" pitchFamily="34" charset="0"/>
              <a:buNone/>
              <a:defRPr sz="16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u-HU" sz="1600" cap="none" dirty="0"/>
              <a:t>Jan N. </a:t>
            </a:r>
            <a:r>
              <a:rPr lang="hu-HU" sz="1600" cap="none" dirty="0" err="1"/>
              <a:t>Bremmer</a:t>
            </a:r>
            <a:r>
              <a:rPr lang="hu-HU" sz="1600" cap="none" dirty="0"/>
              <a:t>:</a:t>
            </a:r>
          </a:p>
          <a:p>
            <a:r>
              <a:rPr lang="hu-HU" sz="1600" cap="none" dirty="0"/>
              <a:t>GREEK RELIGION</a:t>
            </a:r>
          </a:p>
          <a:p>
            <a:r>
              <a:rPr lang="hu-HU" sz="1600" cap="none" dirty="0" err="1"/>
              <a:t>Greece</a:t>
            </a:r>
            <a:r>
              <a:rPr lang="hu-HU" sz="1600" cap="none" dirty="0"/>
              <a:t> &amp; </a:t>
            </a:r>
            <a:r>
              <a:rPr lang="hu-HU" sz="1600" cap="none" dirty="0" err="1"/>
              <a:t>Rome</a:t>
            </a:r>
            <a:endParaRPr lang="hu-HU" sz="1600" cap="none" dirty="0"/>
          </a:p>
          <a:p>
            <a:endParaRPr lang="hu-HU" sz="1600" cap="none" dirty="0"/>
          </a:p>
          <a:p>
            <a:r>
              <a:rPr lang="hu-HU" sz="1400" i="1" cap="none" dirty="0"/>
              <a:t>Oxford University Press</a:t>
            </a:r>
          </a:p>
          <a:p>
            <a:r>
              <a:rPr lang="hu-HU" sz="1400" i="1" cap="none" dirty="0"/>
              <a:t>1994</a:t>
            </a:r>
          </a:p>
        </p:txBody>
      </p:sp>
      <p:sp>
        <p:nvSpPr>
          <p:cNvPr id="18" name="Alcím 2">
            <a:extLst>
              <a:ext uri="{FF2B5EF4-FFF2-40B4-BE49-F238E27FC236}">
                <a16:creationId xmlns:a16="http://schemas.microsoft.com/office/drawing/2014/main" id="{7A785F9C-E05D-0F39-49FE-AA6B22900E18}"/>
              </a:ext>
            </a:extLst>
          </p:cNvPr>
          <p:cNvSpPr txBox="1">
            <a:spLocks/>
          </p:cNvSpPr>
          <p:nvPr/>
        </p:nvSpPr>
        <p:spPr>
          <a:xfrm>
            <a:off x="7784139" y="5085184"/>
            <a:ext cx="2520278" cy="1296144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0"/>
              </a:spcBef>
              <a:buClr>
                <a:schemeClr val="tx1"/>
              </a:buClr>
              <a:buFont typeface="Arial" pitchFamily="34" charset="0"/>
              <a:buNone/>
              <a:defRPr sz="2000" kern="1200" cap="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Font typeface="Arial" pitchFamily="34" charset="0"/>
              <a:buNone/>
              <a:defRPr sz="16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Font typeface="Arial" pitchFamily="34" charset="0"/>
              <a:buNone/>
              <a:defRPr sz="16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Font typeface="Arial" pitchFamily="34" charset="0"/>
              <a:buNone/>
              <a:defRPr sz="16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Font typeface="Arial" pitchFamily="34" charset="0"/>
              <a:buNone/>
              <a:defRPr sz="16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u-HU" sz="1600" b="1" cap="none" dirty="0" err="1"/>
              <a:t>Homérosi</a:t>
            </a:r>
            <a:r>
              <a:rPr lang="hu-HU" sz="1600" b="1" cap="none" dirty="0"/>
              <a:t> Himnuszok</a:t>
            </a:r>
          </a:p>
          <a:p>
            <a:r>
              <a:rPr lang="hu-HU" sz="1600" cap="none" dirty="0" err="1"/>
              <a:t>Devecseri</a:t>
            </a:r>
            <a:r>
              <a:rPr lang="hu-HU" sz="1600" cap="none" dirty="0"/>
              <a:t> Gábor fordításában</a:t>
            </a:r>
          </a:p>
          <a:p>
            <a:endParaRPr lang="hu-HU" sz="1600" cap="none" dirty="0"/>
          </a:p>
          <a:p>
            <a:r>
              <a:rPr lang="hu-HU" sz="1400" i="1" cap="none" dirty="0"/>
              <a:t>Officina Nyomda</a:t>
            </a:r>
          </a:p>
          <a:p>
            <a:r>
              <a:rPr lang="hu-HU" sz="1400" i="1" cap="none" dirty="0"/>
              <a:t>Budapest, 1941</a:t>
            </a:r>
          </a:p>
        </p:txBody>
      </p:sp>
      <p:pic>
        <p:nvPicPr>
          <p:cNvPr id="20" name="Kép 19" descr="A képen szöveg, könyv, poszter, Könyvborító látható&#10;&#10;Előfordulhat, hogy az AI által létrehozott tartalom helytelen.">
            <a:extLst>
              <a:ext uri="{FF2B5EF4-FFF2-40B4-BE49-F238E27FC236}">
                <a16:creationId xmlns:a16="http://schemas.microsoft.com/office/drawing/2014/main" id="{E385795D-AF4C-5C30-EB79-DDB775DA95C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8030" y="1916832"/>
            <a:ext cx="1832762" cy="2748133"/>
          </a:xfrm>
          <a:prstGeom prst="rect">
            <a:avLst/>
          </a:prstGeom>
        </p:spPr>
      </p:pic>
      <p:pic>
        <p:nvPicPr>
          <p:cNvPr id="22" name="Kép 21" descr="A képen szöveg, könyv, írószer, művészet látható&#10;&#10;Előfordulhat, hogy az AI által létrehozott tartalom helytelen.">
            <a:extLst>
              <a:ext uri="{FF2B5EF4-FFF2-40B4-BE49-F238E27FC236}">
                <a16:creationId xmlns:a16="http://schemas.microsoft.com/office/drawing/2014/main" id="{26A20B38-20EC-594E-EB25-828BF943FDE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4373"/>
          <a:stretch>
            <a:fillRect/>
          </a:stretch>
        </p:blipFill>
        <p:spPr>
          <a:xfrm>
            <a:off x="7966619" y="1914374"/>
            <a:ext cx="2155318" cy="2748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58983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Klasszikus könyvek 16x9">
  <a:themeElements>
    <a:clrScheme name="BooksClassic_16x9">
      <a:dk1>
        <a:srgbClr val="6A3A20"/>
      </a:dk1>
      <a:lt1>
        <a:sysClr val="window" lastClr="FFFFFF"/>
      </a:lt1>
      <a:dk2>
        <a:srgbClr val="000000"/>
      </a:dk2>
      <a:lt2>
        <a:srgbClr val="FFEDB9"/>
      </a:lt2>
      <a:accent1>
        <a:srgbClr val="6A3A20"/>
      </a:accent1>
      <a:accent2>
        <a:srgbClr val="B4914C"/>
      </a:accent2>
      <a:accent3>
        <a:srgbClr val="610606"/>
      </a:accent3>
      <a:accent4>
        <a:srgbClr val="2B3742"/>
      </a:accent4>
      <a:accent5>
        <a:srgbClr val="787A41"/>
      </a:accent5>
      <a:accent6>
        <a:srgbClr val="B95E14"/>
      </a:accent6>
      <a:hlink>
        <a:srgbClr val="2B3742"/>
      </a:hlink>
      <a:folHlink>
        <a:srgbClr val="C1A56D"/>
      </a:folHlink>
    </a:clrScheme>
    <a:fontScheme name="Constantia">
      <a:majorFont>
        <a:latin typeface="Constant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nstant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90000"/>
                <a:satMod val="150000"/>
              </a:schemeClr>
            </a:gs>
            <a:gs pos="60000">
              <a:schemeClr val="phClr">
                <a:shade val="20000"/>
                <a:satMod val="255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12000"/>
                <a:satMod val="240000"/>
              </a:schemeClr>
              <a:schemeClr val="phClr"/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02801059.potx" id="{C5FD5170-17AC-4815-968A-FDC1AAB6E99D}" vid="{74C691A5-1550-4555-B870-169F3443F41D}"/>
    </a:ext>
  </a:extLst>
</a:theme>
</file>

<file path=ppt/theme/theme2.xml><?xml version="1.0" encoding="utf-8"?>
<a:theme xmlns:a="http://schemas.openxmlformats.org/drawingml/2006/main" name="Office-téma">
  <a:themeElements>
    <a:clrScheme name="BooksClassic_16x9">
      <a:dk1>
        <a:srgbClr val="6A3A20"/>
      </a:dk1>
      <a:lt1>
        <a:sysClr val="window" lastClr="FFFFFF"/>
      </a:lt1>
      <a:dk2>
        <a:srgbClr val="000000"/>
      </a:dk2>
      <a:lt2>
        <a:srgbClr val="FFEDB9"/>
      </a:lt2>
      <a:accent1>
        <a:srgbClr val="6A3A20"/>
      </a:accent1>
      <a:accent2>
        <a:srgbClr val="B4914C"/>
      </a:accent2>
      <a:accent3>
        <a:srgbClr val="610606"/>
      </a:accent3>
      <a:accent4>
        <a:srgbClr val="2B3742"/>
      </a:accent4>
      <a:accent5>
        <a:srgbClr val="787A41"/>
      </a:accent5>
      <a:accent6>
        <a:srgbClr val="B95E14"/>
      </a:accent6>
      <a:hlink>
        <a:srgbClr val="2B3742"/>
      </a:hlink>
      <a:folHlink>
        <a:srgbClr val="C1A56D"/>
      </a:folHlink>
    </a:clrScheme>
    <a:fontScheme name="Constantia">
      <a:majorFont>
        <a:latin typeface="Constant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nstant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éma">
  <a:themeElements>
    <a:clrScheme name="BooksClassic_16x9">
      <a:dk1>
        <a:srgbClr val="6A3A20"/>
      </a:dk1>
      <a:lt1>
        <a:sysClr val="window" lastClr="FFFFFF"/>
      </a:lt1>
      <a:dk2>
        <a:srgbClr val="000000"/>
      </a:dk2>
      <a:lt2>
        <a:srgbClr val="FFEDB9"/>
      </a:lt2>
      <a:accent1>
        <a:srgbClr val="6A3A20"/>
      </a:accent1>
      <a:accent2>
        <a:srgbClr val="B4914C"/>
      </a:accent2>
      <a:accent3>
        <a:srgbClr val="610606"/>
      </a:accent3>
      <a:accent4>
        <a:srgbClr val="2B3742"/>
      </a:accent4>
      <a:accent5>
        <a:srgbClr val="787A41"/>
      </a:accent5>
      <a:accent6>
        <a:srgbClr val="B95E14"/>
      </a:accent6>
      <a:hlink>
        <a:srgbClr val="2B3742"/>
      </a:hlink>
      <a:folHlink>
        <a:srgbClr val="C1A56D"/>
      </a:folHlink>
    </a:clrScheme>
    <a:fontScheme name="Constantia">
      <a:majorFont>
        <a:latin typeface="Constant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nstant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irectSourceMarket xmlns="4873beb7-5857-4685-be1f-d57550cc96cc" xsi:nil="true"/>
    <ApprovalStatus xmlns="4873beb7-5857-4685-be1f-d57550cc96cc">InProgress</ApprovalStatus>
    <MarketSpecific xmlns="4873beb7-5857-4685-be1f-d57550cc96cc">false</MarketSpecific>
    <LocComments xmlns="4873beb7-5857-4685-be1f-d57550cc96cc" xsi:nil="true"/>
    <ThumbnailAssetId xmlns="4873beb7-5857-4685-be1f-d57550cc96cc" xsi:nil="true"/>
    <PrimaryImageGen xmlns="4873beb7-5857-4685-be1f-d57550cc96cc">false</PrimaryImageGen>
    <LegacyData xmlns="4873beb7-5857-4685-be1f-d57550cc96cc" xsi:nil="true"/>
    <LocRecommendedHandoff xmlns="4873beb7-5857-4685-be1f-d57550cc96cc" xsi:nil="true"/>
    <BusinessGroup xmlns="4873beb7-5857-4685-be1f-d57550cc96cc" xsi:nil="true"/>
    <BlockPublish xmlns="4873beb7-5857-4685-be1f-d57550cc96cc">false</BlockPublish>
    <TPFriendlyName xmlns="4873beb7-5857-4685-be1f-d57550cc96cc" xsi:nil="true"/>
    <NumericId xmlns="4873beb7-5857-4685-be1f-d57550cc96cc" xsi:nil="true"/>
    <APEditor xmlns="4873beb7-5857-4685-be1f-d57550cc96cc">
      <UserInfo>
        <DisplayName/>
        <AccountId xsi:nil="true"/>
        <AccountType/>
      </UserInfo>
    </APEditor>
    <SourceTitle xmlns="4873beb7-5857-4685-be1f-d57550cc96cc" xsi:nil="true"/>
    <OpenTemplate xmlns="4873beb7-5857-4685-be1f-d57550cc96cc">true</OpenTemplate>
    <UALocComments xmlns="4873beb7-5857-4685-be1f-d57550cc96cc" xsi:nil="true"/>
    <ParentAssetId xmlns="4873beb7-5857-4685-be1f-d57550cc96cc" xsi:nil="true"/>
    <IntlLangReviewDate xmlns="4873beb7-5857-4685-be1f-d57550cc96cc" xsi:nil="true"/>
    <FeatureTagsTaxHTField0 xmlns="4873beb7-5857-4685-be1f-d57550cc96cc">
      <Terms xmlns="http://schemas.microsoft.com/office/infopath/2007/PartnerControls"/>
    </FeatureTagsTaxHTField0>
    <PublishStatusLookup xmlns="4873beb7-5857-4685-be1f-d57550cc96cc">
      <Value>1360476</Value>
    </PublishStatusLookup>
    <Providers xmlns="4873beb7-5857-4685-be1f-d57550cc96cc" xsi:nil="true"/>
    <MachineTranslated xmlns="4873beb7-5857-4685-be1f-d57550cc96cc">false</MachineTranslated>
    <OriginalSourceMarket xmlns="4873beb7-5857-4685-be1f-d57550cc96cc" xsi:nil="true"/>
    <APDescription xmlns="4873beb7-5857-4685-be1f-d57550cc96cc" xsi:nil="true"/>
    <ClipArtFilename xmlns="4873beb7-5857-4685-be1f-d57550cc96cc" xsi:nil="true"/>
    <ContentItem xmlns="4873beb7-5857-4685-be1f-d57550cc96cc" xsi:nil="true"/>
    <TPInstallLocation xmlns="4873beb7-5857-4685-be1f-d57550cc96cc" xsi:nil="true"/>
    <PublishTargets xmlns="4873beb7-5857-4685-be1f-d57550cc96cc">OfficeOnlineVNext</PublishTargets>
    <TimesCloned xmlns="4873beb7-5857-4685-be1f-d57550cc96cc" xsi:nil="true"/>
    <AssetStart xmlns="4873beb7-5857-4685-be1f-d57550cc96cc">2011-12-12T13:37:00+00:00</AssetStart>
    <Provider xmlns="4873beb7-5857-4685-be1f-d57550cc96cc" xsi:nil="true"/>
    <AcquiredFrom xmlns="4873beb7-5857-4685-be1f-d57550cc96cc">Internal MS</AcquiredFrom>
    <FriendlyTitle xmlns="4873beb7-5857-4685-be1f-d57550cc96cc" xsi:nil="true"/>
    <LastHandOff xmlns="4873beb7-5857-4685-be1f-d57550cc96cc" xsi:nil="true"/>
    <TPClientViewer xmlns="4873beb7-5857-4685-be1f-d57550cc96cc" xsi:nil="true"/>
    <UACurrentWords xmlns="4873beb7-5857-4685-be1f-d57550cc96cc" xsi:nil="true"/>
    <ArtSampleDocs xmlns="4873beb7-5857-4685-be1f-d57550cc96cc" xsi:nil="true"/>
    <UALocRecommendation xmlns="4873beb7-5857-4685-be1f-d57550cc96cc">Localize</UALocRecommendation>
    <Manager xmlns="4873beb7-5857-4685-be1f-d57550cc96cc" xsi:nil="true"/>
    <ShowIn xmlns="4873beb7-5857-4685-be1f-d57550cc96cc">Show everywhere</ShowIn>
    <UANotes xmlns="4873beb7-5857-4685-be1f-d57550cc96cc" xsi:nil="true"/>
    <TemplateStatus xmlns="4873beb7-5857-4685-be1f-d57550cc96cc">Complete</TemplateStatus>
    <InternalTagsTaxHTField0 xmlns="4873beb7-5857-4685-be1f-d57550cc96cc">
      <Terms xmlns="http://schemas.microsoft.com/office/infopath/2007/PartnerControls"/>
    </InternalTagsTaxHTField0>
    <CSXHash xmlns="4873beb7-5857-4685-be1f-d57550cc96cc" xsi:nil="true"/>
    <Downloads xmlns="4873beb7-5857-4685-be1f-d57550cc96cc">0</Downloads>
    <VoteCount xmlns="4873beb7-5857-4685-be1f-d57550cc96cc" xsi:nil="true"/>
    <OOCacheId xmlns="4873beb7-5857-4685-be1f-d57550cc96cc" xsi:nil="true"/>
    <IsDeleted xmlns="4873beb7-5857-4685-be1f-d57550cc96cc">false</IsDeleted>
    <AssetExpire xmlns="4873beb7-5857-4685-be1f-d57550cc96cc">2035-01-01T08:00:00+00:00</AssetExpire>
    <DSATActionTaken xmlns="4873beb7-5857-4685-be1f-d57550cc96cc" xsi:nil="true"/>
    <CSXSubmissionMarket xmlns="4873beb7-5857-4685-be1f-d57550cc96cc" xsi:nil="true"/>
    <TPExecutable xmlns="4873beb7-5857-4685-be1f-d57550cc96cc" xsi:nil="true"/>
    <SubmitterId xmlns="4873beb7-5857-4685-be1f-d57550cc96cc" xsi:nil="true"/>
    <EditorialTags xmlns="4873beb7-5857-4685-be1f-d57550cc96cc" xsi:nil="true"/>
    <ApprovalLog xmlns="4873beb7-5857-4685-be1f-d57550cc96cc" xsi:nil="true"/>
    <AssetType xmlns="4873beb7-5857-4685-be1f-d57550cc96cc">TP</AssetType>
    <BugNumber xmlns="4873beb7-5857-4685-be1f-d57550cc96cc" xsi:nil="true"/>
    <CSXSubmissionDate xmlns="4873beb7-5857-4685-be1f-d57550cc96cc" xsi:nil="true"/>
    <CSXUpdate xmlns="4873beb7-5857-4685-be1f-d57550cc96cc">false</CSXUpdate>
    <Milestone xmlns="4873beb7-5857-4685-be1f-d57550cc96cc" xsi:nil="true"/>
    <RecommendationsModifier xmlns="4873beb7-5857-4685-be1f-d57550cc96cc" xsi:nil="true"/>
    <OriginAsset xmlns="4873beb7-5857-4685-be1f-d57550cc96cc" xsi:nil="true"/>
    <TPComponent xmlns="4873beb7-5857-4685-be1f-d57550cc96cc" xsi:nil="true"/>
    <AssetId xmlns="4873beb7-5857-4685-be1f-d57550cc96cc">TP102801058</AssetId>
    <IntlLocPriority xmlns="4873beb7-5857-4685-be1f-d57550cc96cc" xsi:nil="true"/>
    <PolicheckWords xmlns="4873beb7-5857-4685-be1f-d57550cc96cc" xsi:nil="true"/>
    <TPLaunchHelpLink xmlns="4873beb7-5857-4685-be1f-d57550cc96cc" xsi:nil="true"/>
    <TPApplication xmlns="4873beb7-5857-4685-be1f-d57550cc96cc" xsi:nil="true"/>
    <CrawlForDependencies xmlns="4873beb7-5857-4685-be1f-d57550cc96cc">false</CrawlForDependencies>
    <HandoffToMSDN xmlns="4873beb7-5857-4685-be1f-d57550cc96cc" xsi:nil="true"/>
    <PlannedPubDate xmlns="4873beb7-5857-4685-be1f-d57550cc96cc" xsi:nil="true"/>
    <IntlLangReviewer xmlns="4873beb7-5857-4685-be1f-d57550cc96cc" xsi:nil="true"/>
    <TrustLevel xmlns="4873beb7-5857-4685-be1f-d57550cc96cc">1 Microsoft Managed Content</TrustLevel>
    <LocLastLocAttemptVersionLookup xmlns="4873beb7-5857-4685-be1f-d57550cc96cc">706496</LocLastLocAttemptVersionLookup>
    <IsSearchable xmlns="4873beb7-5857-4685-be1f-d57550cc96cc">true</IsSearchable>
    <TemplateTemplateType xmlns="4873beb7-5857-4685-be1f-d57550cc96cc">PowerPoint Presentation Template</TemplateTemplateType>
    <CampaignTagsTaxHTField0 xmlns="4873beb7-5857-4685-be1f-d57550cc96cc">
      <Terms xmlns="http://schemas.microsoft.com/office/infopath/2007/PartnerControls"/>
    </CampaignTagsTaxHTField0>
    <TPNamespace xmlns="4873beb7-5857-4685-be1f-d57550cc96cc" xsi:nil="true"/>
    <TaxCatchAll xmlns="4873beb7-5857-4685-be1f-d57550cc96cc"/>
    <Markets xmlns="4873beb7-5857-4685-be1f-d57550cc96cc"/>
    <UAProjectedTotalWords xmlns="4873beb7-5857-4685-be1f-d57550cc96cc" xsi:nil="true"/>
    <IntlLangReview xmlns="4873beb7-5857-4685-be1f-d57550cc96cc">false</IntlLangReview>
    <OutputCachingOn xmlns="4873beb7-5857-4685-be1f-d57550cc96cc">false</OutputCachingOn>
    <AverageRating xmlns="4873beb7-5857-4685-be1f-d57550cc96cc" xsi:nil="true"/>
    <APAuthor xmlns="4873beb7-5857-4685-be1f-d57550cc96cc">
      <UserInfo>
        <DisplayName>REDMOND\v-soujap</DisplayName>
        <AccountId>1954</AccountId>
        <AccountType/>
      </UserInfo>
    </APAuthor>
    <LocManualTestRequired xmlns="4873beb7-5857-4685-be1f-d57550cc96cc">false</LocManualTestRequired>
    <TPCommandLine xmlns="4873beb7-5857-4685-be1f-d57550cc96cc" xsi:nil="true"/>
    <TPAppVersion xmlns="4873beb7-5857-4685-be1f-d57550cc96cc" xsi:nil="true"/>
    <EditorialStatus xmlns="4873beb7-5857-4685-be1f-d57550cc96cc">Complete</EditorialStatus>
    <LastModifiedDateTime xmlns="4873beb7-5857-4685-be1f-d57550cc96cc" xsi:nil="true"/>
    <ScenarioTagsTaxHTField0 xmlns="4873beb7-5857-4685-be1f-d57550cc96cc">
      <Terms xmlns="http://schemas.microsoft.com/office/infopath/2007/PartnerControls"/>
    </ScenarioTagsTaxHTField0>
    <OriginalRelease xmlns="4873beb7-5857-4685-be1f-d57550cc96cc">14</OriginalRelease>
    <TPLaunchHelpLinkType xmlns="4873beb7-5857-4685-be1f-d57550cc96cc">Template</TPLaunchHelpLinkType>
    <LocalizationTagsTaxHTField0 xmlns="4873beb7-5857-4685-be1f-d57550cc96cc">
      <Terms xmlns="http://schemas.microsoft.com/office/infopath/2007/PartnerControls"/>
    </LocalizationTagsTaxHTField0>
    <LocMarketGroupTiers2 xmlns="4873beb7-5857-4685-be1f-d57550cc96cc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TemplateFile" ma:contentTypeID="0x0101006EDDDB5EE6D98C44930B742096920B300400F5B6D36B3EF94B4E9A635CDF2A18F5B8" ma:contentTypeVersion="72" ma:contentTypeDescription="Create a new document." ma:contentTypeScope="" ma:versionID="a23e56308344d904b51738559c3d67c9">
  <xsd:schema xmlns:xsd="http://www.w3.org/2001/XMLSchema" xmlns:xs="http://www.w3.org/2001/XMLSchema" xmlns:p="http://schemas.microsoft.com/office/2006/metadata/properties" xmlns:ns2="4873beb7-5857-4685-be1f-d57550cc96cc" targetNamespace="http://schemas.microsoft.com/office/2006/metadata/properties" ma:root="true" ma:fieldsID="cd0908cc4600e77bf5da051303e00c8d" ns2:_="">
    <xsd:import namespace="4873beb7-5857-4685-be1f-d57550cc96cc"/>
    <xsd:element name="properties">
      <xsd:complexType>
        <xsd:sequence>
          <xsd:element name="documentManagement">
            <xsd:complexType>
              <xsd:all>
                <xsd:element ref="ns2:AcquiredFrom" minOccurs="0"/>
                <xsd:element ref="ns2:UACurrentWords" minOccurs="0"/>
                <xsd:element ref="ns2:TPApplication" minOccurs="0"/>
                <xsd:element ref="ns2:ApprovalLog" minOccurs="0"/>
                <xsd:element ref="ns2:ApprovalStatus" minOccurs="0"/>
                <xsd:element ref="ns2:AssetStart" minOccurs="0"/>
                <xsd:element ref="ns2:AssetExpire" minOccurs="0"/>
                <xsd:element ref="ns2:AssetId" minOccurs="0"/>
                <xsd:element ref="ns2:IsSearchable" minOccurs="0"/>
                <xsd:element ref="ns2:AssetType" minOccurs="0"/>
                <xsd:element ref="ns2:APAuthor" minOccurs="0"/>
                <xsd:element ref="ns2:AverageRating" minOccurs="0"/>
                <xsd:element ref="ns2:BlockPublish" minOccurs="0"/>
                <xsd:element ref="ns2:BugNumber" minOccurs="0"/>
                <xsd:element ref="ns2:CampaignTagsTaxHTField0" minOccurs="0"/>
                <xsd:element ref="ns2:TPClientViewer" minOccurs="0"/>
                <xsd:element ref="ns2:ClipArtFilename" minOccurs="0"/>
                <xsd:element ref="ns2:TPCommandLine" minOccurs="0"/>
                <xsd:element ref="ns2:TPComponent" minOccurs="0"/>
                <xsd:element ref="ns2:ContentItem" minOccurs="0"/>
                <xsd:element ref="ns2:CrawlForDependencies" minOccurs="0"/>
                <xsd:element ref="ns2:CSXHash" minOccurs="0"/>
                <xsd:element ref="ns2:CSXSubmissionMarket" minOccurs="0"/>
                <xsd:element ref="ns2:CSXUpdate" minOccurs="0"/>
                <xsd:element ref="ns2:IntlLangReviewDate" minOccurs="0"/>
                <xsd:element ref="ns2:IsDeleted" minOccurs="0"/>
                <xsd:element ref="ns2:APDescription" minOccurs="0"/>
                <xsd:element ref="ns2:DirectSourceMarket" minOccurs="0"/>
                <xsd:element ref="ns2:Downloads" minOccurs="0"/>
                <xsd:element ref="ns2:DSATActionTaken" minOccurs="0"/>
                <xsd:element ref="ns2:APEditor" minOccurs="0"/>
                <xsd:element ref="ns2:EditorialStatus" minOccurs="0"/>
                <xsd:element ref="ns2:EditorialTags" minOccurs="0"/>
                <xsd:element ref="ns2:TPExecutable" minOccurs="0"/>
                <xsd:element ref="ns2:FeatureTagsTaxHTField0" minOccurs="0"/>
                <xsd:element ref="ns2:TPFriendlyName" minOccurs="0"/>
                <xsd:element ref="ns2:FriendlyTitle" minOccurs="0"/>
                <xsd:element ref="ns2:PrimaryImageGen" minOccurs="0"/>
                <xsd:element ref="ns2:HandoffToMSDN" minOccurs="0"/>
                <xsd:element ref="ns2:InProjectListLookup" minOccurs="0"/>
                <xsd:element ref="ns2:TPInstallLocation" minOccurs="0"/>
                <xsd:element ref="ns2:InternalTagsTaxHTField0" minOccurs="0"/>
                <xsd:element ref="ns2:IntlLangReview" minOccurs="0"/>
                <xsd:element ref="ns2:IntlLangReviewer" minOccurs="0"/>
                <xsd:element ref="ns2:MarketSpecific" minOccurs="0"/>
                <xsd:element ref="ns2:LastCompleteVersionLookup" minOccurs="0"/>
                <xsd:element ref="ns2:LastHandOff" minOccurs="0"/>
                <xsd:element ref="ns2:LastModifiedDateTime" minOccurs="0"/>
                <xsd:element ref="ns2:LastPreviewErrorLookup" minOccurs="0"/>
                <xsd:element ref="ns2:LastPreviewResultLookup" minOccurs="0"/>
                <xsd:element ref="ns2:LastPreviewAttemptDateLookup" minOccurs="0"/>
                <xsd:element ref="ns2:LastPreviewedByLookup" minOccurs="0"/>
                <xsd:element ref="ns2:LastPreviewTimeLookup" minOccurs="0"/>
                <xsd:element ref="ns2:LastPreviewVersionLookup" minOccurs="0"/>
                <xsd:element ref="ns2:LastPublishErrorLookup" minOccurs="0"/>
                <xsd:element ref="ns2:LastPublishResultLookup" minOccurs="0"/>
                <xsd:element ref="ns2:LastPublishAttemptDateLookup" minOccurs="0"/>
                <xsd:element ref="ns2:LastPublishedByLookup" minOccurs="0"/>
                <xsd:element ref="ns2:LastPublishTimeLookup" minOccurs="0"/>
                <xsd:element ref="ns2:LastPublishVersionLookup" minOccurs="0"/>
                <xsd:element ref="ns2:TPLaunchHelpLinkType" minOccurs="0"/>
                <xsd:element ref="ns2:LegacyData" minOccurs="0"/>
                <xsd:element ref="ns2:TPLaunchHelpLink" minOccurs="0"/>
                <xsd:element ref="ns2:LocComments" minOccurs="0"/>
                <xsd:element ref="ns2:LocLastLocAttemptVersionLookup" minOccurs="0"/>
                <xsd:element ref="ns2:LocLastLocAttemptVersionTypeLookup" minOccurs="0"/>
                <xsd:element ref="ns2:LocManualTestRequired" minOccurs="0"/>
                <xsd:element ref="ns2:LocMarketGroupTiers2" minOccurs="0"/>
                <xsd:element ref="ns2:LocNewPublishedVersionLookup" minOccurs="0"/>
                <xsd:element ref="ns2:LocOverallHandbackStatusLookup" minOccurs="0"/>
                <xsd:element ref="ns2:LocOverallLocStatusLookup" minOccurs="0"/>
                <xsd:element ref="ns2:LocOverallPreviewStatusLookup" minOccurs="0"/>
                <xsd:element ref="ns2:LocOverallPublishStatusLookup" minOccurs="0"/>
                <xsd:element ref="ns2:IntlLocPriority" minOccurs="0"/>
                <xsd:element ref="ns2:LocProcessedForHandoffsLookup" minOccurs="0"/>
                <xsd:element ref="ns2:LocProcessedForMarketsLookup" minOccurs="0"/>
                <xsd:element ref="ns2:LocPublishedDependentAssetsLookup" minOccurs="0"/>
                <xsd:element ref="ns2:LocPublishedLinkedAssetsLookup" minOccurs="0"/>
                <xsd:element ref="ns2:LocRecommendedHandoff" minOccurs="0"/>
                <xsd:element ref="ns2:LocalizationTagsTaxHTField0" minOccurs="0"/>
                <xsd:element ref="ns2:MachineTranslated" minOccurs="0"/>
                <xsd:element ref="ns2:Manager" minOccurs="0"/>
                <xsd:element ref="ns2:Markets" minOccurs="0"/>
                <xsd:element ref="ns2:Milestone" minOccurs="0"/>
                <xsd:element ref="ns2:TPNamespace" minOccurs="0"/>
                <xsd:element ref="ns2:NumericId" minOccurs="0"/>
                <xsd:element ref="ns2:NumOfRatingsLookup" minOccurs="0"/>
                <xsd:element ref="ns2:OOCacheId" minOccurs="0"/>
                <xsd:element ref="ns2:OpenTemplate" minOccurs="0"/>
                <xsd:element ref="ns2:OriginAsset" minOccurs="0"/>
                <xsd:element ref="ns2:OriginalRelease" minOccurs="0"/>
                <xsd:element ref="ns2:OriginalSourceMarket" minOccurs="0"/>
                <xsd:element ref="ns2:OutputCachingOn" minOccurs="0"/>
                <xsd:element ref="ns2:ParentAssetId" minOccurs="0"/>
                <xsd:element ref="ns2:PlannedPubDate" minOccurs="0"/>
                <xsd:element ref="ns2:PolicheckWords" minOccurs="0"/>
                <xsd:element ref="ns2:BusinessGroup" minOccurs="0"/>
                <xsd:element ref="ns2:UAProjectedTotalWords" minOccurs="0"/>
                <xsd:element ref="ns2:Provider" minOccurs="0"/>
                <xsd:element ref="ns2:Providers" minOccurs="0"/>
                <xsd:element ref="ns2:PublishStatusLookup" minOccurs="0"/>
                <xsd:element ref="ns2:PublishTargets" minOccurs="0"/>
                <xsd:element ref="ns2:RecommendationsModifier" minOccurs="0"/>
                <xsd:element ref="ns2:ArtSampleDocs" minOccurs="0"/>
                <xsd:element ref="ns2:ScenarioTagsTaxHTField0" minOccurs="0"/>
                <xsd:element ref="ns2:ShowIn" minOccurs="0"/>
                <xsd:element ref="ns2:SourceTitle" minOccurs="0"/>
                <xsd:element ref="ns2:CSXSubmissionDate" minOccurs="0"/>
                <xsd:element ref="ns2:SubmitterId" minOccurs="0"/>
                <xsd:element ref="ns2:TaxCatchAll" minOccurs="0"/>
                <xsd:element ref="ns2:TaxCatchAllLabel" minOccurs="0"/>
                <xsd:element ref="ns2:TemplateStatus" minOccurs="0"/>
                <xsd:element ref="ns2:TemplateTemplateType" minOccurs="0"/>
                <xsd:element ref="ns2:ThumbnailAssetId" minOccurs="0"/>
                <xsd:element ref="ns2:TimesCloned" minOccurs="0"/>
                <xsd:element ref="ns2:TrustLevel" minOccurs="0"/>
                <xsd:element ref="ns2:UALocComments" minOccurs="0"/>
                <xsd:element ref="ns2:UALocRecommendation" minOccurs="0"/>
                <xsd:element ref="ns2:UANotes" minOccurs="0"/>
                <xsd:element ref="ns2:TPAppVersion" minOccurs="0"/>
                <xsd:element ref="ns2:VoteCoun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73beb7-5857-4685-be1f-d57550cc96cc" elementFormDefault="qualified">
    <xsd:import namespace="http://schemas.microsoft.com/office/2006/documentManagement/types"/>
    <xsd:import namespace="http://schemas.microsoft.com/office/infopath/2007/PartnerControls"/>
    <xsd:element name="AcquiredFrom" ma:index="1" nillable="true" ma:displayName="Acquired From" ma:default="Internal MS" ma:internalName="AcquiredFrom" ma:readOnly="false">
      <xsd:simpleType>
        <xsd:restriction base="dms:Choice">
          <xsd:enumeration value="Internal MS"/>
          <xsd:enumeration value="Community"/>
          <xsd:enumeration value="MVP"/>
          <xsd:enumeration value="Publisher"/>
          <xsd:enumeration value="Partner"/>
          <xsd:enumeration value="None"/>
        </xsd:restriction>
      </xsd:simpleType>
    </xsd:element>
    <xsd:element name="UACurrentWords" ma:index="2" nillable="true" ma:displayName="Actual Word Count" ma:default="" ma:internalName="UACurrentWords" ma:readOnly="false">
      <xsd:simpleType>
        <xsd:restriction base="dms:Unknown"/>
      </xsd:simpleType>
    </xsd:element>
    <xsd:element name="TPApplication" ma:index="3" nillable="true" ma:displayName="Application to Open Template With" ma:default="" ma:internalName="TPApplication">
      <xsd:simpleType>
        <xsd:restriction base="dms:Text"/>
      </xsd:simpleType>
    </xsd:element>
    <xsd:element name="ApprovalLog" ma:index="4" nillable="true" ma:displayName="Approval Log" ma:default="" ma:hidden="true" ma:internalName="ApprovalLog" ma:readOnly="false">
      <xsd:simpleType>
        <xsd:restriction base="dms:Note"/>
      </xsd:simpleType>
    </xsd:element>
    <xsd:element name="ApprovalStatus" ma:index="5" nillable="true" ma:displayName="Approval Status" ma:default="InProgress" ma:internalName="ApprovalStatus" ma:readOnly="false">
      <xsd:simpleType>
        <xsd:restriction base="dms:Choice">
          <xsd:enumeration value="InProgress"/>
          <xsd:enumeration value="Rejected"/>
          <xsd:enumeration value="Questionable"/>
          <xsd:enumeration value="ApprovedAutomatic"/>
          <xsd:enumeration value="ApprovedManual"/>
          <xsd:enumeration value="On Hold"/>
          <xsd:enumeration value="Needs Review"/>
          <xsd:enumeration value="A Violation"/>
          <xsd:enumeration value="Unpublished Violation"/>
        </xsd:restriction>
      </xsd:simpleType>
    </xsd:element>
    <xsd:element name="AssetStart" ma:index="6" nillable="true" ma:displayName="Asset Begin Date" ma:default="[Today]" ma:internalName="AssetStart" ma:readOnly="false">
      <xsd:simpleType>
        <xsd:restriction base="dms:DateTime"/>
      </xsd:simpleType>
    </xsd:element>
    <xsd:element name="AssetExpire" ma:index="7" nillable="true" ma:displayName="Asset End Date" ma:default="2029-01-01T08:00:00Z" ma:format="DateTime" ma:internalName="AssetExpire" ma:readOnly="false">
      <xsd:simpleType>
        <xsd:restriction base="dms:DateTime"/>
      </xsd:simpleType>
    </xsd:element>
    <xsd:element name="AssetId" ma:index="8" nillable="true" ma:displayName="Asset ID" ma:default="" ma:indexed="true" ma:internalName="AssetId" ma:readOnly="false">
      <xsd:simpleType>
        <xsd:restriction base="dms:Text">
          <xsd:maxLength value="255"/>
        </xsd:restriction>
      </xsd:simpleType>
    </xsd:element>
    <xsd:element name="IsSearchable" ma:index="9" nillable="true" ma:displayName="Asset Searchable?" ma:default="true" ma:internalName="IsSearchable" ma:readOnly="false">
      <xsd:simpleType>
        <xsd:restriction base="dms:Boolean"/>
      </xsd:simpleType>
    </xsd:element>
    <xsd:element name="AssetType" ma:index="10" nillable="true" ma:displayName="Asset Type" ma:default="" ma:internalName="AssetType" ma:readOnly="false">
      <xsd:simpleType>
        <xsd:restriction base="dms:Unknown"/>
      </xsd:simpleType>
    </xsd:element>
    <xsd:element name="APAuthor" ma:index="11" nillable="true" ma:displayName="Author" ma:default="" ma:list="UserInfo" ma:internalName="APAuth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AverageRating" ma:index="12" nillable="true" ma:displayName="Average Rating" ma:internalName="AverageRating" ma:readOnly="false">
      <xsd:simpleType>
        <xsd:restriction base="dms:Text"/>
      </xsd:simpleType>
    </xsd:element>
    <xsd:element name="BlockPublish" ma:index="13" nillable="true" ma:displayName="Block from Publishing?" ma:default="" ma:internalName="BlockPublish" ma:readOnly="false">
      <xsd:simpleType>
        <xsd:restriction base="dms:Boolean"/>
      </xsd:simpleType>
    </xsd:element>
    <xsd:element name="BugNumber" ma:index="14" nillable="true" ma:displayName="Bug Number" ma:default="" ma:internalName="BugNumber" ma:readOnly="false">
      <xsd:simpleType>
        <xsd:restriction base="dms:Text"/>
      </xsd:simpleType>
    </xsd:element>
    <xsd:element name="CampaignTagsTaxHTField0" ma:index="16" nillable="true" ma:taxonomy="true" ma:internalName="CampaignTagsTaxHTField0" ma:taxonomyFieldName="CampaignTags" ma:displayName="Campaigns" ma:readOnly="false" ma:default="" ma:fieldId="{1df42cc3-2301-4f11-a52a-6ead923c29ed}" ma:taxonomyMulti="true" ma:sspId="8f79753a-75d3-41f5-8ca3-40b843941b4f" ma:termSetId="ca0e50d4-faa1-44ce-961e-bb1441c60e6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ClientViewer" ma:index="17" nillable="true" ma:displayName="Client Viewer" ma:default="" ma:internalName="TPClientViewer">
      <xsd:simpleType>
        <xsd:restriction base="dms:Text"/>
      </xsd:simpleType>
    </xsd:element>
    <xsd:element name="ClipArtFilename" ma:index="18" nillable="true" ma:displayName="Clip Art Name" ma:default="" ma:internalName="ClipArtFilename" ma:readOnly="false">
      <xsd:simpleType>
        <xsd:restriction base="dms:Text"/>
      </xsd:simpleType>
    </xsd:element>
    <xsd:element name="TPCommandLine" ma:index="19" nillable="true" ma:displayName="Command Line" ma:default="" ma:internalName="TPCommandLine">
      <xsd:simpleType>
        <xsd:restriction base="dms:Text"/>
      </xsd:simpleType>
    </xsd:element>
    <xsd:element name="TPComponent" ma:index="20" nillable="true" ma:displayName="Component" ma:default="" ma:internalName="TPComponent">
      <xsd:simpleType>
        <xsd:restriction base="dms:Text"/>
      </xsd:simpleType>
    </xsd:element>
    <xsd:element name="ContentItem" ma:index="21" nillable="true" ma:displayName="Content Item" ma:default="" ma:hidden="true" ma:internalName="ContentItem" ma:readOnly="false">
      <xsd:simpleType>
        <xsd:restriction base="dms:Unknown"/>
      </xsd:simpleType>
    </xsd:element>
    <xsd:element name="CrawlForDependencies" ma:index="23" nillable="true" ma:displayName="Crawl for Dependencies?" ma:default="true" ma:internalName="CrawlForDependencies" ma:readOnly="false">
      <xsd:simpleType>
        <xsd:restriction base="dms:Boolean"/>
      </xsd:simpleType>
    </xsd:element>
    <xsd:element name="CSXHash" ma:index="26" nillable="true" ma:displayName="CSX Hash" ma:default="" ma:indexed="true" ma:internalName="CSXHash" ma:readOnly="false">
      <xsd:simpleType>
        <xsd:restriction base="dms:Text"/>
      </xsd:simpleType>
    </xsd:element>
    <xsd:element name="CSXSubmissionMarket" ma:index="27" nillable="true" ma:displayName="CSX Submission Market" ma:default="" ma:list="{2FBD1B11-2ACE-4FDC-B5A3-635D4ADF6F1B}" ma:internalName="CSXSubmissionMarket" ma:readOnly="false" ma:showField="MarketName" ma:web="4873beb7-5857-4685-be1f-d57550cc96cc">
      <xsd:simpleType>
        <xsd:restriction base="dms:Lookup"/>
      </xsd:simpleType>
    </xsd:element>
    <xsd:element name="CSXUpdate" ma:index="28" nillable="true" ma:displayName="CSX Updated?" ma:default="false" ma:internalName="CSXUpdate" ma:readOnly="false">
      <xsd:simpleType>
        <xsd:restriction base="dms:Boolean"/>
      </xsd:simpleType>
    </xsd:element>
    <xsd:element name="IntlLangReviewDate" ma:index="29" nillable="true" ma:displayName="Date to Complete Intl QA" ma:default="" ma:internalName="IntlLangReviewDate" ma:readOnly="false">
      <xsd:simpleType>
        <xsd:restriction base="dms:DateTime"/>
      </xsd:simpleType>
    </xsd:element>
    <xsd:element name="IsDeleted" ma:index="30" nillable="true" ma:displayName="Deleted?" ma:default="" ma:internalName="IsDeleted" ma:readOnly="false">
      <xsd:simpleType>
        <xsd:restriction base="dms:Boolean"/>
      </xsd:simpleType>
    </xsd:element>
    <xsd:element name="APDescription" ma:index="31" nillable="true" ma:displayName="Description" ma:default="" ma:internalName="APDescription" ma:readOnly="false">
      <xsd:simpleType>
        <xsd:restriction base="dms:Note"/>
      </xsd:simpleType>
    </xsd:element>
    <xsd:element name="DirectSourceMarket" ma:index="32" nillable="true" ma:displayName="Direct Source Market Group" ma:default="" ma:internalName="DirectSourceMarket" ma:readOnly="false">
      <xsd:simpleType>
        <xsd:restriction base="dms:Text"/>
      </xsd:simpleType>
    </xsd:element>
    <xsd:element name="Downloads" ma:index="33" nillable="true" ma:displayName="Downloads" ma:default="0" ma:hidden="true" ma:internalName="Downloads" ma:readOnly="false">
      <xsd:simpleType>
        <xsd:restriction base="dms:Unknown"/>
      </xsd:simpleType>
    </xsd:element>
    <xsd:element name="DSATActionTaken" ma:index="34" nillable="true" ma:displayName="DSAT Action Taken" ma:default="" ma:internalName="DSATActionTaken" ma:readOnly="false">
      <xsd:simpleType>
        <xsd:restriction base="dms:Choice">
          <xsd:enumeration value="Best Bets"/>
          <xsd:enumeration value="Expire"/>
          <xsd:enumeration value="Hide"/>
          <xsd:enumeration value="None"/>
        </xsd:restriction>
      </xsd:simpleType>
    </xsd:element>
    <xsd:element name="APEditor" ma:index="35" nillable="true" ma:displayName="Editor" ma:default="" ma:list="UserInfo" ma:internalName="APEdit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EditorialStatus" ma:index="36" nillable="true" ma:displayName="Editorial Status" ma:default="" ma:internalName="EditorialStatus" ma:readOnly="false">
      <xsd:simpleType>
        <xsd:restriction base="dms:Unknown"/>
      </xsd:simpleType>
    </xsd:element>
    <xsd:element name="EditorialTags" ma:index="37" nillable="true" ma:displayName="Editorial Tags" ma:default="" ma:internalName="EditorialTags">
      <xsd:simpleType>
        <xsd:restriction base="dms:Unknown"/>
      </xsd:simpleType>
    </xsd:element>
    <xsd:element name="TPExecutable" ma:index="38" nillable="true" ma:displayName="Executable" ma:default="" ma:internalName="TPExecutable">
      <xsd:simpleType>
        <xsd:restriction base="dms:Text"/>
      </xsd:simpleType>
    </xsd:element>
    <xsd:element name="FeatureTagsTaxHTField0" ma:index="40" nillable="true" ma:taxonomy="true" ma:internalName="FeatureTagsTaxHTField0" ma:taxonomyFieldName="FeatureTags" ma:displayName="Features" ma:readOnly="false" ma:default="" ma:fieldId="{7fc0d542-15c6-4882-a8e3-13bca44403fb}" ma:taxonomyMulti="true" ma:sspId="8f79753a-75d3-41f5-8ca3-40b843941b4f" ma:termSetId="f1ab6845-967d-4854-a0ba-4ec07f0f811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FriendlyName" ma:index="41" nillable="true" ma:displayName="Friendly Name" ma:default="" ma:internalName="TPFriendlyName">
      <xsd:simpleType>
        <xsd:restriction base="dms:Text"/>
      </xsd:simpleType>
    </xsd:element>
    <xsd:element name="FriendlyTitle" ma:index="42" nillable="true" ma:displayName="Friendly Title" ma:default="" ma:description="Shorter title to be used when displaying search results" ma:internalName="FriendlyTitle" ma:readOnly="false">
      <xsd:simpleType>
        <xsd:restriction base="dms:Text"/>
      </xsd:simpleType>
    </xsd:element>
    <xsd:element name="PrimaryImageGen" ma:index="43" nillable="true" ma:displayName="Generate Images?" ma:default="true" ma:internalName="PrimaryImageGen">
      <xsd:simpleType>
        <xsd:restriction base="dms:Boolean"/>
      </xsd:simpleType>
    </xsd:element>
    <xsd:element name="HandoffToMSDN" ma:index="44" nillable="true" ma:displayName="Handoff To MSDN Date" ma:default="" ma:internalName="HandoffToMSDN" ma:readOnly="false">
      <xsd:simpleType>
        <xsd:restriction base="dms:DateTime"/>
      </xsd:simpleType>
    </xsd:element>
    <xsd:element name="InProjectListLookup" ma:index="45" nillable="true" ma:displayName="InProjectListLookup" ma:list="{9E343742-310B-4684-A24C-1D137CB4B230}" ma:internalName="InProjectListLookup" ma:readOnly="true" ma:showField="InProjectLis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InstallLocation" ma:index="46" nillable="true" ma:displayName="Install Location" ma:default="" ma:internalName="TPInstallLocation">
      <xsd:simpleType>
        <xsd:restriction base="dms:Text"/>
      </xsd:simpleType>
    </xsd:element>
    <xsd:element name="InternalTagsTaxHTField0" ma:index="48" nillable="true" ma:taxonomy="true" ma:internalName="InternalTagsTaxHTField0" ma:taxonomyFieldName="InternalTags" ma:displayName="Internal Tags" ma:readOnly="false" ma:default="" ma:fieldId="{1490b8a4-2706-41ec-b5e3-73176dccf34e}" ma:taxonomyMulti="true" ma:sspId="8f79753a-75d3-41f5-8ca3-40b843941b4f" ma:termSetId="82b6639e-f7fc-4c18-ad2d-003a6e70776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ntlLangReview" ma:index="49" nillable="true" ma:displayName="Intl Lang QA Review Required?" ma:default="" ma:internalName="IntlLangReview" ma:readOnly="false">
      <xsd:simpleType>
        <xsd:restriction base="dms:Boolean"/>
      </xsd:simpleType>
    </xsd:element>
    <xsd:element name="IntlLangReviewer" ma:index="50" nillable="true" ma:displayName="Intl Lang QA Reviewer" ma:default="" ma:internalName="IntlLangReviewer" ma:readOnly="false">
      <xsd:simpleType>
        <xsd:restriction base="dms:Text"/>
      </xsd:simpleType>
    </xsd:element>
    <xsd:element name="MarketSpecific" ma:index="51" nillable="true" ma:displayName="Is Market Specific?" ma:default="" ma:internalName="MarketSpecific" ma:readOnly="false">
      <xsd:simpleType>
        <xsd:restriction base="dms:Boolean"/>
      </xsd:simpleType>
    </xsd:element>
    <xsd:element name="LastCompleteVersionLookup" ma:index="52" nillable="true" ma:displayName="Last Complete Version Lookup" ma:default="" ma:list="{9E343742-310B-4684-A24C-1D137CB4B230}" ma:internalName="LastCompleteVersionLookup" ma:readOnly="true" ma:showField="LastComplete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HandOff" ma:index="53" nillable="true" ma:displayName="Last Hand-off" ma:default="" ma:internalName="LastHandOff" ma:readOnly="false">
      <xsd:simpleType>
        <xsd:restriction base="dms:DateTime"/>
      </xsd:simpleType>
    </xsd:element>
    <xsd:element name="LastModifiedDateTime" ma:index="54" nillable="true" ma:displayName="Last Modified Date" ma:default="" ma:internalName="LastModifiedDateTime" ma:readOnly="false">
      <xsd:simpleType>
        <xsd:restriction base="dms:DateTime"/>
      </xsd:simpleType>
    </xsd:element>
    <xsd:element name="LastPreviewErrorLookup" ma:index="55" nillable="true" ma:displayName="Last Preview Attempt Error" ma:default="" ma:list="{9E343742-310B-4684-A24C-1D137CB4B230}" ma:internalName="LastPreviewErrorLookup" ma:readOnly="true" ma:showField="LastPreview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ResultLookup" ma:index="56" nillable="true" ma:displayName="Last Preview Attempt Result" ma:default="" ma:list="{9E343742-310B-4684-A24C-1D137CB4B230}" ma:internalName="LastPreviewResultLookup" ma:readOnly="true" ma:showField="LastPreview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AttemptDateLookup" ma:index="57" nillable="true" ma:displayName="Last Preview Attempted On" ma:default="" ma:list="{9E343742-310B-4684-A24C-1D137CB4B230}" ma:internalName="LastPreviewAttemptDateLookup" ma:readOnly="true" ma:showField="LastPreview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edByLookup" ma:index="58" nillable="true" ma:displayName="Last Previewed By" ma:default="" ma:list="{9E343742-310B-4684-A24C-1D137CB4B230}" ma:internalName="LastPreviewedByLookup" ma:readOnly="true" ma:showField="LastPreview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TimeLookup" ma:index="59" nillable="true" ma:displayName="Last Previewed Date" ma:default="" ma:list="{9E343742-310B-4684-A24C-1D137CB4B230}" ma:internalName="LastPreviewTimeLookup" ma:readOnly="true" ma:showField="LastPreview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VersionLookup" ma:index="60" nillable="true" ma:displayName="Last Previewed Version" ma:default="" ma:list="{9E343742-310B-4684-A24C-1D137CB4B230}" ma:internalName="LastPreviewVersionLookup" ma:readOnly="true" ma:showField="LastPreview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rrorLookup" ma:index="61" nillable="true" ma:displayName="Last Publish Attempt Error" ma:default="" ma:list="{9E343742-310B-4684-A24C-1D137CB4B230}" ma:internalName="LastPublishErrorLookup" ma:readOnly="true" ma:showField="LastPublish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ResultLookup" ma:index="62" nillable="true" ma:displayName="Last Publish Attempt Result" ma:default="" ma:list="{9E343742-310B-4684-A24C-1D137CB4B230}" ma:internalName="LastPublishResultLookup" ma:readOnly="true" ma:showField="LastPublish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AttemptDateLookup" ma:index="63" nillable="true" ma:displayName="Last Publish Attempted On" ma:default="" ma:list="{9E343742-310B-4684-A24C-1D137CB4B230}" ma:internalName="LastPublishAttemptDateLookup" ma:readOnly="true" ma:showField="LastPublish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dByLookup" ma:index="64" nillable="true" ma:displayName="Last Published By" ma:default="" ma:list="{9E343742-310B-4684-A24C-1D137CB4B230}" ma:internalName="LastPublishedByLookup" ma:readOnly="true" ma:showField="LastPublish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TimeLookup" ma:index="65" nillable="true" ma:displayName="Last Published Date" ma:default="" ma:list="{9E343742-310B-4684-A24C-1D137CB4B230}" ma:internalName="LastPublishTimeLookup" ma:readOnly="true" ma:showField="LastPublish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VersionLookup" ma:index="66" nillable="true" ma:displayName="Last Published Version" ma:default="" ma:list="{9E343742-310B-4684-A24C-1D137CB4B230}" ma:internalName="LastPublishVersionLookup" ma:readOnly="true" ma:showField="LastPublish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LaunchHelpLinkType" ma:index="67" nillable="true" ma:displayName="Launch Help Link Type" ma:default="Template" ma:internalName="TPLaunchHelpLinkType">
      <xsd:simpleType>
        <xsd:restriction base="dms:Choice">
          <xsd:enumeration value="Template"/>
          <xsd:enumeration value="Training"/>
          <xsd:enumeration value="URL"/>
          <xsd:enumeration value="None"/>
        </xsd:restriction>
      </xsd:simpleType>
    </xsd:element>
    <xsd:element name="LegacyData" ma:index="68" nillable="true" ma:displayName="Legacy Data" ma:default="" ma:internalName="LegacyData" ma:readOnly="false">
      <xsd:simpleType>
        <xsd:restriction base="dms:Note"/>
      </xsd:simpleType>
    </xsd:element>
    <xsd:element name="TPLaunchHelpLink" ma:index="69" nillable="true" ma:displayName="Link to Launch Help Topic" ma:default="" ma:internalName="TPLaunchHelpLink">
      <xsd:simpleType>
        <xsd:restriction base="dms:Text"/>
      </xsd:simpleType>
    </xsd:element>
    <xsd:element name="LocComments" ma:index="70" nillable="true" ma:displayName="Loc Approval Comments" ma:default="" ma:internalName="LocComments" ma:readOnly="false">
      <xsd:simpleType>
        <xsd:restriction base="dms:Note"/>
      </xsd:simpleType>
    </xsd:element>
    <xsd:element name="LocLastLocAttemptVersionLookup" ma:index="71" nillable="true" ma:displayName="Loc Last Loc Attempt Version" ma:default="" ma:list="{7DD1DCEC-E449-43D3-891F-7DC62F62AD21}" ma:internalName="LocLastLocAttemptVersionLookup" ma:readOnly="false" ma:showField="LastLocAttemptVersion" ma:web="4873beb7-5857-4685-be1f-d57550cc96cc">
      <xsd:simpleType>
        <xsd:restriction base="dms:Lookup"/>
      </xsd:simpleType>
    </xsd:element>
    <xsd:element name="LocLastLocAttemptVersionTypeLookup" ma:index="72" nillable="true" ma:displayName="Loc Last Loc Attempt Version Type" ma:default="" ma:list="{7DD1DCEC-E449-43D3-891F-7DC62F62AD21}" ma:internalName="LocLastLocAttemptVersionTypeLookup" ma:readOnly="true" ma:showField="LastLocAttemptVersionType" ma:web="4873beb7-5857-4685-be1f-d57550cc96cc">
      <xsd:simpleType>
        <xsd:restriction base="dms:Lookup"/>
      </xsd:simpleType>
    </xsd:element>
    <xsd:element name="LocManualTestRequired" ma:index="73" nillable="true" ma:displayName="Loc Manual Test Required" ma:default="" ma:internalName="LocManualTestRequired" ma:readOnly="false">
      <xsd:simpleType>
        <xsd:restriction base="dms:Boolean"/>
      </xsd:simpleType>
    </xsd:element>
    <xsd:element name="LocMarketGroupTiers2" ma:index="74" nillable="true" ma:displayName="Loc Market Group Tiers" ma:internalName="LocMarketGroupTiers2" ma:readOnly="false">
      <xsd:simpleType>
        <xsd:restriction base="dms:Unknown"/>
      </xsd:simpleType>
    </xsd:element>
    <xsd:element name="LocNewPublishedVersionLookup" ma:index="75" nillable="true" ma:displayName="Loc New Published Version Lookup" ma:default="" ma:list="{7DD1DCEC-E449-43D3-891F-7DC62F62AD21}" ma:internalName="LocNewPublishedVersionLookup" ma:readOnly="true" ma:showField="NewPublishedVersion" ma:web="4873beb7-5857-4685-be1f-d57550cc96cc">
      <xsd:simpleType>
        <xsd:restriction base="dms:Lookup"/>
      </xsd:simpleType>
    </xsd:element>
    <xsd:element name="LocOverallHandbackStatusLookup" ma:index="76" nillable="true" ma:displayName="Loc Overall Handback Status" ma:default="" ma:list="{7DD1DCEC-E449-43D3-891F-7DC62F62AD21}" ma:internalName="LocOverallHandbackStatusLookup" ma:readOnly="true" ma:showField="OverallHandbackStatus" ma:web="4873beb7-5857-4685-be1f-d57550cc96cc">
      <xsd:simpleType>
        <xsd:restriction base="dms:Lookup"/>
      </xsd:simpleType>
    </xsd:element>
    <xsd:element name="LocOverallLocStatusLookup" ma:index="77" nillable="true" ma:displayName="Loc Overall Localize Status" ma:default="" ma:list="{7DD1DCEC-E449-43D3-891F-7DC62F62AD21}" ma:internalName="LocOverallLocStatusLookup" ma:readOnly="true" ma:showField="OverallLocStatus" ma:web="4873beb7-5857-4685-be1f-d57550cc96cc">
      <xsd:simpleType>
        <xsd:restriction base="dms:Lookup"/>
      </xsd:simpleType>
    </xsd:element>
    <xsd:element name="LocOverallPreviewStatusLookup" ma:index="78" nillable="true" ma:displayName="Loc Overall Preview Status" ma:default="" ma:list="{7DD1DCEC-E449-43D3-891F-7DC62F62AD21}" ma:internalName="LocOverallPreviewStatusLookup" ma:readOnly="true" ma:showField="OverallPreviewStatus" ma:web="4873beb7-5857-4685-be1f-d57550cc96cc">
      <xsd:simpleType>
        <xsd:restriction base="dms:Lookup"/>
      </xsd:simpleType>
    </xsd:element>
    <xsd:element name="LocOverallPublishStatusLookup" ma:index="79" nillable="true" ma:displayName="Loc Overall Publish Status" ma:default="" ma:list="{7DD1DCEC-E449-43D3-891F-7DC62F62AD21}" ma:internalName="LocOverallPublishStatusLookup" ma:readOnly="true" ma:showField="OverallPublishStatus" ma:web="4873beb7-5857-4685-be1f-d57550cc96cc">
      <xsd:simpleType>
        <xsd:restriction base="dms:Lookup"/>
      </xsd:simpleType>
    </xsd:element>
    <xsd:element name="IntlLocPriority" ma:index="80" nillable="true" ma:displayName="Loc Priority" ma:default="" ma:internalName="IntlLocPriority" ma:readOnly="false">
      <xsd:simpleType>
        <xsd:restriction base="dms:Unknown"/>
      </xsd:simpleType>
    </xsd:element>
    <xsd:element name="LocProcessedForHandoffsLookup" ma:index="81" nillable="true" ma:displayName="Loc Processed For Handoffs" ma:default="" ma:list="{7DD1DCEC-E449-43D3-891F-7DC62F62AD21}" ma:internalName="LocProcessedForHandoffsLookup" ma:readOnly="true" ma:showField="ProcessedForHandoffs" ma:web="4873beb7-5857-4685-be1f-d57550cc96cc">
      <xsd:simpleType>
        <xsd:restriction base="dms:Lookup"/>
      </xsd:simpleType>
    </xsd:element>
    <xsd:element name="LocProcessedForMarketsLookup" ma:index="82" nillable="true" ma:displayName="Loc Processed For Markets" ma:default="" ma:list="{7DD1DCEC-E449-43D3-891F-7DC62F62AD21}" ma:internalName="LocProcessedForMarketsLookup" ma:readOnly="true" ma:showField="ProcessedForMarkets" ma:web="4873beb7-5857-4685-be1f-d57550cc96cc">
      <xsd:simpleType>
        <xsd:restriction base="dms:Lookup"/>
      </xsd:simpleType>
    </xsd:element>
    <xsd:element name="LocPublishedDependentAssetsLookup" ma:index="83" nillable="true" ma:displayName="Loc Published Dependent Assets" ma:default="" ma:list="{7DD1DCEC-E449-43D3-891F-7DC62F62AD21}" ma:internalName="LocPublishedDependentAssetsLookup" ma:readOnly="true" ma:showField="PublishedDependentAssets" ma:web="4873beb7-5857-4685-be1f-d57550cc96cc">
      <xsd:simpleType>
        <xsd:restriction base="dms:Lookup"/>
      </xsd:simpleType>
    </xsd:element>
    <xsd:element name="LocPublishedLinkedAssetsLookup" ma:index="84" nillable="true" ma:displayName="Loc Published Linked Assets" ma:default="" ma:list="{7DD1DCEC-E449-43D3-891F-7DC62F62AD21}" ma:internalName="LocPublishedLinkedAssetsLookup" ma:readOnly="true" ma:showField="PublishedLinkedAssets" ma:web="4873beb7-5857-4685-be1f-d57550cc96cc">
      <xsd:simpleType>
        <xsd:restriction base="dms:Lookup"/>
      </xsd:simpleType>
    </xsd:element>
    <xsd:element name="LocRecommendedHandoff" ma:index="85" nillable="true" ma:displayName="Loc Recommended Handoff" ma:default="" ma:indexed="true" ma:internalName="LocRecommendedHandoff" ma:readOnly="false">
      <xsd:simpleType>
        <xsd:restriction base="dms:Text"/>
      </xsd:simpleType>
    </xsd:element>
    <xsd:element name="LocalizationTagsTaxHTField0" ma:index="87" nillable="true" ma:taxonomy="true" ma:internalName="LocalizationTagsTaxHTField0" ma:taxonomyFieldName="LocalizationTags" ma:displayName="Localization Tags" ma:readOnly="false" ma:default="" ma:fieldId="{00f02cb3-2c7c-424a-9c61-10e9b6878429}" ma:taxonomyMulti="true" ma:sspId="8f79753a-75d3-41f5-8ca3-40b843941b4f" ma:termSetId="5b7703a5-8e8b-4b58-8b31-1cea35331da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achineTranslated" ma:index="88" nillable="true" ma:displayName="Machine Translated" ma:default="" ma:internalName="MachineTranslated" ma:readOnly="false">
      <xsd:simpleType>
        <xsd:restriction base="dms:Boolean"/>
      </xsd:simpleType>
    </xsd:element>
    <xsd:element name="Manager" ma:index="89" nillable="true" ma:displayName="Manager" ma:hidden="true" ma:internalName="Manager" ma:readOnly="false">
      <xsd:simpleType>
        <xsd:restriction base="dms:Text"/>
      </xsd:simpleType>
    </xsd:element>
    <xsd:element name="Markets" ma:index="90" nillable="true" ma:displayName="Markets" ma:default="" ma:description="Leave blank to show in all markets" ma:list="{2FBD1B11-2ACE-4FDC-B5A3-635D4ADF6F1B}" ma:internalName="Markets" ma:readOnly="false" ma:showField="MarketNa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Milestone" ma:index="91" nillable="true" ma:displayName="Milestone" ma:default="" ma:internalName="Milestone" ma:readOnly="false">
      <xsd:simpleType>
        <xsd:restriction base="dms:Unknown"/>
      </xsd:simpleType>
    </xsd:element>
    <xsd:element name="TPNamespace" ma:index="94" nillable="true" ma:displayName="Namespace" ma:default="" ma:internalName="TPNamespace">
      <xsd:simpleType>
        <xsd:restriction base="dms:Text"/>
      </xsd:simpleType>
    </xsd:element>
    <xsd:element name="NumericId" ma:index="95" nillable="true" ma:displayName="Numeric ID" ma:default="" ma:indexed="true" ma:internalName="NumericId" ma:readOnly="false">
      <xsd:simpleType>
        <xsd:restriction base="dms:Number"/>
      </xsd:simpleType>
    </xsd:element>
    <xsd:element name="NumOfRatingsLookup" ma:index="96" nillable="true" ma:displayName="NumOfRatings" ma:default="" ma:list="{9E343742-310B-4684-A24C-1D137CB4B230}" ma:internalName="NumOfRatingsLookup" ma:readOnly="true" ma:showField="NumOfRating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OOCacheId" ma:index="97" nillable="true" ma:displayName="OOCacheId" ma:internalName="OOCacheId" ma:readOnly="false">
      <xsd:simpleType>
        <xsd:restriction base="dms:Text"/>
      </xsd:simpleType>
    </xsd:element>
    <xsd:element name="OpenTemplate" ma:index="98" nillable="true" ma:displayName="Open Template" ma:default="true" ma:internalName="OpenTemplate">
      <xsd:simpleType>
        <xsd:restriction base="dms:Boolean"/>
      </xsd:simpleType>
    </xsd:element>
    <xsd:element name="OriginAsset" ma:index="99" nillable="true" ma:displayName="Origin Asset" ma:default="" ma:internalName="OriginAsset" ma:readOnly="false">
      <xsd:simpleType>
        <xsd:restriction base="dms:Text"/>
      </xsd:simpleType>
    </xsd:element>
    <xsd:element name="OriginalRelease" ma:index="100" nillable="true" ma:displayName="Original Release" ma:default="15" ma:internalName="OriginalRelease" ma:readOnly="false">
      <xsd:simpleType>
        <xsd:restriction base="dms:Choice">
          <xsd:enumeration value="14"/>
          <xsd:enumeration value="15"/>
          <xsd:enumeration value="16"/>
        </xsd:restriction>
      </xsd:simpleType>
    </xsd:element>
    <xsd:element name="OriginalSourceMarket" ma:index="101" nillable="true" ma:displayName="Original Source Market Group" ma:default="" ma:internalName="OriginalSourceMarket" ma:readOnly="false">
      <xsd:simpleType>
        <xsd:restriction base="dms:Text"/>
      </xsd:simpleType>
    </xsd:element>
    <xsd:element name="OutputCachingOn" ma:index="102" nillable="true" ma:displayName="Output Caching" ma:default="true" ma:hidden="true" ma:internalName="OutputCachingOn" ma:readOnly="false">
      <xsd:simpleType>
        <xsd:restriction base="dms:Boolean"/>
      </xsd:simpleType>
    </xsd:element>
    <xsd:element name="ParentAssetId" ma:index="103" nillable="true" ma:displayName="Parent Asset Id" ma:default="" ma:internalName="ParentAssetId" ma:readOnly="false">
      <xsd:simpleType>
        <xsd:restriction base="dms:Text"/>
      </xsd:simpleType>
    </xsd:element>
    <xsd:element name="PlannedPubDate" ma:index="104" nillable="true" ma:displayName="Planned Publish Date" ma:default="" ma:indexed="true" ma:internalName="PlannedPubDate" ma:readOnly="false">
      <xsd:simpleType>
        <xsd:restriction base="dms:DateTime"/>
      </xsd:simpleType>
    </xsd:element>
    <xsd:element name="PolicheckWords" ma:index="105" nillable="true" ma:displayName="Policheck Words" ma:default="" ma:internalName="PolicheckWords" ma:readOnly="false">
      <xsd:simpleType>
        <xsd:restriction base="dms:Text"/>
      </xsd:simpleType>
    </xsd:element>
    <xsd:element name="BusinessGroup" ma:index="106" nillable="true" ma:displayName="Product Division Owner" ma:default="" ma:internalName="BusinessGroup" ma:readOnly="false">
      <xsd:simpleType>
        <xsd:restriction base="dms:Unknown"/>
      </xsd:simpleType>
    </xsd:element>
    <xsd:element name="UAProjectedTotalWords" ma:index="107" nillable="true" ma:displayName="Projected Word Count" ma:default="" ma:internalName="UAProjectedTotalWords" ma:readOnly="false">
      <xsd:simpleType>
        <xsd:restriction base="dms:Unknown"/>
      </xsd:simpleType>
    </xsd:element>
    <xsd:element name="Provider" ma:index="108" nillable="true" ma:displayName="Provider" ma:default="" ma:internalName="Provider" ma:readOnly="false">
      <xsd:simpleType>
        <xsd:restriction base="dms:Unknown"/>
      </xsd:simpleType>
    </xsd:element>
    <xsd:element name="Providers" ma:index="109" nillable="true" ma:displayName="Providers" ma:default="" ma:internalName="Providers">
      <xsd:simpleType>
        <xsd:restriction base="dms:Unknown"/>
      </xsd:simpleType>
    </xsd:element>
    <xsd:element name="PublishStatusLookup" ma:index="110" nillable="true" ma:displayName="Publish Status" ma:default="" ma:list="{9E343742-310B-4684-A24C-1D137CB4B230}" ma:internalName="PublishStatusLookup" ma:readOnly="false" ma:showField="PublishStatu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PublishTargets" ma:index="111" nillable="true" ma:displayName="Publish Target" ma:default="OfficeOnlineVNext" ma:internalName="PublishTargets" ma:readOnly="false">
      <xsd:simpleType>
        <xsd:restriction base="dms:Unknown"/>
      </xsd:simpleType>
    </xsd:element>
    <xsd:element name="RecommendationsModifier" ma:index="112" nillable="true" ma:displayName="Recommendations Modifier" ma:default="" ma:internalName="RecommendationsModifier" ma:readOnly="false">
      <xsd:simpleType>
        <xsd:restriction base="dms:Number"/>
      </xsd:simpleType>
    </xsd:element>
    <xsd:element name="ArtSampleDocs" ma:index="113" nillable="true" ma:displayName="Sample Docs" ma:default="" ma:hidden="true" ma:internalName="ArtSampleDocs" ma:readOnly="false">
      <xsd:simpleType>
        <xsd:restriction base="dms:Text"/>
      </xsd:simpleType>
    </xsd:element>
    <xsd:element name="ScenarioTagsTaxHTField0" ma:index="115" nillable="true" ma:taxonomy="true" ma:internalName="ScenarioTagsTaxHTField0" ma:taxonomyFieldName="ScenarioTags" ma:displayName="Scenarios" ma:readOnly="false" ma:default="" ma:fieldId="{93aef74d-6c78-4815-8310-51477dceeccc}" ma:taxonomyMulti="true" ma:sspId="8f79753a-75d3-41f5-8ca3-40b843941b4f" ma:termSetId="4b7d5f16-e2f2-4fc0-bab3-6e8b931e57d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ShowIn" ma:index="117" nillable="true" ma:displayName="Show In" ma:default="Show everywhere" ma:internalName="ShowIn" ma:readOnly="false">
      <xsd:simpleType>
        <xsd:restriction base="dms:Choice">
          <xsd:enumeration value="Hide on web"/>
          <xsd:enumeration value="On Web no search"/>
          <xsd:enumeration value="Show everywhere"/>
          <xsd:enumeration value="Special use only"/>
        </xsd:restriction>
      </xsd:simpleType>
    </xsd:element>
    <xsd:element name="SourceTitle" ma:index="118" nillable="true" ma:displayName="Source Title" ma:default="" ma:indexed="true" ma:internalName="SourceTitle" ma:readOnly="false">
      <xsd:simpleType>
        <xsd:restriction base="dms:Text"/>
      </xsd:simpleType>
    </xsd:element>
    <xsd:element name="CSXSubmissionDate" ma:index="119" nillable="true" ma:displayName="Submission Date" ma:default="" ma:internalName="CSXSubmissionDate" ma:readOnly="false">
      <xsd:simpleType>
        <xsd:restriction base="dms:DateTime"/>
      </xsd:simpleType>
    </xsd:element>
    <xsd:element name="SubmitterId" ma:index="120" nillable="true" ma:displayName="Submitter ID" ma:default="" ma:internalName="SubmitterId" ma:readOnly="false">
      <xsd:simpleType>
        <xsd:restriction base="dms:Text"/>
      </xsd:simpleType>
    </xsd:element>
    <xsd:element name="TaxCatchAll" ma:index="121" nillable="true" ma:displayName="Taxonomy Catch All Column" ma:hidden="true" ma:list="{530f955b-6704-4601-bd83-f81d87f1e440}" ma:internalName="TaxCatchAll" ma:showField="CatchAllData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22" nillable="true" ma:displayName="Taxonomy Catch All Column1" ma:hidden="true" ma:list="{530f955b-6704-4601-bd83-f81d87f1e440}" ma:internalName="TaxCatchAllLabel" ma:readOnly="true" ma:showField="CatchAllDataLabel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emplateStatus" ma:index="123" nillable="true" ma:displayName="Template Status" ma:default="" ma:internalName="TemplateStatus">
      <xsd:simpleType>
        <xsd:restriction base="dms:Unknown"/>
      </xsd:simpleType>
    </xsd:element>
    <xsd:element name="TemplateTemplateType" ma:index="124" nillable="true" ma:displayName="Template Type" ma:default="" ma:internalName="TemplateTemplateType">
      <xsd:simpleType>
        <xsd:restriction base="dms:Unknown"/>
      </xsd:simpleType>
    </xsd:element>
    <xsd:element name="ThumbnailAssetId" ma:index="125" nillable="true" ma:displayName="Thumbnail Image Asset" ma:default="" ma:internalName="ThumbnailAssetId" ma:readOnly="false">
      <xsd:simpleType>
        <xsd:restriction base="dms:Text"/>
      </xsd:simpleType>
    </xsd:element>
    <xsd:element name="TimesCloned" ma:index="126" nillable="true" ma:displayName="Times Cloned" ma:default="" ma:internalName="TimesCloned" ma:readOnly="false">
      <xsd:simpleType>
        <xsd:restriction base="dms:Number"/>
      </xsd:simpleType>
    </xsd:element>
    <xsd:element name="TrustLevel" ma:index="128" nillable="true" ma:displayName="Trust Level" ma:default="1 Microsoft Managed Content" ma:internalName="TrustLevel" ma:readOnly="false">
      <xsd:simpleType>
        <xsd:restriction base="dms:Unknown"/>
      </xsd:simpleType>
    </xsd:element>
    <xsd:element name="UALocComments" ma:index="129" nillable="true" ma:displayName="UA Loc Comments" ma:default="" ma:internalName="UALocComments" ma:readOnly="false">
      <xsd:simpleType>
        <xsd:restriction base="dms:Note"/>
      </xsd:simpleType>
    </xsd:element>
    <xsd:element name="UALocRecommendation" ma:index="130" nillable="true" ma:displayName="UA Loc Recommendation" ma:default="Localize" ma:internalName="UALocRecommendation" ma:readOnly="false">
      <xsd:simpleType>
        <xsd:restriction base="dms:Choice">
          <xsd:enumeration value="Localize"/>
          <xsd:enumeration value="Never Localize"/>
          <xsd:enumeration value="Priority Localize"/>
        </xsd:restriction>
      </xsd:simpleType>
    </xsd:element>
    <xsd:element name="UANotes" ma:index="131" nillable="true" ma:displayName="UA Notes" ma:default="" ma:internalName="UANotes" ma:readOnly="false">
      <xsd:simpleType>
        <xsd:restriction base="dms:Note"/>
      </xsd:simpleType>
    </xsd:element>
    <xsd:element name="TPAppVersion" ma:index="132" nillable="true" ma:displayName="Version" ma:default="" ma:internalName="TPAppVersion">
      <xsd:simpleType>
        <xsd:restriction base="dms:Text"/>
      </xsd:simpleType>
    </xsd:element>
    <xsd:element name="VoteCount" ma:index="133" nillable="true" ma:displayName="Vote Count" ma:default="" ma:internalName="VoteCount" ma:readOnly="fals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2" ma:displayName="Content Type"/>
        <xsd:element ref="dc:title" minOccurs="0" maxOccurs="1" ma:index="127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ED80E12-3BE9-4746-820E-FFB249F467F2}">
  <ds:schemaRefs>
    <ds:schemaRef ds:uri="http://schemas.microsoft.com/office/2006/documentManagement/types"/>
    <ds:schemaRef ds:uri="http://purl.org/dc/elements/1.1/"/>
    <ds:schemaRef ds:uri="http://schemas.microsoft.com/office/2006/metadata/properties"/>
    <ds:schemaRef ds:uri="4873beb7-5857-4685-be1f-d57550cc96cc"/>
    <ds:schemaRef ds:uri="http://schemas.openxmlformats.org/package/2006/metadata/core-properties"/>
    <ds:schemaRef ds:uri="http://purl.org/dc/terms/"/>
    <ds:schemaRef ds:uri="http://schemas.microsoft.com/office/infopath/2007/PartnerControl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8D003AC8-209A-4321-A17C-1B7A2064339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3ED4759-CFDD-43F0-817C-11D9197192B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873beb7-5857-4685-be1f-d57550cc96c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Klasszikus könyv iskolai bemutató (szélesvásznú)</Template>
  <TotalTime>3826</TotalTime>
  <Words>753</Words>
  <Application>Microsoft Office PowerPoint</Application>
  <PresentationFormat>Egyéni</PresentationFormat>
  <Paragraphs>96</Paragraphs>
  <Slides>9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3</vt:i4>
      </vt:variant>
      <vt:variant>
        <vt:lpstr>Téma</vt:lpstr>
      </vt:variant>
      <vt:variant>
        <vt:i4>1</vt:i4>
      </vt:variant>
      <vt:variant>
        <vt:lpstr>Diacímek</vt:lpstr>
      </vt:variant>
      <vt:variant>
        <vt:i4>9</vt:i4>
      </vt:variant>
    </vt:vector>
  </HeadingPairs>
  <TitlesOfParts>
    <vt:vector size="13" baseType="lpstr">
      <vt:lpstr>Arial</vt:lpstr>
      <vt:lpstr>Constantia</vt:lpstr>
      <vt:lpstr>Courier New</vt:lpstr>
      <vt:lpstr>Klasszikus könyvek 16x9</vt:lpstr>
      <vt:lpstr>Halál és bőség - Mezőgazdaság és az alvilág a mitológiában</vt:lpstr>
      <vt:lpstr>A halál és a bőség kapcsolata</vt:lpstr>
      <vt:lpstr>Perszephoné - Περσεφόνη</vt:lpstr>
      <vt:lpstr>A Perszephoné-karakter paradoxonai</vt:lpstr>
      <vt:lpstr>Démétér - Δημήτηρ</vt:lpstr>
      <vt:lpstr>Az Eleusziszi Misztériumok</vt:lpstr>
      <vt:lpstr>Összefoglalás</vt:lpstr>
      <vt:lpstr>Hasonlóságok már népek mítoszaival</vt:lpstr>
      <vt:lpstr>Felhasznált irodalom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Fodor Melinda</dc:creator>
  <cp:lastModifiedBy>Fodor Melinda</cp:lastModifiedBy>
  <cp:revision>44</cp:revision>
  <dcterms:created xsi:type="dcterms:W3CDTF">2025-11-18T20:10:04Z</dcterms:created>
  <dcterms:modified xsi:type="dcterms:W3CDTF">2025-11-21T11:57:01Z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ternalTags">
    <vt:lpwstr/>
  </property>
  <property fmtid="{D5CDD505-2E9C-101B-9397-08002B2CF9AE}" pid="3" name="ContentTypeId">
    <vt:lpwstr>0x0101006EDDDB5EE6D98C44930B742096920B300400F5B6D36B3EF94B4E9A635CDF2A18F5B8</vt:lpwstr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</Properties>
</file>