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6" r:id="rId7"/>
    <p:sldId id="261" r:id="rId8"/>
    <p:sldId id="262" r:id="rId9"/>
    <p:sldId id="260" r:id="rId10"/>
    <p:sldId id="263" r:id="rId11"/>
    <p:sldId id="264" r:id="rId12"/>
    <p:sldId id="267" r:id="rId13"/>
    <p:sldId id="265" r:id="rId1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60"/>
  </p:normalViewPr>
  <p:slideViewPr>
    <p:cSldViewPr snapToGrid="0">
      <p:cViewPr varScale="1">
        <p:scale>
          <a:sx n="59" d="100"/>
          <a:sy n="59" d="100"/>
        </p:scale>
        <p:origin x="9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F9254B0-03DB-8AED-A4F3-DF8DAA2A5F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6FF818C-0354-4D3D-7009-C65B01744D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D2A518A-C6F0-6B07-7E30-26107B476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F18C4A6-3641-E01D-0A65-CB3FE5494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654359D-256D-07B8-D1E8-B92418D3E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67662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52C228-445E-B337-1972-15BF86F24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FC8292D-436B-3E27-F4A1-104058CCE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FD587E6-46D3-FC72-B321-F75442881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66C8670-2D1B-1750-728B-88459F99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4FC0257-E44D-45C3-8DBB-BBB938F60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4637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70C66F-3224-8B0A-588D-AE7544F6F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FA3AE98-BF38-75D2-6367-3ABF3E008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AEF3647-4199-A07E-3F28-26149009E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CBADF5F-69A3-B5A1-A475-606B1BDA6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114679C-7631-9E2D-0460-FC6241ABC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51485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F9A80F6-FEBE-C911-7C9A-0219D49E3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037218B-472E-2EDB-0DA7-389EC83BE2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3DD8AB5-70D6-9120-2292-8A7DE8553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1EC5771-B332-E7AA-F1B7-2D6E21EDD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1991926-3E6A-EA17-A2A0-6F40A10E1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D4292E0-34F3-29E8-69DB-195E51D7F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94644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5B18157-4E7D-AB33-4AD0-1BA1A9E2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3813C85-A442-B243-6207-C6A37EB038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B7E349C-8674-9CBA-D6D3-4E6B9C20A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59B436DD-F62E-26EB-262A-3B933F33FD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89CD2A79-CCC9-80EB-1BCC-CDC2ED3A0B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F8E59B79-E993-EF48-77C4-AE0056D4B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DD098528-CF7E-1B55-B6CE-DE7E7641D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6D81A78B-9812-EA40-CD1D-61997EEA2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3784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AF08E37-F2ED-3496-5DDC-829D97065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D0979164-F8AE-2617-07A4-8902EEEC4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DF1DBA87-E560-6AA9-E8BF-71F368C93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6BCDEADB-AFC2-440F-8C15-F8E4B42DD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13991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2A938A06-B08F-CA81-CE32-FDCF373AB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42051BB-C7EE-D8F2-D0EA-019C92629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11724BD-1AEE-F96C-5465-231F6FD7B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93142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110B49A-0DEF-8C01-FAAF-E12A87544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B6A4111-F254-EE5E-D4AE-39D25DFAB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3F6935FB-E996-8EBF-B2E9-4B019894C5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7CCC8F2-0DC2-F9F6-C06D-C36DE8029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11F3CEF-DE82-E3BE-AB34-D11453676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FCA74C4-EF84-E6E7-B90D-40ADAF745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6871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98072E4-59BD-5991-BEE8-94101B290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EA0ED444-EC69-78FA-D0D4-37344999CB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73F2B9C-0CA3-6737-24BE-D5F7B048C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7851C40-A4FC-0277-632E-FC491BDF0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5FD9CEE-5794-DEC4-2D87-BEAFFD274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0A63C1E-73B2-9361-AB1B-104287529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4521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463BFD-39C1-A1F3-4C57-5E5A19E81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82A3744-B517-2099-F186-E596E3546F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9938DE1-2106-919A-3D16-D9818B2B2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2FBE89F-CFE5-605F-8AD1-2B6A35D8A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F5ADC7B-0301-41CF-6DF5-76D5A199F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1315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44451A1E-8C93-0A82-F0DE-E50D63595F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8E8D41B-A1B1-8BCD-1008-FDB3EBD46F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FF66FFC-627B-656A-B54D-F7351CB5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3488C6A-A140-32C9-058F-29BD1C69D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2CAB70F-D828-294B-EFF9-C11FB4EFD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39669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23751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80100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4251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75458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235236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93686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408363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36391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61984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53253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31122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3D3D5ABD-E7B9-198E-0F5C-7802E6ADC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80D962F-D826-5910-4EA6-D08B449CF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20F0579-EC79-3E62-857E-F4CCC28D63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70674D1-3F1B-77D2-08A5-B869D007A3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E60D633-6926-85A1-CE37-4EC13752DE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976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06A08-12AD-4716-AD3B-C9309694C149}" type="datetimeFigureOut">
              <a:rPr lang="hu-HU" smtClean="0"/>
              <a:t>2025. 11. 13.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4E7A2-9C20-4DA5-9D76-50EA01FAC0C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9647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cdn11.bigcommerce.com/s-yzgoj/images/stencil/1280x1280/products/2018950/2957677/apigjztqe__52110.1626877702.jpg?c=2" TargetMode="External"/><Relationship Id="rId13" Type="http://schemas.openxmlformats.org/officeDocument/2006/relationships/hyperlink" Target="https://short-history.com/roman-trade-india-e4d0ddb13095" TargetMode="External"/><Relationship Id="rId3" Type="http://schemas.openxmlformats.org/officeDocument/2006/relationships/hyperlink" Target="https://dariocaballeros.blogspot.com/2020/01/ancient-roman-carriages-etc.html" TargetMode="External"/><Relationship Id="rId7" Type="http://schemas.openxmlformats.org/officeDocument/2006/relationships/hyperlink" Target="https://www.sciencesetavenir.fr/assets/img/2024/07/10/cover-r4x3w1200-66742107ef46b-043-mc-lc23-france-mc-2928.jpg" TargetMode="External"/><Relationship Id="rId12" Type="http://schemas.openxmlformats.org/officeDocument/2006/relationships/hyperlink" Target="https://www.steppestravel.com/destinations/north-africa/egypt/the-red-sea/" TargetMode="External"/><Relationship Id="rId2" Type="http://schemas.openxmlformats.org/officeDocument/2006/relationships/image" Target="../media/image15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link.springer.com/chapter/10.1007/978-1-4419-8116-5_8" TargetMode="External"/><Relationship Id="rId11" Type="http://schemas.openxmlformats.org/officeDocument/2006/relationships/hyperlink" Target="https://brizzleancienthistoryfirstyear.blogspot.com/2012/11/res-gestae-divi-augusti-19-21.html" TargetMode="External"/><Relationship Id="rId5" Type="http://schemas.openxmlformats.org/officeDocument/2006/relationships/hyperlink" Target="https://science4fun.info/ptolemy/" TargetMode="External"/><Relationship Id="rId15" Type="http://schemas.openxmlformats.org/officeDocument/2006/relationships/hyperlink" Target="https://www.abfabtravels.com/what-is-it-like-in-shetland/" TargetMode="External"/><Relationship Id="rId10" Type="http://schemas.openxmlformats.org/officeDocument/2006/relationships/hyperlink" Target="http://nuclearmorphology.hu/wp-content/uploads/Tabula_Peutingeriana_-_Pannonia_Superior.jpg" TargetMode="External"/><Relationship Id="rId4" Type="http://schemas.openxmlformats.org/officeDocument/2006/relationships/hyperlink" Target="https://hu.wikipedia.org/wiki/Sztrab%C3%B3n" TargetMode="External"/><Relationship Id="rId9" Type="http://schemas.openxmlformats.org/officeDocument/2006/relationships/hyperlink" Target="https://www.flickr.com/photos/quadralectics/4523487743" TargetMode="External"/><Relationship Id="rId14" Type="http://schemas.openxmlformats.org/officeDocument/2006/relationships/hyperlink" Target="https://idaoffice.org/posts/10-interesting-facts-about-cha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4E62ECF-2885-77B9-36E7-B2BB71DD7D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2" r="27608" b="1920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5978525-6653-7B08-5C72-75891BE223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hu-HU" sz="4800"/>
              <a:t>Világkép és felfedezések a korai császárkorban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D33C8C2-E706-1CB4-07E7-43A63265F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hu-HU" sz="2000"/>
              <a:t>Készítette: Manczur Mátyás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431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7">
            <a:extLst>
              <a:ext uri="{FF2B5EF4-FFF2-40B4-BE49-F238E27FC236}">
                <a16:creationId xmlns:a16="http://schemas.microsoft.com/office/drawing/2014/main" id="{020C988C-FAAD-4B22-8BA7-6B5DEFD8D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6189D2F-67E4-BCE0-AB86-D6A8761EC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73946"/>
            <a:ext cx="5114150" cy="1325563"/>
          </a:xfrm>
        </p:spPr>
        <p:txBody>
          <a:bodyPr>
            <a:normAutofit/>
          </a:bodyPr>
          <a:lstStyle/>
          <a:p>
            <a:r>
              <a:rPr lang="hu-HU" dirty="0"/>
              <a:t>A világkép alapjai 1.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94CAAA7-46CC-378F-31A0-219EC5B76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87675" cy="4351338"/>
          </a:xfrm>
        </p:spPr>
        <p:txBody>
          <a:bodyPr>
            <a:normAutofit/>
          </a:bodyPr>
          <a:lstStyle/>
          <a:p>
            <a:pPr lvl="0"/>
            <a:r>
              <a:rPr lang="hu-HU" sz="2400" dirty="0"/>
              <a:t>kritikus gondolkodás jellemző a korábbi földrajzi munkákra</a:t>
            </a:r>
          </a:p>
          <a:p>
            <a:pPr lvl="1"/>
            <a:r>
              <a:rPr lang="hu-HU" sz="2000" dirty="0"/>
              <a:t>elődök megkérdőjelezése</a:t>
            </a:r>
          </a:p>
          <a:p>
            <a:pPr lvl="1"/>
            <a:r>
              <a:rPr lang="hu-HU" sz="2000" dirty="0"/>
              <a:t>Hérodotosz, Arisztotelész, </a:t>
            </a:r>
            <a:r>
              <a:rPr lang="hu-HU" sz="2000" dirty="0" err="1"/>
              <a:t>Polübiosz</a:t>
            </a:r>
            <a:r>
              <a:rPr lang="hu-HU" sz="2000" dirty="0"/>
              <a:t>, </a:t>
            </a:r>
            <a:r>
              <a:rPr lang="hu-HU" sz="2000" dirty="0" err="1"/>
              <a:t>Sztrabón</a:t>
            </a:r>
            <a:r>
              <a:rPr lang="hu-HU" sz="2000" dirty="0"/>
              <a:t>, Plinius, Ptolemaiosz</a:t>
            </a:r>
          </a:p>
          <a:p>
            <a:pPr lvl="0"/>
            <a:r>
              <a:rPr lang="hu-HU" sz="2400" i="1" dirty="0"/>
              <a:t>periplus</a:t>
            </a:r>
            <a:r>
              <a:rPr lang="hu-HU" sz="2400" dirty="0"/>
              <a:t>: </a:t>
            </a:r>
          </a:p>
          <a:p>
            <a:pPr lvl="1"/>
            <a:r>
              <a:rPr lang="hu-HU" sz="2000" dirty="0"/>
              <a:t>tájak leírása</a:t>
            </a:r>
          </a:p>
          <a:p>
            <a:pPr lvl="1"/>
            <a:r>
              <a:rPr lang="hu-HU" sz="2000" dirty="0"/>
              <a:t>vagy népek és történetük leírása</a:t>
            </a:r>
          </a:p>
          <a:p>
            <a:pPr lvl="1"/>
            <a:r>
              <a:rPr lang="hu-HU" sz="2000" dirty="0"/>
              <a:t>kettő kombinációja: Hérodotosz, milétoszi </a:t>
            </a:r>
            <a:r>
              <a:rPr lang="hu-HU" sz="2000" dirty="0" err="1"/>
              <a:t>Hekataiosz</a:t>
            </a:r>
            <a:endParaRPr lang="hu-HU" sz="2000" dirty="0"/>
          </a:p>
        </p:txBody>
      </p:sp>
      <p:sp>
        <p:nvSpPr>
          <p:cNvPr id="35" name="Oval 29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52635" y="2507215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Arc 31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432189" flipV="1">
            <a:off x="7537061" y="1878543"/>
            <a:ext cx="4592562" cy="45925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Kép 22">
            <a:extLst>
              <a:ext uri="{FF2B5EF4-FFF2-40B4-BE49-F238E27FC236}">
                <a16:creationId xmlns:a16="http://schemas.microsoft.com/office/drawing/2014/main" id="{419282AD-2770-D7E7-A1F8-D68DD492B4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961" y="533712"/>
            <a:ext cx="2208758" cy="2669194"/>
          </a:xfrm>
          <a:custGeom>
            <a:avLst/>
            <a:gdLst/>
            <a:ahLst/>
            <a:cxnLst/>
            <a:rect l="l" t="t" r="r" b="b"/>
            <a:pathLst>
              <a:path w="2185353" h="2064564">
                <a:moveTo>
                  <a:pt x="65529" y="0"/>
                </a:moveTo>
                <a:lnTo>
                  <a:pt x="2119824" y="0"/>
                </a:lnTo>
                <a:cubicBezTo>
                  <a:pt x="2156015" y="0"/>
                  <a:pt x="2185353" y="29338"/>
                  <a:pt x="2185353" y="65529"/>
                </a:cubicBezTo>
                <a:lnTo>
                  <a:pt x="2185353" y="1999035"/>
                </a:lnTo>
                <a:cubicBezTo>
                  <a:pt x="2185353" y="2035226"/>
                  <a:pt x="2156015" y="2064564"/>
                  <a:pt x="2119824" y="2064564"/>
                </a:cubicBezTo>
                <a:lnTo>
                  <a:pt x="65529" y="2064564"/>
                </a:lnTo>
                <a:cubicBezTo>
                  <a:pt x="29338" y="2064564"/>
                  <a:pt x="0" y="2035226"/>
                  <a:pt x="0" y="1999035"/>
                </a:cubicBezTo>
                <a:lnTo>
                  <a:pt x="0" y="65529"/>
                </a:lnTo>
                <a:cubicBezTo>
                  <a:pt x="0" y="29338"/>
                  <a:pt x="29338" y="0"/>
                  <a:pt x="65529" y="0"/>
                </a:cubicBezTo>
                <a:close/>
              </a:path>
            </a:pathLst>
          </a:cu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D5194DE4-76B8-8D67-1130-44D76134C6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719" y="2930036"/>
            <a:ext cx="2612708" cy="3101138"/>
          </a:xfrm>
          <a:custGeom>
            <a:avLst/>
            <a:gdLst/>
            <a:ahLst/>
            <a:cxnLst/>
            <a:rect l="l" t="t" r="r" b="b"/>
            <a:pathLst>
              <a:path w="2185353" h="2064564">
                <a:moveTo>
                  <a:pt x="65529" y="0"/>
                </a:moveTo>
                <a:lnTo>
                  <a:pt x="2119824" y="0"/>
                </a:lnTo>
                <a:cubicBezTo>
                  <a:pt x="2156015" y="0"/>
                  <a:pt x="2185353" y="29338"/>
                  <a:pt x="2185353" y="65529"/>
                </a:cubicBezTo>
                <a:lnTo>
                  <a:pt x="2185353" y="1999035"/>
                </a:lnTo>
                <a:cubicBezTo>
                  <a:pt x="2185353" y="2035226"/>
                  <a:pt x="2156015" y="2064564"/>
                  <a:pt x="2119824" y="2064564"/>
                </a:cubicBezTo>
                <a:lnTo>
                  <a:pt x="65529" y="2064564"/>
                </a:lnTo>
                <a:cubicBezTo>
                  <a:pt x="29338" y="2064564"/>
                  <a:pt x="0" y="2035226"/>
                  <a:pt x="0" y="1999035"/>
                </a:cubicBezTo>
                <a:lnTo>
                  <a:pt x="0" y="65529"/>
                </a:lnTo>
                <a:cubicBezTo>
                  <a:pt x="0" y="29338"/>
                  <a:pt x="29338" y="0"/>
                  <a:pt x="65529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60966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031C652-6E4F-06B4-7AEA-287F31404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világkép alapjai 2.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A7A1EF4-D7C6-952E-B3B4-8AAF1B9D2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dirty="0"/>
              <a:t>Anaximandrosz (Kr.e. 6. sz)</a:t>
            </a:r>
          </a:p>
          <a:p>
            <a:pPr lvl="1"/>
            <a:r>
              <a:rPr lang="hu-HU" dirty="0"/>
              <a:t>első térkép</a:t>
            </a:r>
          </a:p>
          <a:p>
            <a:pPr lvl="1"/>
            <a:r>
              <a:rPr lang="hu-HU" dirty="0"/>
              <a:t>lapos lemez modell</a:t>
            </a:r>
          </a:p>
          <a:p>
            <a:r>
              <a:rPr lang="hu-HU" dirty="0"/>
              <a:t>Kr.e. 5. sz.: gömb alakú földgolyó felvetése, elméleti alapon</a:t>
            </a:r>
          </a:p>
          <a:p>
            <a:pPr lvl="0"/>
            <a:r>
              <a:rPr lang="hu-HU" dirty="0"/>
              <a:t>asztronómia szerepe</a:t>
            </a:r>
          </a:p>
          <a:p>
            <a:pPr lvl="0"/>
            <a:r>
              <a:rPr lang="hu-HU" dirty="0" err="1"/>
              <a:t>knidoszi</a:t>
            </a:r>
            <a:r>
              <a:rPr lang="hu-HU" dirty="0"/>
              <a:t> </a:t>
            </a:r>
            <a:r>
              <a:rPr lang="hu-HU" dirty="0" err="1"/>
              <a:t>Eudoxosz</a:t>
            </a:r>
            <a:r>
              <a:rPr lang="hu-HU" dirty="0"/>
              <a:t> (Kr.e. 4. sz)</a:t>
            </a:r>
          </a:p>
          <a:p>
            <a:pPr lvl="1"/>
            <a:r>
              <a:rPr lang="hu-HU" dirty="0"/>
              <a:t>Egyenlítő, trópusok fogalma</a:t>
            </a:r>
          </a:p>
          <a:p>
            <a:pPr lvl="1"/>
            <a:r>
              <a:rPr lang="hu-HU" dirty="0"/>
              <a:t>Szélességi fokok</a:t>
            </a:r>
          </a:p>
          <a:p>
            <a:pPr lvl="1"/>
            <a:r>
              <a:rPr lang="hu-HU" dirty="0"/>
              <a:t>Geocentrikus világkép</a:t>
            </a:r>
          </a:p>
          <a:p>
            <a:endParaRPr lang="hu-HU" dirty="0"/>
          </a:p>
        </p:txBody>
      </p:sp>
      <p:pic>
        <p:nvPicPr>
          <p:cNvPr id="7" name="Kép 6" descr="A képen vázlat, rajz, illusztráció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54C8DEC-A315-DFE6-BD99-2E1C4B6E7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3614058"/>
            <a:ext cx="38100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01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718276" y="729523"/>
            <a:ext cx="6858000" cy="5398953"/>
          </a:xfrm>
          <a:prstGeom prst="rect">
            <a:avLst/>
          </a:prstGeom>
          <a:ln>
            <a:noFill/>
          </a:ln>
          <a:effectLst>
            <a:outerShdw blurRad="419100" dist="152400" sx="94000" sy="94000" algn="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47634CC-F6F4-62C8-8A56-4D1FC6E2B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85366"/>
            <a:ext cx="4069055" cy="2072853"/>
          </a:xfrm>
        </p:spPr>
        <p:txBody>
          <a:bodyPr anchor="t">
            <a:normAutofit/>
          </a:bodyPr>
          <a:lstStyle/>
          <a:p>
            <a:r>
              <a:rPr lang="hu-HU" sz="4000"/>
              <a:t>A világkép alapjai 3.</a:t>
            </a:r>
          </a:p>
        </p:txBody>
      </p:sp>
      <p:pic>
        <p:nvPicPr>
          <p:cNvPr id="13" name="Kép 12" descr="A képen épület, Kőfaragás, emlékmű, Vésé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150D7726-87F2-2D8F-FD01-F81ECCFB3C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0" y="2340429"/>
            <a:ext cx="5254168" cy="3940626"/>
          </a:xfrm>
          <a:prstGeom prst="rect">
            <a:avLst/>
          </a:pr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8D98801B-65C7-5B34-4582-6EFA70C43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785366"/>
            <a:ext cx="5257797" cy="5310632"/>
          </a:xfrm>
        </p:spPr>
        <p:txBody>
          <a:bodyPr anchor="ctr">
            <a:normAutofit/>
          </a:bodyPr>
          <a:lstStyle/>
          <a:p>
            <a:pPr lvl="0"/>
            <a:r>
              <a:rPr lang="hu-HU" sz="1900" dirty="0" err="1"/>
              <a:t>Pütheasz</a:t>
            </a:r>
            <a:r>
              <a:rPr lang="hu-HU" sz="1900" dirty="0"/>
              <a:t> nagy felfedezései (NY, É), Alexandrosz hadvezérei (K)</a:t>
            </a:r>
          </a:p>
          <a:p>
            <a:pPr lvl="1"/>
            <a:r>
              <a:rPr lang="hu-HU" sz="1900" dirty="0"/>
              <a:t>etnográfia is, nem csak földrajz</a:t>
            </a:r>
          </a:p>
          <a:p>
            <a:r>
              <a:rPr lang="hu-HU" sz="1900" dirty="0" err="1"/>
              <a:t>Dikaiarkhosz</a:t>
            </a:r>
            <a:r>
              <a:rPr lang="hu-HU" sz="1900" dirty="0"/>
              <a:t> (K.re. 4. sz)</a:t>
            </a:r>
          </a:p>
          <a:p>
            <a:pPr lvl="1"/>
            <a:r>
              <a:rPr lang="hu-HU" sz="1900" dirty="0"/>
              <a:t>felosztás két vonal mentén</a:t>
            </a:r>
          </a:p>
          <a:p>
            <a:pPr lvl="1"/>
            <a:r>
              <a:rPr lang="hu-HU" sz="1900" dirty="0"/>
              <a:t>meridián, és egy másik vonal, Gibraltártól a Himalájáig</a:t>
            </a:r>
          </a:p>
          <a:p>
            <a:pPr lvl="1"/>
            <a:r>
              <a:rPr lang="hu-HU" sz="1900" dirty="0"/>
              <a:t>földrajzi fokhálózat őse</a:t>
            </a:r>
          </a:p>
          <a:p>
            <a:pPr lvl="0"/>
            <a:r>
              <a:rPr lang="hu-HU" sz="1900" dirty="0"/>
              <a:t>Eratoszthenész (Kr.e. 3. sz)</a:t>
            </a:r>
          </a:p>
          <a:p>
            <a:pPr lvl="1"/>
            <a:r>
              <a:rPr lang="hu-HU" sz="1900" dirty="0"/>
              <a:t>első földátmérő kiszámolása: 39, 690 km (ha más stádiummal számolunk, akkor 47 500)</a:t>
            </a:r>
          </a:p>
          <a:p>
            <a:pPr lvl="1"/>
            <a:r>
              <a:rPr lang="hu-HU" sz="1900" dirty="0"/>
              <a:t>hivatkozási alap lesz</a:t>
            </a:r>
          </a:p>
          <a:p>
            <a:pPr lvl="1"/>
            <a:r>
              <a:rPr lang="hu-HU" sz="1900" dirty="0"/>
              <a:t>India után már csak szigeteket feltételez</a:t>
            </a:r>
          </a:p>
          <a:p>
            <a:pPr lvl="1"/>
            <a:r>
              <a:rPr lang="hu-HU" sz="1900" dirty="0"/>
              <a:t>Földközi-tenger hosszának túlbecsülése</a:t>
            </a:r>
          </a:p>
          <a:p>
            <a:pPr lvl="2"/>
            <a:r>
              <a:rPr lang="hu-HU" sz="1900" dirty="0"/>
              <a:t>nem számol nagy ismeretlen távolságokkal</a:t>
            </a:r>
          </a:p>
          <a:p>
            <a:endParaRPr lang="hu-HU" sz="1900" dirty="0"/>
          </a:p>
        </p:txBody>
      </p:sp>
    </p:spTree>
    <p:extLst>
      <p:ext uri="{BB962C8B-B14F-4D97-AF65-F5344CB8AC3E}">
        <p14:creationId xmlns:p14="http://schemas.microsoft.com/office/powerpoint/2010/main" val="1411286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Kép 2" descr="A képen szöveg, térkép, diagram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67A8D385-63E2-1DC7-A4EA-96855AF83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1" r="6202" b="1"/>
          <a:stretch>
            <a:fillRect/>
          </a:stretch>
        </p:blipFill>
        <p:spPr>
          <a:xfrm>
            <a:off x="1001486" y="-18217"/>
            <a:ext cx="10210800" cy="682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439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503FBE2-25D9-99DC-FF91-852AD765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világkép alapjai 4.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80CD86A-280F-3EAC-E553-DA19B4E76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86" y="1801585"/>
            <a:ext cx="8537493" cy="4925785"/>
          </a:xfrm>
        </p:spPr>
        <p:txBody>
          <a:bodyPr>
            <a:normAutofit fontScale="92500"/>
          </a:bodyPr>
          <a:lstStyle/>
          <a:p>
            <a:pPr lvl="0"/>
            <a:r>
              <a:rPr lang="hu-HU" i="1" dirty="0" err="1"/>
              <a:t>oikumené</a:t>
            </a:r>
            <a:endParaRPr lang="hu-HU" i="1" dirty="0"/>
          </a:p>
          <a:p>
            <a:pPr lvl="1"/>
            <a:r>
              <a:rPr lang="hu-HU" dirty="0"/>
              <a:t>a világnak csak egy kis részét szedi le</a:t>
            </a:r>
          </a:p>
          <a:p>
            <a:pPr lvl="1"/>
            <a:r>
              <a:rPr lang="hu-HU" dirty="0"/>
              <a:t>van még 3 (</a:t>
            </a:r>
            <a:r>
              <a:rPr lang="hu-HU" dirty="0" err="1"/>
              <a:t>perioikoi</a:t>
            </a:r>
            <a:r>
              <a:rPr lang="hu-HU" dirty="0"/>
              <a:t>, </a:t>
            </a:r>
            <a:r>
              <a:rPr lang="hu-HU" dirty="0" err="1"/>
              <a:t>antoikoi</a:t>
            </a:r>
            <a:r>
              <a:rPr lang="hu-HU" dirty="0"/>
              <a:t>, </a:t>
            </a:r>
            <a:r>
              <a:rPr lang="hu-HU" dirty="0" err="1"/>
              <a:t>antipodes</a:t>
            </a:r>
            <a:r>
              <a:rPr lang="hu-HU" dirty="0"/>
              <a:t>)</a:t>
            </a:r>
          </a:p>
          <a:p>
            <a:pPr lvl="2"/>
            <a:r>
              <a:rPr lang="hu-HU" dirty="0"/>
              <a:t>ezeket nem lehet elérni</a:t>
            </a:r>
          </a:p>
          <a:p>
            <a:pPr lvl="1"/>
            <a:r>
              <a:rPr lang="hu-HU" dirty="0"/>
              <a:t>vannak további felfedezések, de ez az elképzelés a II. századig nem változik</a:t>
            </a:r>
          </a:p>
          <a:p>
            <a:pPr lvl="0"/>
            <a:r>
              <a:rPr lang="hu-HU" dirty="0"/>
              <a:t>Római Birodalom expanziójával együtt nő a felfedezett világ</a:t>
            </a:r>
          </a:p>
          <a:p>
            <a:pPr lvl="0"/>
            <a:r>
              <a:rPr lang="hu-HU" dirty="0" err="1"/>
              <a:t>Poszeidóniosz</a:t>
            </a:r>
            <a:r>
              <a:rPr lang="hu-HU" dirty="0"/>
              <a:t> (Kr.e. I. sz)</a:t>
            </a:r>
          </a:p>
          <a:p>
            <a:pPr lvl="1"/>
            <a:r>
              <a:rPr lang="hu-HU" dirty="0"/>
              <a:t>nagy utazások Szíriától Nyugat-Ibériáig</a:t>
            </a:r>
          </a:p>
          <a:p>
            <a:pPr lvl="1"/>
            <a:r>
              <a:rPr lang="hu-HU" dirty="0"/>
              <a:t>új zónák elnevezése: sarkkör, trópusok</a:t>
            </a:r>
          </a:p>
          <a:p>
            <a:pPr lvl="1"/>
            <a:r>
              <a:rPr lang="hu-HU" dirty="0"/>
              <a:t>szerinte a trópusokon túli világ nem lakatlan, és be is népesíthető</a:t>
            </a:r>
          </a:p>
          <a:p>
            <a:pPr lvl="1"/>
            <a:r>
              <a:rPr lang="hu-HU" dirty="0"/>
              <a:t>keltákról is ír</a:t>
            </a:r>
          </a:p>
          <a:p>
            <a:endParaRPr lang="hu-HU" dirty="0"/>
          </a:p>
        </p:txBody>
      </p:sp>
      <p:pic>
        <p:nvPicPr>
          <p:cNvPr id="5" name="Kép 4" descr="A képen vázlat, rajz, Vonalas grafika, clipar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5043803-E0AF-363A-5F31-612AC514A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729" y="0"/>
            <a:ext cx="3912670" cy="360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897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 descr="A képen szöveg, hírlap, Publikáció, Újságpapír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959D4A6-2BF8-678A-72A5-90103A6CC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1" b="645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050E9E8-767C-3567-E9BC-0B7CA0097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hu-HU" sz="4000"/>
              <a:t>A római világkép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C226092-67DC-3F03-C276-406AFCD3C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pPr lvl="0"/>
            <a:r>
              <a:rPr lang="hu-HU" sz="2000" dirty="0"/>
              <a:t>görögöknél tudományos cél, rómaiaknak már praktikus is a felmérés (hódítás miatt)</a:t>
            </a:r>
          </a:p>
          <a:p>
            <a:pPr lvl="0"/>
            <a:r>
              <a:rPr lang="hu-HU" sz="2000" dirty="0"/>
              <a:t>rómaiak már tudtak a görög világkép hibáiról</a:t>
            </a:r>
          </a:p>
          <a:p>
            <a:pPr lvl="1"/>
            <a:r>
              <a:rPr lang="hu-HU" sz="2000" dirty="0"/>
              <a:t>pl. a szélesség</a:t>
            </a:r>
          </a:p>
          <a:p>
            <a:pPr lvl="0"/>
            <a:r>
              <a:rPr lang="hu-HU" sz="2000" dirty="0" err="1"/>
              <a:t>Res</a:t>
            </a:r>
            <a:r>
              <a:rPr lang="hu-HU" sz="2000" dirty="0"/>
              <a:t> </a:t>
            </a:r>
            <a:r>
              <a:rPr lang="hu-HU" sz="2000" dirty="0" err="1"/>
              <a:t>Gestae</a:t>
            </a:r>
            <a:r>
              <a:rPr lang="hu-HU" sz="2000" dirty="0"/>
              <a:t> </a:t>
            </a:r>
            <a:r>
              <a:rPr lang="hu-HU" sz="2000" dirty="0" err="1"/>
              <a:t>divi</a:t>
            </a:r>
            <a:r>
              <a:rPr lang="hu-HU" sz="2000" dirty="0"/>
              <a:t> </a:t>
            </a:r>
            <a:r>
              <a:rPr lang="hu-HU" sz="2000" dirty="0" err="1"/>
              <a:t>Augusti</a:t>
            </a:r>
            <a:endParaRPr lang="hu-HU" sz="2000" dirty="0"/>
          </a:p>
          <a:p>
            <a:pPr lvl="1"/>
            <a:r>
              <a:rPr lang="hu-HU" sz="2000" dirty="0"/>
              <a:t>tényeken alapuló, nem allegorikus leírás</a:t>
            </a:r>
          </a:p>
          <a:p>
            <a:pPr lvl="1"/>
            <a:r>
              <a:rPr lang="hu-HU" sz="2000" dirty="0"/>
              <a:t>irányok, határok jelölése</a:t>
            </a:r>
          </a:p>
          <a:p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2020244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6BE9353-4DD6-6585-F5C3-584BA6CB7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hu-HU" sz="4000"/>
              <a:t>A római világkép hibái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BD93DBA-2E23-1DC2-4DC3-27E3988CC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pPr lvl="0"/>
            <a:r>
              <a:rPr lang="hu-HU" sz="2000" dirty="0"/>
              <a:t>Észak felé sokkal kisebbnek hitték Európát, kb. a Fekete-tenger északi vonaláig</a:t>
            </a:r>
          </a:p>
          <a:p>
            <a:pPr lvl="0"/>
            <a:r>
              <a:rPr lang="hu-HU" sz="2000" dirty="0"/>
              <a:t>Afrikát is kisebbnek gondolják és </a:t>
            </a:r>
            <a:r>
              <a:rPr lang="hu-HU" sz="2000" dirty="0" err="1"/>
              <a:t>körülhajózhatónak</a:t>
            </a:r>
            <a:endParaRPr lang="hu-HU" sz="2000" dirty="0"/>
          </a:p>
          <a:p>
            <a:pPr lvl="1"/>
            <a:r>
              <a:rPr lang="hu-HU" sz="2000" dirty="0"/>
              <a:t>Vörös-tengerben találnak </a:t>
            </a:r>
            <a:r>
              <a:rPr lang="hu-HU" sz="2000" dirty="0" err="1"/>
              <a:t>hispán</a:t>
            </a:r>
            <a:r>
              <a:rPr lang="hu-HU" sz="2000" dirty="0"/>
              <a:t> hajóroncsot</a:t>
            </a:r>
          </a:p>
          <a:p>
            <a:pPr lvl="0"/>
            <a:r>
              <a:rPr lang="hu-HU" sz="2000" dirty="0"/>
              <a:t>Kaszpi-tenger összekötve az Északi-óceánnal: Herkules Északi oszlopai</a:t>
            </a:r>
          </a:p>
          <a:p>
            <a:pPr lvl="0"/>
            <a:r>
              <a:rPr lang="hu-HU" sz="2000" i="1" dirty="0" err="1"/>
              <a:t>itineráriumok</a:t>
            </a:r>
            <a:r>
              <a:rPr lang="hu-HU" sz="2000" dirty="0"/>
              <a:t>: nem térképek, utazáshoz állomásokat tartalmaznak</a:t>
            </a:r>
          </a:p>
          <a:p>
            <a:pPr lvl="1"/>
            <a:endParaRPr lang="hu-HU" sz="2000" dirty="0"/>
          </a:p>
          <a:p>
            <a:endParaRPr lang="hu-HU" sz="2000" dirty="0"/>
          </a:p>
        </p:txBody>
      </p:sp>
      <p:pic>
        <p:nvPicPr>
          <p:cNvPr id="5" name="Kép 4" descr="A képen térkép, szöveg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6563AA13-5ACE-F775-9C5D-68024BF7AD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1" r="15231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78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2FEE7D99-7F2B-5AC8-1021-DC48FE5EF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2" r="-2" b="-2"/>
          <a:stretch>
            <a:fillRect/>
          </a:stretch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A4F56633-3631-A612-43E5-3675DB882A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09" r="-2" b="13204"/>
          <a:stretch>
            <a:fillRect/>
          </a:stretch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9EEAE2A-C29E-8954-7D59-B55E26A1B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859536"/>
            <a:ext cx="4832802" cy="1243584"/>
          </a:xfrm>
        </p:spPr>
        <p:txBody>
          <a:bodyPr>
            <a:normAutofit/>
          </a:bodyPr>
          <a:lstStyle/>
          <a:p>
            <a:r>
              <a:rPr lang="hu-HU" sz="3400"/>
              <a:t>Római felfedezőutak 1.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FC31334-0281-8493-DC76-2C5D39048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512611"/>
            <a:ext cx="4832803" cy="3664351"/>
          </a:xfrm>
        </p:spPr>
        <p:txBody>
          <a:bodyPr>
            <a:normAutofit/>
          </a:bodyPr>
          <a:lstStyle/>
          <a:p>
            <a:pPr lvl="0"/>
            <a:r>
              <a:rPr lang="hu-HU" sz="1900" i="1" dirty="0" err="1"/>
              <a:t>imitatio</a:t>
            </a:r>
            <a:r>
              <a:rPr lang="hu-HU" sz="1900" i="1" dirty="0"/>
              <a:t> </a:t>
            </a:r>
            <a:r>
              <a:rPr lang="hu-HU" sz="1900" i="1" dirty="0" err="1"/>
              <a:t>Alexandri</a:t>
            </a:r>
            <a:endParaRPr lang="hu-HU" sz="1900" dirty="0"/>
          </a:p>
          <a:p>
            <a:pPr lvl="0"/>
            <a:r>
              <a:rPr lang="hu-HU" sz="1900" dirty="0"/>
              <a:t>nem sok ismeretlen területet fedeznek fel a rómaiak</a:t>
            </a:r>
          </a:p>
          <a:p>
            <a:pPr lvl="1"/>
            <a:r>
              <a:rPr lang="hu-HU" sz="1900" dirty="0"/>
              <a:t>olyanokat térképeznek fel részletesen, amikről a görögök már hallottak</a:t>
            </a:r>
          </a:p>
          <a:p>
            <a:pPr lvl="0"/>
            <a:r>
              <a:rPr lang="hu-HU" sz="1900" dirty="0" err="1"/>
              <a:t>Kr.e</a:t>
            </a:r>
            <a:r>
              <a:rPr lang="hu-HU" sz="1900" dirty="0"/>
              <a:t> 29: Egyiptom prefektusa Thébáig utazik</a:t>
            </a:r>
          </a:p>
          <a:p>
            <a:pPr lvl="0"/>
            <a:r>
              <a:rPr lang="hu-HU" sz="1900" dirty="0" err="1"/>
              <a:t>Kre</a:t>
            </a:r>
            <a:r>
              <a:rPr lang="hu-HU" sz="1900" dirty="0"/>
              <a:t>. 25-25: expedíció a Vörös-tenger partjára</a:t>
            </a:r>
          </a:p>
          <a:p>
            <a:pPr lvl="1"/>
            <a:r>
              <a:rPr lang="hu-HU" sz="1900" dirty="0" err="1"/>
              <a:t>legdélebbi</a:t>
            </a:r>
            <a:r>
              <a:rPr lang="hu-HU" sz="1900" dirty="0"/>
              <a:t> vidék, ahol római katona járt</a:t>
            </a:r>
          </a:p>
          <a:p>
            <a:pPr lvl="0"/>
            <a:r>
              <a:rPr lang="hu-HU" sz="1900" dirty="0"/>
              <a:t>Augustus-kor: Indiával való kereskedelem kiszélesedése</a:t>
            </a:r>
          </a:p>
          <a:p>
            <a:endParaRPr lang="hu-HU" sz="1900" dirty="0"/>
          </a:p>
        </p:txBody>
      </p:sp>
    </p:spTree>
    <p:extLst>
      <p:ext uri="{BB962C8B-B14F-4D97-AF65-F5344CB8AC3E}">
        <p14:creationId xmlns:p14="http://schemas.microsoft.com/office/powerpoint/2010/main" val="768373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81611837-E9C6-38E4-770C-566A6ABD1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4" r="-2" b="15007"/>
          <a:stretch>
            <a:fillRect/>
          </a:stretch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804F1E63-12B0-E009-0A55-3930AB6761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85" r="-2" b="18528"/>
          <a:stretch>
            <a:fillRect/>
          </a:stretch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BFC11ED-D3A3-48B8-A877-2D77B56FB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859536"/>
            <a:ext cx="4832802" cy="1243584"/>
          </a:xfrm>
        </p:spPr>
        <p:txBody>
          <a:bodyPr>
            <a:normAutofit/>
          </a:bodyPr>
          <a:lstStyle/>
          <a:p>
            <a:r>
              <a:rPr lang="hu-HU" sz="3400"/>
              <a:t>Római felfedezőutak 2.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EDD9019-F5E0-D4FC-B177-2D8B1617C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566" y="2472458"/>
            <a:ext cx="5528201" cy="4345389"/>
          </a:xfrm>
        </p:spPr>
        <p:txBody>
          <a:bodyPr>
            <a:normAutofit/>
          </a:bodyPr>
          <a:lstStyle/>
          <a:p>
            <a:pPr lvl="0"/>
            <a:r>
              <a:rPr lang="hu-HU" sz="1600" dirty="0" err="1"/>
              <a:t>Annius</a:t>
            </a:r>
            <a:r>
              <a:rPr lang="hu-HU" sz="1600" dirty="0"/>
              <a:t> </a:t>
            </a:r>
            <a:r>
              <a:rPr lang="hu-HU" sz="1600" dirty="0" err="1"/>
              <a:t>Plocamus</a:t>
            </a:r>
            <a:r>
              <a:rPr lang="hu-HU" sz="1600" dirty="0"/>
              <a:t>: Hindusztáni-félszigetre utazás</a:t>
            </a:r>
          </a:p>
          <a:p>
            <a:pPr lvl="0"/>
            <a:r>
              <a:rPr lang="hu-HU" sz="1600" dirty="0"/>
              <a:t>70-80-as években két expedíció a „rinocéroszok földjére”</a:t>
            </a:r>
          </a:p>
          <a:p>
            <a:pPr lvl="1"/>
            <a:r>
              <a:rPr lang="hu-HU" sz="1600" dirty="0"/>
              <a:t>mai Csád</a:t>
            </a:r>
          </a:p>
          <a:p>
            <a:pPr lvl="0"/>
            <a:r>
              <a:rPr lang="hu-HU" sz="1600" dirty="0"/>
              <a:t>Cornelius </a:t>
            </a:r>
            <a:r>
              <a:rPr lang="hu-HU" sz="1600" dirty="0" err="1"/>
              <a:t>Domitius</a:t>
            </a:r>
            <a:r>
              <a:rPr lang="hu-HU" sz="1600" dirty="0"/>
              <a:t> </a:t>
            </a:r>
            <a:r>
              <a:rPr lang="hu-HU" sz="1600" dirty="0" err="1"/>
              <a:t>Ahenobarbus</a:t>
            </a:r>
            <a:r>
              <a:rPr lang="hu-HU" sz="1600" dirty="0"/>
              <a:t>: Elba torkolatának elérése</a:t>
            </a:r>
          </a:p>
          <a:p>
            <a:pPr lvl="0"/>
            <a:r>
              <a:rPr lang="hu-HU" sz="1600" dirty="0"/>
              <a:t>Augustus-kor: </a:t>
            </a:r>
          </a:p>
          <a:p>
            <a:pPr lvl="1"/>
            <a:r>
              <a:rPr lang="hu-HU" sz="1600" dirty="0"/>
              <a:t>expedíció, hogy az Északi-tengeren elérjék Héraklész Északi oszlopait</a:t>
            </a:r>
          </a:p>
          <a:p>
            <a:pPr lvl="2"/>
            <a:r>
              <a:rPr lang="hu-HU" sz="1600" dirty="0"/>
              <a:t>Visztula torkolatáig jutnak</a:t>
            </a:r>
          </a:p>
          <a:p>
            <a:pPr lvl="0"/>
            <a:r>
              <a:rPr lang="hu-HU" sz="1600" dirty="0"/>
              <a:t>83-84: </a:t>
            </a:r>
            <a:r>
              <a:rPr lang="hu-HU" sz="1600" dirty="0" err="1"/>
              <a:t>Gnaeus</a:t>
            </a:r>
            <a:r>
              <a:rPr lang="hu-HU" sz="1600" dirty="0"/>
              <a:t> </a:t>
            </a:r>
            <a:r>
              <a:rPr lang="hu-HU" sz="1600" dirty="0" err="1"/>
              <a:t>Iulius</a:t>
            </a:r>
            <a:r>
              <a:rPr lang="hu-HU" sz="1600" dirty="0"/>
              <a:t> Agricola</a:t>
            </a:r>
          </a:p>
          <a:p>
            <a:pPr lvl="1"/>
            <a:r>
              <a:rPr lang="hu-HU" sz="1600" dirty="0"/>
              <a:t>Britannia körbehajózása</a:t>
            </a:r>
          </a:p>
          <a:p>
            <a:pPr lvl="1"/>
            <a:r>
              <a:rPr lang="hu-HU" sz="1600" dirty="0"/>
              <a:t>Shetland-szigetek elérése</a:t>
            </a:r>
          </a:p>
          <a:p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1971068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404C15E-A51D-DC55-72CB-2B069E259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11" y="-1"/>
            <a:ext cx="1151937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91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6A58B114-58A5-E4EB-A596-AB997F211D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95489">
            <a:off x="7533017" y="4289270"/>
            <a:ext cx="2707703" cy="2029774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9E048E99-B149-C095-B445-B06CC9A62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343" y="358547"/>
            <a:ext cx="10515600" cy="1325563"/>
          </a:xfrm>
        </p:spPr>
        <p:txBody>
          <a:bodyPr/>
          <a:lstStyle/>
          <a:p>
            <a:pPr algn="ctr"/>
            <a:r>
              <a:rPr lang="hu-HU" dirty="0"/>
              <a:t>Köszönöm a figyelmet!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34A8E36-2B24-7750-F9E3-8FA0A1421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277" y="1741487"/>
            <a:ext cx="10515600" cy="4956175"/>
          </a:xfrm>
        </p:spPr>
        <p:txBody>
          <a:bodyPr>
            <a:normAutofit fontScale="32500" lnSpcReduction="20000"/>
          </a:bodyPr>
          <a:lstStyle/>
          <a:p>
            <a:r>
              <a:rPr lang="hu-HU" sz="4200" dirty="0"/>
              <a:t>Források:</a:t>
            </a:r>
          </a:p>
          <a:p>
            <a:pPr lvl="1"/>
            <a:r>
              <a:rPr lang="hu-HU" sz="5500" cap="small" dirty="0"/>
              <a:t>Claude </a:t>
            </a:r>
            <a:r>
              <a:rPr lang="hu-HU" sz="5500" cap="small" dirty="0" err="1"/>
              <a:t>Nicolet</a:t>
            </a:r>
            <a:r>
              <a:rPr lang="hu-HU" sz="5500" dirty="0"/>
              <a:t>: </a:t>
            </a:r>
            <a:r>
              <a:rPr lang="en-US" sz="5500" dirty="0"/>
              <a:t>Space, Geography, and Politics in the Early Roman Empire</a:t>
            </a:r>
            <a:r>
              <a:rPr lang="hu-HU" sz="5500" dirty="0"/>
              <a:t>. The University of Michigan Press, 1991.</a:t>
            </a:r>
          </a:p>
          <a:p>
            <a:pPr lvl="1"/>
            <a:r>
              <a:rPr lang="hu-HU" sz="5500" cap="small" dirty="0"/>
              <a:t>Oswald A. W. </a:t>
            </a:r>
            <a:r>
              <a:rPr lang="hu-HU" sz="5500" cap="small" dirty="0" err="1"/>
              <a:t>Dilke</a:t>
            </a:r>
            <a:r>
              <a:rPr lang="hu-HU" sz="5500" dirty="0"/>
              <a:t>: </a:t>
            </a:r>
            <a:r>
              <a:rPr lang="en-US" sz="5500" dirty="0"/>
              <a:t>Maps in the Service of the State: Roman Cartography to the End of the Augustan Era</a:t>
            </a:r>
            <a:r>
              <a:rPr lang="hu-HU" sz="5500" dirty="0"/>
              <a:t>. In: </a:t>
            </a:r>
            <a:r>
              <a:rPr lang="en-US" sz="5500" dirty="0"/>
              <a:t>J. B. Harley and David </a:t>
            </a:r>
            <a:r>
              <a:rPr lang="en-US" sz="5500" dirty="0" err="1"/>
              <a:t>Woodwar</a:t>
            </a:r>
            <a:r>
              <a:rPr lang="hu-HU" sz="5500" dirty="0"/>
              <a:t>d (Szerk.): </a:t>
            </a:r>
            <a:r>
              <a:rPr lang="en-US" sz="5500" dirty="0"/>
              <a:t>Cartography in Prehistoric, Ancient, and Medieval Europe and the Mediterranean</a:t>
            </a:r>
            <a:r>
              <a:rPr lang="hu-HU" sz="5500" dirty="0"/>
              <a:t>. </a:t>
            </a:r>
            <a:r>
              <a:rPr lang="en-US" sz="5500" dirty="0"/>
              <a:t>The University of Chicago Press</a:t>
            </a:r>
            <a:r>
              <a:rPr lang="hu-HU" sz="5500" dirty="0"/>
              <a:t>, 1987.</a:t>
            </a:r>
          </a:p>
          <a:p>
            <a:pPr lvl="1"/>
            <a:r>
              <a:rPr lang="hu-HU" sz="5500" cap="small" dirty="0"/>
              <a:t>N. H. H. </a:t>
            </a:r>
            <a:r>
              <a:rPr lang="hu-HU" sz="5500" cap="small" dirty="0" err="1"/>
              <a:t>Sitwell</a:t>
            </a:r>
            <a:r>
              <a:rPr lang="hu-HU" sz="5500" dirty="0"/>
              <a:t>: The </a:t>
            </a:r>
            <a:r>
              <a:rPr lang="hu-HU" sz="5500" dirty="0" err="1"/>
              <a:t>world</a:t>
            </a:r>
            <a:r>
              <a:rPr lang="hu-HU" sz="5500" dirty="0"/>
              <a:t> </a:t>
            </a:r>
            <a:r>
              <a:rPr lang="hu-HU" sz="5500" dirty="0" err="1"/>
              <a:t>the</a:t>
            </a:r>
            <a:r>
              <a:rPr lang="hu-HU" sz="5500" dirty="0"/>
              <a:t> </a:t>
            </a:r>
            <a:r>
              <a:rPr lang="hu-HU" sz="5500" dirty="0" err="1"/>
              <a:t>Romans</a:t>
            </a:r>
            <a:r>
              <a:rPr lang="hu-HU" sz="5500" dirty="0"/>
              <a:t> </a:t>
            </a:r>
            <a:r>
              <a:rPr lang="hu-HU" sz="5500" dirty="0" err="1"/>
              <a:t>knew</a:t>
            </a:r>
            <a:r>
              <a:rPr lang="hu-HU" sz="5500" dirty="0"/>
              <a:t>. London, 1984.</a:t>
            </a:r>
          </a:p>
          <a:p>
            <a:r>
              <a:rPr lang="hu-HU" dirty="0"/>
              <a:t>Képek forrásai:</a:t>
            </a:r>
          </a:p>
          <a:p>
            <a:r>
              <a:rPr lang="hu-HU" dirty="0">
                <a:hlinkClick r:id="rId3"/>
              </a:rPr>
              <a:t>https://dariocaballeros.blogspot.com/2020/01/ancient-roman-carriages-etc.html</a:t>
            </a:r>
            <a:endParaRPr lang="hu-HU" dirty="0"/>
          </a:p>
          <a:p>
            <a:r>
              <a:rPr lang="hu-HU" dirty="0">
                <a:hlinkClick r:id="rId4"/>
              </a:rPr>
              <a:t>https://hu.wikipedia.org/wiki/Sztrab%C3%B3n</a:t>
            </a:r>
            <a:endParaRPr lang="hu-HU" dirty="0"/>
          </a:p>
          <a:p>
            <a:r>
              <a:rPr lang="hu-HU" dirty="0">
                <a:hlinkClick r:id="rId5"/>
              </a:rPr>
              <a:t>https://science4fun.info/ptolemy/</a:t>
            </a:r>
            <a:endParaRPr lang="hu-HU" dirty="0"/>
          </a:p>
          <a:p>
            <a:r>
              <a:rPr lang="hu-HU" dirty="0">
                <a:hlinkClick r:id="rId6"/>
              </a:rPr>
              <a:t>https://link.springer.com/chapter/10.1007/978-1-4419-8116-5_8</a:t>
            </a:r>
            <a:endParaRPr lang="hu-HU" dirty="0"/>
          </a:p>
          <a:p>
            <a:r>
              <a:rPr lang="hu-HU" dirty="0">
                <a:hlinkClick r:id="rId7"/>
              </a:rPr>
              <a:t>https://www.sciencesetavenir.fr/assets/img/2024/07/10/cover-r4x3w1200-66742107ef46b-043-mc-lc23-france-mc-2928.jpg</a:t>
            </a:r>
            <a:endParaRPr lang="hu-HU" dirty="0"/>
          </a:p>
          <a:p>
            <a:r>
              <a:rPr lang="hu-HU" dirty="0">
                <a:hlinkClick r:id="rId8"/>
              </a:rPr>
              <a:t>https://cdn11.bigcommerce.com/s-yzgoj/images/stencil/1280x1280/products/2018950/2957677/apigjztqe__52110.1626877702.jpg?c=2</a:t>
            </a:r>
            <a:endParaRPr lang="hu-HU" dirty="0"/>
          </a:p>
          <a:p>
            <a:r>
              <a:rPr lang="hu-HU" dirty="0">
                <a:hlinkClick r:id="rId9"/>
              </a:rPr>
              <a:t>https://www.flickr.com/photos/quadralectics/4523487743</a:t>
            </a:r>
            <a:endParaRPr lang="hu-HU" dirty="0"/>
          </a:p>
          <a:p>
            <a:r>
              <a:rPr lang="hu-HU" dirty="0">
                <a:hlinkClick r:id="rId10"/>
              </a:rPr>
              <a:t>http://nuclearmorphology.hu/wp-content/uploads/Tabula_Peutingeriana_-_Pannonia_Superior.jpg</a:t>
            </a:r>
            <a:endParaRPr lang="hu-HU" dirty="0"/>
          </a:p>
          <a:p>
            <a:r>
              <a:rPr lang="hu-HU" dirty="0">
                <a:hlinkClick r:id="rId11"/>
              </a:rPr>
              <a:t>https://brizzleancienthistoryfirstyear.blogspot.com/2012/11/res-gestae-divi-augusti-19-21.html</a:t>
            </a:r>
            <a:endParaRPr lang="hu-HU" dirty="0"/>
          </a:p>
          <a:p>
            <a:r>
              <a:rPr lang="hu-HU" dirty="0">
                <a:hlinkClick r:id="rId12"/>
              </a:rPr>
              <a:t>https://www.steppestravel.com/destinations/north-africa/egypt/the-red-sea/</a:t>
            </a:r>
            <a:endParaRPr lang="hu-HU" dirty="0"/>
          </a:p>
          <a:p>
            <a:r>
              <a:rPr lang="hu-HU" dirty="0">
                <a:hlinkClick r:id="rId13"/>
              </a:rPr>
              <a:t>https://short-history.com/roman-trade-india-e4d0ddb13095</a:t>
            </a:r>
            <a:endParaRPr lang="hu-HU" dirty="0"/>
          </a:p>
          <a:p>
            <a:r>
              <a:rPr lang="hu-HU" dirty="0">
                <a:hlinkClick r:id="rId14"/>
              </a:rPr>
              <a:t>https://idaoffice.org/posts/10-interesting-facts-about-chad/</a:t>
            </a:r>
            <a:endParaRPr lang="hu-HU" dirty="0"/>
          </a:p>
          <a:p>
            <a:r>
              <a:rPr lang="hu-HU" dirty="0">
                <a:hlinkClick r:id="rId15"/>
              </a:rPr>
              <a:t>https://www.abfabtravels.com/what-is-it-like-in-shetland/</a:t>
            </a:r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C72BC406-6A9A-1514-2A9A-8DF7871DADD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204" y="3245296"/>
            <a:ext cx="3287968" cy="345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57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2013 – 2022 téma">
  <a:themeElements>
    <a:clrScheme name="Vörös–narancs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2013 – 2022 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 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</TotalTime>
  <Words>769</Words>
  <Application>Microsoft Office PowerPoint</Application>
  <PresentationFormat>Szélesvásznú</PresentationFormat>
  <Paragraphs>96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Calibri Light</vt:lpstr>
      <vt:lpstr>Office-téma</vt:lpstr>
      <vt:lpstr>Office 2013 – 2022 téma</vt:lpstr>
      <vt:lpstr>Világkép és felfedezések a korai császárkorban</vt:lpstr>
      <vt:lpstr>A világkép alapjai 1.</vt:lpstr>
      <vt:lpstr>A világkép alapjai 2.</vt:lpstr>
      <vt:lpstr>A világkép alapjai 3.</vt:lpstr>
      <vt:lpstr>PowerPoint-bemutató</vt:lpstr>
      <vt:lpstr>A világkép alapjai 4.</vt:lpstr>
      <vt:lpstr>A római világkép</vt:lpstr>
      <vt:lpstr>A római világkép hibái</vt:lpstr>
      <vt:lpstr>Római felfedezőutak 1.</vt:lpstr>
      <vt:lpstr>Római felfedezőutak 2.</vt:lpstr>
      <vt:lpstr>PowerPoint-bemutató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Manczur Ferenc</dc:creator>
  <cp:lastModifiedBy>Manczur Ferenc</cp:lastModifiedBy>
  <cp:revision>30</cp:revision>
  <dcterms:created xsi:type="dcterms:W3CDTF">2025-11-12T16:25:17Z</dcterms:created>
  <dcterms:modified xsi:type="dcterms:W3CDTF">2025-11-13T12:56:55Z</dcterms:modified>
</cp:coreProperties>
</file>