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1" r:id="rId9"/>
    <p:sldId id="265" r:id="rId10"/>
    <p:sldId id="266" r:id="rId11"/>
    <p:sldId id="267" r:id="rId12"/>
    <p:sldId id="268" r:id="rId13"/>
    <p:sldId id="269" r:id="rId14"/>
    <p:sldId id="272" r:id="rId15"/>
    <p:sldId id="274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2620D-32BA-4103-A24E-3510EB665792}" v="261" dt="2025-11-24T07:23:58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Szanto" userId="f64888c1cddcb4bf" providerId="LiveId" clId="{30A6059D-18D3-4D72-ABB8-76946CD781FA}"/>
    <pc:docChg chg="undo custSel addSld delSld modSld">
      <pc:chgData name="Peter Szanto" userId="f64888c1cddcb4bf" providerId="LiveId" clId="{30A6059D-18D3-4D72-ABB8-76946CD781FA}" dt="2025-11-24T07:26:56.946" v="1811" actId="255"/>
      <pc:docMkLst>
        <pc:docMk/>
      </pc:docMkLst>
      <pc:sldChg chg="addSp delSp modSp mod modAnim">
        <pc:chgData name="Peter Szanto" userId="f64888c1cddcb4bf" providerId="LiveId" clId="{30A6059D-18D3-4D72-ABB8-76946CD781FA}" dt="2025-11-20T21:44:05.530" v="1677" actId="20577"/>
        <pc:sldMkLst>
          <pc:docMk/>
          <pc:sldMk cId="787025412" sldId="256"/>
        </pc:sldMkLst>
        <pc:spChg chg="mod">
          <ac:chgData name="Peter Szanto" userId="f64888c1cddcb4bf" providerId="LiveId" clId="{30A6059D-18D3-4D72-ABB8-76946CD781FA}" dt="2025-11-20T21:44:05.530" v="1677" actId="20577"/>
          <ac:spMkLst>
            <pc:docMk/>
            <pc:sldMk cId="787025412" sldId="256"/>
            <ac:spMk id="5" creationId="{43F8DFFA-D438-2297-AF9A-D5C8ED423A81}"/>
          </ac:spMkLst>
        </pc:spChg>
        <pc:spChg chg="mod">
          <ac:chgData name="Peter Szanto" userId="f64888c1cddcb4bf" providerId="LiveId" clId="{30A6059D-18D3-4D72-ABB8-76946CD781FA}" dt="2025-11-20T21:43:55.929" v="1676" actId="790"/>
          <ac:spMkLst>
            <pc:docMk/>
            <pc:sldMk cId="787025412" sldId="256"/>
            <ac:spMk id="6" creationId="{FCFA8636-456B-ED32-CB41-196C83ABC25D}"/>
          </ac:spMkLst>
        </pc:spChg>
        <pc:spChg chg="add mod">
          <ac:chgData name="Peter Szanto" userId="f64888c1cddcb4bf" providerId="LiveId" clId="{30A6059D-18D3-4D72-ABB8-76946CD781FA}" dt="2025-11-20T21:43:55.929" v="1676" actId="790"/>
          <ac:spMkLst>
            <pc:docMk/>
            <pc:sldMk cId="787025412" sldId="256"/>
            <ac:spMk id="23" creationId="{FFD48BC7-DC40-47DE-87EE-9F4B6ECB9ABB}"/>
          </ac:spMkLst>
        </pc:spChg>
        <pc:spChg chg="add mod">
          <ac:chgData name="Peter Szanto" userId="f64888c1cddcb4bf" providerId="LiveId" clId="{30A6059D-18D3-4D72-ABB8-76946CD781FA}" dt="2025-11-20T21:43:55.929" v="1676" actId="790"/>
          <ac:spMkLst>
            <pc:docMk/>
            <pc:sldMk cId="787025412" sldId="256"/>
            <ac:spMk id="25" creationId="{E502BBC7-2C76-46F3-BC24-5985BC13DB88}"/>
          </ac:spMkLst>
        </pc:spChg>
        <pc:spChg chg="add mod">
          <ac:chgData name="Peter Szanto" userId="f64888c1cddcb4bf" providerId="LiveId" clId="{30A6059D-18D3-4D72-ABB8-76946CD781FA}" dt="2025-11-20T21:43:55.929" v="1676" actId="790"/>
          <ac:spMkLst>
            <pc:docMk/>
            <pc:sldMk cId="787025412" sldId="256"/>
            <ac:spMk id="27" creationId="{C7F28D52-2A5F-4D23-81AE-7CB8B591C7AF}"/>
          </ac:spMkLst>
        </pc:spChg>
        <pc:spChg chg="add mod">
          <ac:chgData name="Peter Szanto" userId="f64888c1cddcb4bf" providerId="LiveId" clId="{30A6059D-18D3-4D72-ABB8-76946CD781FA}" dt="2025-11-20T21:43:55.929" v="1676" actId="790"/>
          <ac:spMkLst>
            <pc:docMk/>
            <pc:sldMk cId="787025412" sldId="256"/>
            <ac:spMk id="29" creationId="{3629484E-3792-4B3D-89AD-7C8A1ED0E0D4}"/>
          </ac:spMkLst>
        </pc:spChg>
      </pc:sldChg>
      <pc:sldChg chg="modSp mod">
        <pc:chgData name="Peter Szanto" userId="f64888c1cddcb4bf" providerId="LiveId" clId="{30A6059D-18D3-4D72-ABB8-76946CD781FA}" dt="2025-11-20T21:44:34.101" v="1678" actId="20577"/>
        <pc:sldMkLst>
          <pc:docMk/>
          <pc:sldMk cId="692869999" sldId="257"/>
        </pc:sldMkLst>
        <pc:spChg chg="mod">
          <ac:chgData name="Peter Szanto" userId="f64888c1cddcb4bf" providerId="LiveId" clId="{30A6059D-18D3-4D72-ABB8-76946CD781FA}" dt="2025-11-20T21:44:34.101" v="1678" actId="20577"/>
          <ac:spMkLst>
            <pc:docMk/>
            <pc:sldMk cId="692869999" sldId="257"/>
            <ac:spMk id="3" creationId="{CFE24E66-4169-14AA-8C95-A8640FAAD952}"/>
          </ac:spMkLst>
        </pc:spChg>
      </pc:sldChg>
      <pc:sldChg chg="modSp mod">
        <pc:chgData name="Peter Szanto" userId="f64888c1cddcb4bf" providerId="LiveId" clId="{30A6059D-18D3-4D72-ABB8-76946CD781FA}" dt="2025-11-20T21:48:46.984" v="1679" actId="20577"/>
        <pc:sldMkLst>
          <pc:docMk/>
          <pc:sldMk cId="2061895831" sldId="258"/>
        </pc:sldMkLst>
        <pc:spChg chg="mod">
          <ac:chgData name="Peter Szanto" userId="f64888c1cddcb4bf" providerId="LiveId" clId="{30A6059D-18D3-4D72-ABB8-76946CD781FA}" dt="2025-11-20T21:48:46.984" v="1679" actId="20577"/>
          <ac:spMkLst>
            <pc:docMk/>
            <pc:sldMk cId="2061895831" sldId="258"/>
            <ac:spMk id="3" creationId="{F817B954-DF2B-6456-070E-17AAB844DC33}"/>
          </ac:spMkLst>
        </pc:spChg>
      </pc:sldChg>
      <pc:sldChg chg="modSp mod">
        <pc:chgData name="Peter Szanto" userId="f64888c1cddcb4bf" providerId="LiveId" clId="{30A6059D-18D3-4D72-ABB8-76946CD781FA}" dt="2025-11-20T19:33:25.765" v="659" actId="255"/>
        <pc:sldMkLst>
          <pc:docMk/>
          <pc:sldMk cId="3484192176" sldId="259"/>
        </pc:sldMkLst>
        <pc:spChg chg="mod">
          <ac:chgData name="Peter Szanto" userId="f64888c1cddcb4bf" providerId="LiveId" clId="{30A6059D-18D3-4D72-ABB8-76946CD781FA}" dt="2025-11-20T19:33:25.765" v="659" actId="255"/>
          <ac:spMkLst>
            <pc:docMk/>
            <pc:sldMk cId="3484192176" sldId="259"/>
            <ac:spMk id="3" creationId="{B6EEDDEF-ACF9-A579-F33E-E8F953B50C0C}"/>
          </ac:spMkLst>
        </pc:spChg>
      </pc:sldChg>
      <pc:sldChg chg="modSp mod">
        <pc:chgData name="Peter Szanto" userId="f64888c1cddcb4bf" providerId="LiveId" clId="{30A6059D-18D3-4D72-ABB8-76946CD781FA}" dt="2025-11-24T07:22:41.626" v="1707" actId="20577"/>
        <pc:sldMkLst>
          <pc:docMk/>
          <pc:sldMk cId="3228600485" sldId="260"/>
        </pc:sldMkLst>
        <pc:spChg chg="mod">
          <ac:chgData name="Peter Szanto" userId="f64888c1cddcb4bf" providerId="LiveId" clId="{30A6059D-18D3-4D72-ABB8-76946CD781FA}" dt="2025-11-24T07:22:41.626" v="1707" actId="20577"/>
          <ac:spMkLst>
            <pc:docMk/>
            <pc:sldMk cId="3228600485" sldId="260"/>
            <ac:spMk id="3" creationId="{8137D27E-170B-8370-7393-BCF709245604}"/>
          </ac:spMkLst>
        </pc:spChg>
        <pc:spChg chg="mod">
          <ac:chgData name="Peter Szanto" userId="f64888c1cddcb4bf" providerId="LiveId" clId="{30A6059D-18D3-4D72-ABB8-76946CD781FA}" dt="2025-11-20T19:57:24.512" v="969" actId="14100"/>
          <ac:spMkLst>
            <pc:docMk/>
            <pc:sldMk cId="3228600485" sldId="260"/>
            <ac:spMk id="4" creationId="{BA216B94-68F8-28E6-903D-15814DCA760F}"/>
          </ac:spMkLst>
        </pc:spChg>
      </pc:sldChg>
      <pc:sldChg chg="modSp mod">
        <pc:chgData name="Peter Szanto" userId="f64888c1cddcb4bf" providerId="LiveId" clId="{30A6059D-18D3-4D72-ABB8-76946CD781FA}" dt="2025-11-20T19:58:01.577" v="984" actId="20577"/>
        <pc:sldMkLst>
          <pc:docMk/>
          <pc:sldMk cId="1734770789" sldId="261"/>
        </pc:sldMkLst>
        <pc:spChg chg="mod">
          <ac:chgData name="Peter Szanto" userId="f64888c1cddcb4bf" providerId="LiveId" clId="{30A6059D-18D3-4D72-ABB8-76946CD781FA}" dt="2025-11-20T19:58:01.577" v="984" actId="20577"/>
          <ac:spMkLst>
            <pc:docMk/>
            <pc:sldMk cId="1734770789" sldId="261"/>
            <ac:spMk id="4" creationId="{B6E033AD-B5FF-9F44-808C-059FFE44E67B}"/>
          </ac:spMkLst>
        </pc:spChg>
        <pc:spChg chg="mod">
          <ac:chgData name="Peter Szanto" userId="f64888c1cddcb4bf" providerId="LiveId" clId="{30A6059D-18D3-4D72-ABB8-76946CD781FA}" dt="2025-11-20T19:12:32.580" v="643" actId="123"/>
          <ac:spMkLst>
            <pc:docMk/>
            <pc:sldMk cId="1734770789" sldId="261"/>
            <ac:spMk id="20" creationId="{62D18781-02D0-1CD9-22AE-45EEF35DB6DB}"/>
          </ac:spMkLst>
        </pc:spChg>
      </pc:sldChg>
      <pc:sldChg chg="modSp mod">
        <pc:chgData name="Peter Szanto" userId="f64888c1cddcb4bf" providerId="LiveId" clId="{30A6059D-18D3-4D72-ABB8-76946CD781FA}" dt="2025-11-20T19:58:30.565" v="993" actId="20577"/>
        <pc:sldMkLst>
          <pc:docMk/>
          <pc:sldMk cId="4198097255" sldId="265"/>
        </pc:sldMkLst>
        <pc:spChg chg="mod">
          <ac:chgData name="Peter Szanto" userId="f64888c1cddcb4bf" providerId="LiveId" clId="{30A6059D-18D3-4D72-ABB8-76946CD781FA}" dt="2025-11-20T09:29:46.081" v="1" actId="20577"/>
          <ac:spMkLst>
            <pc:docMk/>
            <pc:sldMk cId="4198097255" sldId="265"/>
            <ac:spMk id="2" creationId="{0640270C-0A96-2B1A-6DA3-4B399A0919C2}"/>
          </ac:spMkLst>
        </pc:spChg>
        <pc:spChg chg="mod">
          <ac:chgData name="Peter Szanto" userId="f64888c1cddcb4bf" providerId="LiveId" clId="{30A6059D-18D3-4D72-ABB8-76946CD781FA}" dt="2025-11-20T19:39:37.633" v="732" actId="20577"/>
          <ac:spMkLst>
            <pc:docMk/>
            <pc:sldMk cId="4198097255" sldId="265"/>
            <ac:spMk id="3" creationId="{CE68C63A-EE6D-0D71-A051-DD7D1C22A67B}"/>
          </ac:spMkLst>
        </pc:spChg>
        <pc:spChg chg="mod">
          <ac:chgData name="Peter Szanto" userId="f64888c1cddcb4bf" providerId="LiveId" clId="{30A6059D-18D3-4D72-ABB8-76946CD781FA}" dt="2025-11-20T19:58:30.565" v="993" actId="20577"/>
          <ac:spMkLst>
            <pc:docMk/>
            <pc:sldMk cId="4198097255" sldId="265"/>
            <ac:spMk id="4" creationId="{63D0F0CA-4A78-8B40-A6C1-41527C47483E}"/>
          </ac:spMkLst>
        </pc:spChg>
      </pc:sldChg>
      <pc:sldChg chg="modSp mod">
        <pc:chgData name="Peter Szanto" userId="f64888c1cddcb4bf" providerId="LiveId" clId="{30A6059D-18D3-4D72-ABB8-76946CD781FA}" dt="2025-11-20T21:50:05.617" v="1680" actId="20577"/>
        <pc:sldMkLst>
          <pc:docMk/>
          <pc:sldMk cId="3548444909" sldId="266"/>
        </pc:sldMkLst>
        <pc:spChg chg="mod">
          <ac:chgData name="Peter Szanto" userId="f64888c1cddcb4bf" providerId="LiveId" clId="{30A6059D-18D3-4D72-ABB8-76946CD781FA}" dt="2025-11-20T09:29:51.571" v="2" actId="20577"/>
          <ac:spMkLst>
            <pc:docMk/>
            <pc:sldMk cId="3548444909" sldId="266"/>
            <ac:spMk id="2" creationId="{CBD68812-0ECA-5425-D733-028C39F6C6B7}"/>
          </ac:spMkLst>
        </pc:spChg>
        <pc:spChg chg="mod">
          <ac:chgData name="Peter Szanto" userId="f64888c1cddcb4bf" providerId="LiveId" clId="{30A6059D-18D3-4D72-ABB8-76946CD781FA}" dt="2025-11-20T21:50:05.617" v="1680" actId="20577"/>
          <ac:spMkLst>
            <pc:docMk/>
            <pc:sldMk cId="3548444909" sldId="266"/>
            <ac:spMk id="3" creationId="{DD51B975-0B21-A1CF-205D-D487C9E8D80A}"/>
          </ac:spMkLst>
        </pc:spChg>
        <pc:spChg chg="mod">
          <ac:chgData name="Peter Szanto" userId="f64888c1cddcb4bf" providerId="LiveId" clId="{30A6059D-18D3-4D72-ABB8-76946CD781FA}" dt="2025-11-20T19:58:47.470" v="996" actId="20577"/>
          <ac:spMkLst>
            <pc:docMk/>
            <pc:sldMk cId="3548444909" sldId="266"/>
            <ac:spMk id="4" creationId="{EDEA4A19-2BE9-8C78-ECEF-004045725528}"/>
          </ac:spMkLst>
        </pc:spChg>
      </pc:sldChg>
      <pc:sldChg chg="addSp delSp modSp mod">
        <pc:chgData name="Peter Szanto" userId="f64888c1cddcb4bf" providerId="LiveId" clId="{30A6059D-18D3-4D72-ABB8-76946CD781FA}" dt="2025-11-20T21:59:46.073" v="1691" actId="20577"/>
        <pc:sldMkLst>
          <pc:docMk/>
          <pc:sldMk cId="432249153" sldId="267"/>
        </pc:sldMkLst>
        <pc:spChg chg="mod">
          <ac:chgData name="Peter Szanto" userId="f64888c1cddcb4bf" providerId="LiveId" clId="{30A6059D-18D3-4D72-ABB8-76946CD781FA}" dt="2025-11-20T20:05:34.622" v="1018" actId="26606"/>
          <ac:spMkLst>
            <pc:docMk/>
            <pc:sldMk cId="432249153" sldId="267"/>
            <ac:spMk id="2" creationId="{62835445-FCAC-007B-A4F0-220B813FCC23}"/>
          </ac:spMkLst>
        </pc:spChg>
        <pc:spChg chg="mod">
          <ac:chgData name="Peter Szanto" userId="f64888c1cddcb4bf" providerId="LiveId" clId="{30A6059D-18D3-4D72-ABB8-76946CD781FA}" dt="2025-11-20T21:59:46.073" v="1691" actId="20577"/>
          <ac:spMkLst>
            <pc:docMk/>
            <pc:sldMk cId="432249153" sldId="267"/>
            <ac:spMk id="3" creationId="{AD519CFF-5338-4FE2-4F48-938D27137F8A}"/>
          </ac:spMkLst>
        </pc:spChg>
        <pc:spChg chg="add mod">
          <ac:chgData name="Peter Szanto" userId="f64888c1cddcb4bf" providerId="LiveId" clId="{30A6059D-18D3-4D72-ABB8-76946CD781FA}" dt="2025-11-20T20:07:47.950" v="1043" actId="20577"/>
          <ac:spMkLst>
            <pc:docMk/>
            <pc:sldMk cId="432249153" sldId="267"/>
            <ac:spMk id="4" creationId="{C66CF0C2-3FD7-27A0-E060-466AAEAEB416}"/>
          </ac:spMkLst>
        </pc:spChg>
        <pc:spChg chg="add del">
          <ac:chgData name="Peter Szanto" userId="f64888c1cddcb4bf" providerId="LiveId" clId="{30A6059D-18D3-4D72-ABB8-76946CD781FA}" dt="2025-11-20T20:05:34.622" v="1018" actId="26606"/>
          <ac:spMkLst>
            <pc:docMk/>
            <pc:sldMk cId="432249153" sldId="267"/>
            <ac:spMk id="1031" creationId="{45D37F4E-DDB4-456B-97E0-9937730A039F}"/>
          </ac:spMkLst>
        </pc:spChg>
        <pc:spChg chg="add del">
          <ac:chgData name="Peter Szanto" userId="f64888c1cddcb4bf" providerId="LiveId" clId="{30A6059D-18D3-4D72-ABB8-76946CD781FA}" dt="2025-11-20T20:05:34.622" v="1018" actId="26606"/>
          <ac:spMkLst>
            <pc:docMk/>
            <pc:sldMk cId="432249153" sldId="267"/>
            <ac:spMk id="1033" creationId="{B2DD41CD-8F47-4F56-AD12-4E2FF7696987}"/>
          </ac:spMkLst>
        </pc:spChg>
        <pc:picChg chg="add del mod">
          <ac:chgData name="Peter Szanto" userId="f64888c1cddcb4bf" providerId="LiveId" clId="{30A6059D-18D3-4D72-ABB8-76946CD781FA}" dt="2025-11-20T20:07:08.091" v="1019" actId="478"/>
          <ac:picMkLst>
            <pc:docMk/>
            <pc:sldMk cId="432249153" sldId="267"/>
            <ac:picMk id="1026" creationId="{AE7D5EBF-68DB-570D-2524-EE777F9FD708}"/>
          </ac:picMkLst>
        </pc:picChg>
      </pc:sldChg>
      <pc:sldChg chg="modSp mod">
        <pc:chgData name="Peter Szanto" userId="f64888c1cddcb4bf" providerId="LiveId" clId="{30A6059D-18D3-4D72-ABB8-76946CD781FA}" dt="2025-11-20T19:08:04.092" v="622" actId="20577"/>
        <pc:sldMkLst>
          <pc:docMk/>
          <pc:sldMk cId="628180592" sldId="268"/>
        </pc:sldMkLst>
        <pc:spChg chg="mod">
          <ac:chgData name="Peter Szanto" userId="f64888c1cddcb4bf" providerId="LiveId" clId="{30A6059D-18D3-4D72-ABB8-76946CD781FA}" dt="2025-11-20T19:08:04.092" v="622" actId="20577"/>
          <ac:spMkLst>
            <pc:docMk/>
            <pc:sldMk cId="628180592" sldId="268"/>
            <ac:spMk id="3" creationId="{DD281B78-38B5-8CEF-2538-0C3E1874B2AA}"/>
          </ac:spMkLst>
        </pc:spChg>
      </pc:sldChg>
      <pc:sldChg chg="modSp mod">
        <pc:chgData name="Peter Szanto" userId="f64888c1cddcb4bf" providerId="LiveId" clId="{30A6059D-18D3-4D72-ABB8-76946CD781FA}" dt="2025-11-20T22:01:53.256" v="1703" actId="113"/>
        <pc:sldMkLst>
          <pc:docMk/>
          <pc:sldMk cId="1379189014" sldId="269"/>
        </pc:sldMkLst>
        <pc:spChg chg="mod">
          <ac:chgData name="Peter Szanto" userId="f64888c1cddcb4bf" providerId="LiveId" clId="{30A6059D-18D3-4D72-ABB8-76946CD781FA}" dt="2025-11-20T22:01:53.256" v="1703" actId="113"/>
          <ac:spMkLst>
            <pc:docMk/>
            <pc:sldMk cId="1379189014" sldId="269"/>
            <ac:spMk id="3" creationId="{7075DC8D-89CC-B83F-87E6-72D9FD6F5A4F}"/>
          </ac:spMkLst>
        </pc:spChg>
      </pc:sldChg>
      <pc:sldChg chg="addSp delSp modSp new mod">
        <pc:chgData name="Peter Szanto" userId="f64888c1cddcb4bf" providerId="LiveId" clId="{30A6059D-18D3-4D72-ABB8-76946CD781FA}" dt="2025-11-20T20:50:58.430" v="1578" actId="207"/>
        <pc:sldMkLst>
          <pc:docMk/>
          <pc:sldMk cId="2727138820" sldId="270"/>
        </pc:sldMkLst>
        <pc:spChg chg="mod">
          <ac:chgData name="Peter Szanto" userId="f64888c1cddcb4bf" providerId="LiveId" clId="{30A6059D-18D3-4D72-ABB8-76946CD781FA}" dt="2025-11-20T20:33:32.218" v="1505" actId="26606"/>
          <ac:spMkLst>
            <pc:docMk/>
            <pc:sldMk cId="2727138820" sldId="270"/>
            <ac:spMk id="2" creationId="{067F9C2B-F23E-AC34-35DE-3E4B5D82485A}"/>
          </ac:spMkLst>
        </pc:spChg>
        <pc:spChg chg="mod ord">
          <ac:chgData name="Peter Szanto" userId="f64888c1cddcb4bf" providerId="LiveId" clId="{30A6059D-18D3-4D72-ABB8-76946CD781FA}" dt="2025-11-20T20:50:58.430" v="1578" actId="207"/>
          <ac:spMkLst>
            <pc:docMk/>
            <pc:sldMk cId="2727138820" sldId="270"/>
            <ac:spMk id="3" creationId="{1F2C3DE1-9545-968D-EAD5-9B46EAEC38FF}"/>
          </ac:spMkLst>
        </pc:spChg>
        <pc:spChg chg="mod">
          <ac:chgData name="Peter Szanto" userId="f64888c1cddcb4bf" providerId="LiveId" clId="{30A6059D-18D3-4D72-ABB8-76946CD781FA}" dt="2025-11-20T20:37:07.028" v="1532" actId="123"/>
          <ac:spMkLst>
            <pc:docMk/>
            <pc:sldMk cId="2727138820" sldId="270"/>
            <ac:spMk id="4" creationId="{64E74660-3534-A489-242E-EF776B5ED483}"/>
          </ac:spMkLst>
        </pc:spChg>
        <pc:spChg chg="add">
          <ac:chgData name="Peter Szanto" userId="f64888c1cddcb4bf" providerId="LiveId" clId="{30A6059D-18D3-4D72-ABB8-76946CD781FA}" dt="2025-11-20T20:35:02.349" v="1510" actId="26606"/>
          <ac:spMkLst>
            <pc:docMk/>
            <pc:sldMk cId="2727138820" sldId="270"/>
            <ac:spMk id="1038" creationId="{45D37F4E-DDB4-456B-97E0-9937730A039F}"/>
          </ac:spMkLst>
        </pc:spChg>
        <pc:spChg chg="add">
          <ac:chgData name="Peter Szanto" userId="f64888c1cddcb4bf" providerId="LiveId" clId="{30A6059D-18D3-4D72-ABB8-76946CD781FA}" dt="2025-11-20T20:35:02.349" v="1510" actId="26606"/>
          <ac:spMkLst>
            <pc:docMk/>
            <pc:sldMk cId="2727138820" sldId="270"/>
            <ac:spMk id="1043" creationId="{B2DD41CD-8F47-4F56-AD12-4E2FF7696987}"/>
          </ac:spMkLst>
        </pc:spChg>
        <pc:picChg chg="add mod ord">
          <ac:chgData name="Peter Szanto" userId="f64888c1cddcb4bf" providerId="LiveId" clId="{30A6059D-18D3-4D72-ABB8-76946CD781FA}" dt="2025-11-20T20:38:11.972" v="1534" actId="1076"/>
          <ac:picMkLst>
            <pc:docMk/>
            <pc:sldMk cId="2727138820" sldId="270"/>
            <ac:picMk id="12" creationId="{C1A511AE-5D3F-10D3-ED06-E1EED7A96F18}"/>
          </ac:picMkLst>
        </pc:picChg>
      </pc:sldChg>
      <pc:sldChg chg="addSp delSp modSp new mod">
        <pc:chgData name="Peter Szanto" userId="f64888c1cddcb4bf" providerId="LiveId" clId="{30A6059D-18D3-4D72-ABB8-76946CD781FA}" dt="2025-11-24T07:22:55.437" v="1708" actId="20577"/>
        <pc:sldMkLst>
          <pc:docMk/>
          <pc:sldMk cId="2520491494" sldId="271"/>
        </pc:sldMkLst>
        <pc:spChg chg="mod">
          <ac:chgData name="Peter Szanto" userId="f64888c1cddcb4bf" providerId="LiveId" clId="{30A6059D-18D3-4D72-ABB8-76946CD781FA}" dt="2025-11-20T10:26:01.272" v="417" actId="14100"/>
          <ac:spMkLst>
            <pc:docMk/>
            <pc:sldMk cId="2520491494" sldId="271"/>
            <ac:spMk id="2" creationId="{EDB9C74B-60F9-CD22-9806-D9167028FFA9}"/>
          </ac:spMkLst>
        </pc:spChg>
        <pc:spChg chg="mod">
          <ac:chgData name="Peter Szanto" userId="f64888c1cddcb4bf" providerId="LiveId" clId="{30A6059D-18D3-4D72-ABB8-76946CD781FA}" dt="2025-11-20T19:58:21.392" v="990" actId="20577"/>
          <ac:spMkLst>
            <pc:docMk/>
            <pc:sldMk cId="2520491494" sldId="271"/>
            <ac:spMk id="3" creationId="{BF2A4F06-9B60-A001-35EA-6CF64B7529B8}"/>
          </ac:spMkLst>
        </pc:spChg>
        <pc:spChg chg="mod">
          <ac:chgData name="Peter Szanto" userId="f64888c1cddcb4bf" providerId="LiveId" clId="{30A6059D-18D3-4D72-ABB8-76946CD781FA}" dt="2025-11-24T07:22:55.437" v="1708" actId="20577"/>
          <ac:spMkLst>
            <pc:docMk/>
            <pc:sldMk cId="2520491494" sldId="271"/>
            <ac:spMk id="4" creationId="{13688D4F-E75B-0410-074A-9DDC3108CFE8}"/>
          </ac:spMkLst>
        </pc:spChg>
        <pc:picChg chg="add mod">
          <ac:chgData name="Peter Szanto" userId="f64888c1cddcb4bf" providerId="LiveId" clId="{30A6059D-18D3-4D72-ABB8-76946CD781FA}" dt="2025-11-20T10:42:53.223" v="435" actId="1076"/>
          <ac:picMkLst>
            <pc:docMk/>
            <pc:sldMk cId="2520491494" sldId="271"/>
            <ac:picMk id="2050" creationId="{DBB9910C-231D-E25F-F316-732E9F8F38E2}"/>
          </ac:picMkLst>
        </pc:picChg>
      </pc:sldChg>
      <pc:sldChg chg="addSp modSp new mod setBg">
        <pc:chgData name="Peter Szanto" userId="f64888c1cddcb4bf" providerId="LiveId" clId="{30A6059D-18D3-4D72-ABB8-76946CD781FA}" dt="2025-11-24T07:26:56.946" v="1811" actId="255"/>
        <pc:sldMkLst>
          <pc:docMk/>
          <pc:sldMk cId="1808002850" sldId="272"/>
        </pc:sldMkLst>
        <pc:spChg chg="mod">
          <ac:chgData name="Peter Szanto" userId="f64888c1cddcb4bf" providerId="LiveId" clId="{30A6059D-18D3-4D72-ABB8-76946CD781FA}" dt="2025-11-24T07:24:27.528" v="1781" actId="20577"/>
          <ac:spMkLst>
            <pc:docMk/>
            <pc:sldMk cId="1808002850" sldId="272"/>
            <ac:spMk id="2" creationId="{9831D9FA-230C-C571-A02E-5028147442DC}"/>
          </ac:spMkLst>
        </pc:spChg>
        <pc:spChg chg="mod">
          <ac:chgData name="Peter Szanto" userId="f64888c1cddcb4bf" providerId="LiveId" clId="{30A6059D-18D3-4D72-ABB8-76946CD781FA}" dt="2025-11-24T07:26:56.946" v="1811" actId="255"/>
          <ac:spMkLst>
            <pc:docMk/>
            <pc:sldMk cId="1808002850" sldId="272"/>
            <ac:spMk id="3" creationId="{DD96809B-8982-45F1-0446-708CE4E7084D}"/>
          </ac:spMkLst>
        </pc:spChg>
        <pc:spChg chg="add">
          <ac:chgData name="Peter Szanto" userId="f64888c1cddcb4bf" providerId="LiveId" clId="{30A6059D-18D3-4D72-ABB8-76946CD781FA}" dt="2025-11-20T19:31:06.703" v="645" actId="26606"/>
          <ac:spMkLst>
            <pc:docMk/>
            <pc:sldMk cId="1808002850" sldId="272"/>
            <ac:spMk id="8" creationId="{100EDD19-6802-4EC3-95CE-CFFAB042CFD6}"/>
          </ac:spMkLst>
        </pc:spChg>
        <pc:spChg chg="add">
          <ac:chgData name="Peter Szanto" userId="f64888c1cddcb4bf" providerId="LiveId" clId="{30A6059D-18D3-4D72-ABB8-76946CD781FA}" dt="2025-11-20T19:31:06.703" v="645" actId="26606"/>
          <ac:spMkLst>
            <pc:docMk/>
            <pc:sldMk cId="1808002850" sldId="272"/>
            <ac:spMk id="10" creationId="{DB17E863-922E-4C26-BD64-E8FD41D28661}"/>
          </ac:spMkLst>
        </pc:spChg>
      </pc:sldChg>
      <pc:sldChg chg="addSp delSp modSp new mod setBg addAnim">
        <pc:chgData name="Peter Szanto" userId="f64888c1cddcb4bf" providerId="LiveId" clId="{30A6059D-18D3-4D72-ABB8-76946CD781FA}" dt="2025-11-20T20:46:08.361" v="1574" actId="478"/>
        <pc:sldMkLst>
          <pc:docMk/>
          <pc:sldMk cId="3383555343" sldId="273"/>
        </pc:sldMkLst>
        <pc:spChg chg="mod">
          <ac:chgData name="Peter Szanto" userId="f64888c1cddcb4bf" providerId="LiveId" clId="{30A6059D-18D3-4D72-ABB8-76946CD781FA}" dt="2025-11-20T19:45:24.308" v="836" actId="20577"/>
          <ac:spMkLst>
            <pc:docMk/>
            <pc:sldMk cId="3383555343" sldId="273"/>
            <ac:spMk id="2" creationId="{566448DF-A28D-4421-7F59-2B4047127651}"/>
          </ac:spMkLst>
        </pc:spChg>
        <pc:spChg chg="add">
          <ac:chgData name="Peter Szanto" userId="f64888c1cddcb4bf" providerId="LiveId" clId="{30A6059D-18D3-4D72-ABB8-76946CD781FA}" dt="2025-11-20T19:45:08.042" v="816" actId="26606"/>
          <ac:spMkLst>
            <pc:docMk/>
            <pc:sldMk cId="3383555343" sldId="273"/>
            <ac:spMk id="8" creationId="{943CAA20-3569-4189-9E48-239A229A86CA}"/>
          </ac:spMkLst>
        </pc:spChg>
        <pc:spChg chg="add">
          <ac:chgData name="Peter Szanto" userId="f64888c1cddcb4bf" providerId="LiveId" clId="{30A6059D-18D3-4D72-ABB8-76946CD781FA}" dt="2025-11-20T19:45:08.042" v="816" actId="26606"/>
          <ac:spMkLst>
            <pc:docMk/>
            <pc:sldMk cId="3383555343" sldId="273"/>
            <ac:spMk id="10" creationId="{DA542B6D-E775-4832-91DC-2D20F857813A}"/>
          </ac:spMkLst>
        </pc:spChg>
      </pc:sldChg>
      <pc:sldChg chg="modSp add mod">
        <pc:chgData name="Peter Szanto" userId="f64888c1cddcb4bf" providerId="LiveId" clId="{30A6059D-18D3-4D72-ABB8-76946CD781FA}" dt="2025-11-24T07:25:31.476" v="1809" actId="20577"/>
        <pc:sldMkLst>
          <pc:docMk/>
          <pc:sldMk cId="3351247080" sldId="274"/>
        </pc:sldMkLst>
        <pc:spChg chg="mod">
          <ac:chgData name="Peter Szanto" userId="f64888c1cddcb4bf" providerId="LiveId" clId="{30A6059D-18D3-4D72-ABB8-76946CD781FA}" dt="2025-11-24T07:25:12.367" v="1806" actId="20577"/>
          <ac:spMkLst>
            <pc:docMk/>
            <pc:sldMk cId="3351247080" sldId="274"/>
            <ac:spMk id="2" creationId="{4DD4DC03-F76A-64E2-EBAD-49436532634F}"/>
          </ac:spMkLst>
        </pc:spChg>
        <pc:spChg chg="mod">
          <ac:chgData name="Peter Szanto" userId="f64888c1cddcb4bf" providerId="LiveId" clId="{30A6059D-18D3-4D72-ABB8-76946CD781FA}" dt="2025-11-24T07:25:31.476" v="1809" actId="20577"/>
          <ac:spMkLst>
            <pc:docMk/>
            <pc:sldMk cId="3351247080" sldId="274"/>
            <ac:spMk id="3" creationId="{1CFAE44B-1676-A775-09E4-939A37536C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38815-3E22-A3DF-9B3E-14571027A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C3E9D-010F-B4E5-A14D-F705667FC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9ABCA-36E6-0706-88BA-676715E8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000E1-4F13-124A-006A-DBAAB918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FB007-A41E-351C-379F-03A25473C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2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7818-18B0-A5A9-403C-4A53A04C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63EBE-7505-321B-3AD1-654341A49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3476F-EB01-F251-4542-8E679F9A3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C6B1B-86C4-EDCD-9AEE-D8E6C5C81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9C4DD-6A64-F6D3-43E8-496EFBEC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28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3D1B-8E16-6195-5E5D-E5DAB7E4F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E34B3-7B17-8FA1-98E8-3AECFEA40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1A2A8-0957-11D1-C183-1AFD56C5B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F6420-E273-C2AA-3763-2DD700503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B4893-B7BD-B147-0DD7-20CD6946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49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7B1C-3872-D6EA-F69D-5FF6D5CC3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7CBE5-F67F-2E2F-35E1-74306C9F5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1DA23-EF13-BB10-9A66-FB1DCFA7C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E01DE-6D68-AC75-115E-AEE37F14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E687E-32EF-B939-8CB1-2A52CE71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8F942-C37C-C103-495A-0167EA56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48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719C-F892-DF72-308B-BADC36DAF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F4FB7-6112-826E-A585-F6DFAD3A5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2BD49-4118-2FB0-FBE1-3F75DF103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EC52BD-3AD2-A569-B958-7DA23C029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7B751-2716-461C-AAB1-0EA05A0F8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9EFF0-CB0D-37AE-8092-8F7C31A8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3974AA-5C2A-53CE-762B-295B69092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66E2B-C9B1-9B25-CA6C-AF0912BC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1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C1D9-D203-D3F5-BC4B-58367E64F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1F551-8B03-E60F-6905-A95E3A70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80C10-945E-0C52-D7DF-5F1E6FCE5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542C9-4504-D2C6-8643-5A1F585D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61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D5179F-550B-CEB7-12CB-9E1CB27C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25E871-F5A1-2D70-9A3D-F31ECBD73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33784-B023-2DFA-E5C9-FAA9E2CF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7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83AE-22B9-1C62-61FE-6AA384F5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22836-44A5-53C1-1766-0AFCD904D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A7231-DFE0-17EB-C8CE-F3858EF6A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B4335-A285-F202-8640-29682C013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18CFD-E8AF-7881-5623-EF20F44F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FB9F1-9C18-89FC-C01B-AC71571B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7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215C8-6844-24F0-89F9-61E343C88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F9DFB6-4E33-8979-4545-626A68DAA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473A1-5D67-4B20-3D06-D1C64FD5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A200-BDDA-0537-26CE-BD9CF471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659A6-17DF-ABAE-56EE-1A8ACBD4E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F195F-6E86-3AD1-C009-48450B5D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423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E880A-BC45-3632-AE14-85CF375D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743A37-4614-89F9-4E52-2F8ACD63C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F8404-3A94-4192-FBDB-8C4609013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23267-0A7B-6812-77BC-D0D249ADB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D1BAB-C0FA-66EA-2FA4-9170657B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48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4B91A4-80A1-C3E2-A293-D65DDBCB7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E6E7C-502C-4625-5814-661378138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6F1E4-12E4-8D0E-9FBB-505276732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0AA72-EE1F-5171-8A85-9DC61EB7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A52C5-18AD-6C59-3B1D-859F2AED3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9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774E4-9C21-EB59-8C7F-E7229CEF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0EDFF-5E74-D15B-F34C-E72B57853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5A90C-C6B5-CB07-FB95-25D5900A6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970E5-1DD4-43ED-AC7A-968ACD5ED21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8CD3E-E339-1129-4042-67E0C673D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8DB72-FD6C-8183-8589-A8B5DC520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3BA66F-F978-4BFC-BBC2-AE78B0879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92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ek.oszk.hu/03600/03629/03629.htm" TargetMode="External"/><Relationship Id="rId2" Type="http://schemas.openxmlformats.org/officeDocument/2006/relationships/hyperlink" Target="https://www.theoi.com/Text/HesiodWorksDays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tlantiszkiado.hu/konyv/allam/" TargetMode="External"/><Relationship Id="rId3" Type="http://schemas.openxmlformats.org/officeDocument/2006/relationships/hyperlink" Target="https://commons.wikimedia.org/wiki/File:Detail_of_Pluto-Serapis,_Statue_group_of_Persephone_(as_Isis)_and_Pluto_(as_Serapis),_from_the_Sanctuary_of_the_Egyptian_Gods_at_Gortyna,_mid-2nd_century_AD,_Heraklion_Archaeological_Museum_(30305313721).jpg" TargetMode="External"/><Relationship Id="rId7" Type="http://schemas.openxmlformats.org/officeDocument/2006/relationships/hyperlink" Target="https://hu.wikipedia.org/wiki/Rhadamanth%C3%BCsz#/media/F%C3%A1jl:Mack,_Ludwig,_Die_Unterwelt,_mitte.jpg" TargetMode="External"/><Relationship Id="rId2" Type="http://schemas.openxmlformats.org/officeDocument/2006/relationships/hyperlink" Target="https://en.wikipedia.org/wiki/Minos#/media/File:Mural_of_Minos_at_the_National_And_Kapodistrian_University_of_Athens_on_May_22,_202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Triptolemus#/media/File:Triptolemos_Kore_Louvre_G452_full.jpg" TargetMode="External"/><Relationship Id="rId5" Type="http://schemas.openxmlformats.org/officeDocument/2006/relationships/hyperlink" Target="https://en.wikipedia.org/wiki/Tomb_of_Judgement,_Lefkadia#/media/File:20160518_035_mieza.jpg" TargetMode="External"/><Relationship Id="rId4" Type="http://schemas.openxmlformats.org/officeDocument/2006/relationships/hyperlink" Target="https://commons.wikimedia.org/wiki/File:Orphic_Gold_Tablet_(Hipponion-Museo_Archeologico_Statale_Capialbi,_Vibo_Valentia).jp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F8DFFA-D438-2297-AF9A-D5C8ED423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hu-HU" sz="7200" noProof="0" dirty="0" err="1"/>
              <a:t>Bírák</a:t>
            </a:r>
            <a:r>
              <a:rPr lang="hu-HU" sz="7200" noProof="0" dirty="0"/>
              <a:t> a </a:t>
            </a:r>
            <a:r>
              <a:rPr lang="hu-HU" sz="7200" noProof="0" dirty="0" err="1"/>
              <a:t>Hádészban</a:t>
            </a:r>
            <a:r>
              <a:rPr lang="hu-HU" sz="7200" noProof="0" dirty="0"/>
              <a:t> Homérosztól Platónig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CFA8636-456B-ED32-CB41-196C83ABC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12041"/>
            <a:ext cx="9144000" cy="816541"/>
          </a:xfrm>
        </p:spPr>
        <p:txBody>
          <a:bodyPr anchor="ctr">
            <a:normAutofit fontScale="92500" lnSpcReduction="20000"/>
          </a:bodyPr>
          <a:lstStyle/>
          <a:p>
            <a:r>
              <a:rPr lang="hu-HU" sz="2800" i="1" noProof="0" dirty="0"/>
              <a:t>Készítette: Szántó Péter (DWMSFJ)</a:t>
            </a:r>
          </a:p>
          <a:p>
            <a:r>
              <a:rPr lang="hu-HU" sz="2800" i="1" noProof="0" dirty="0"/>
              <a:t>PPKE BTK - Ókortörténeti gyakorlat referátum, 2025 ősz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02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3FFC6-F521-4AA6-61A2-8DF8F315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Bevezetés I.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24E66-4169-14AA-8C95-A8640FAA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algn="just"/>
            <a:r>
              <a:rPr lang="hu-HU" dirty="0"/>
              <a:t>Platón számos dialógusában, amelyben a </a:t>
            </a:r>
            <a:r>
              <a:rPr lang="hu-HU" b="1" dirty="0"/>
              <a:t>lélek sorsáról </a:t>
            </a:r>
            <a:r>
              <a:rPr lang="hu-HU" dirty="0"/>
              <a:t>esik szó </a:t>
            </a:r>
            <a:r>
              <a:rPr lang="hu-HU" dirty="0" err="1"/>
              <a:t>megeml</a:t>
            </a:r>
            <a:r>
              <a:rPr lang="en-GB" dirty="0" err="1"/>
              <a:t>ít</a:t>
            </a:r>
            <a:r>
              <a:rPr lang="hu-HU" dirty="0"/>
              <a:t>i az </a:t>
            </a:r>
            <a:r>
              <a:rPr lang="hu-HU" b="1" dirty="0"/>
              <a:t>alvilág b</a:t>
            </a:r>
            <a:r>
              <a:rPr lang="en-GB" b="1" dirty="0"/>
              <a:t>í</a:t>
            </a:r>
            <a:r>
              <a:rPr lang="hu-HU" b="1" dirty="0" err="1"/>
              <a:t>ráit</a:t>
            </a:r>
            <a:r>
              <a:rPr lang="hu-HU" dirty="0"/>
              <a:t>, akiknek a feladata az elhunytak meg</a:t>
            </a:r>
            <a:r>
              <a:rPr lang="en-GB" dirty="0" err="1"/>
              <a:t>ít</a:t>
            </a:r>
            <a:r>
              <a:rPr lang="hu-HU" dirty="0"/>
              <a:t>élése és sorsuk eldöntése az alvilágban.</a:t>
            </a:r>
          </a:p>
          <a:p>
            <a:pPr algn="just"/>
            <a:r>
              <a:rPr lang="hu-HU" dirty="0"/>
              <a:t>E hivatkozások két sajátos jellemzője</a:t>
            </a:r>
            <a:r>
              <a:rPr lang="en-GB" dirty="0"/>
              <a:t>:</a:t>
            </a:r>
            <a:endParaRPr lang="hu-HU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800" dirty="0"/>
              <a:t> Platón az eljárást </a:t>
            </a:r>
            <a:r>
              <a:rPr lang="hu-HU" sz="2800" b="1" dirty="0" err="1"/>
              <a:t>trad</a:t>
            </a:r>
            <a:r>
              <a:rPr lang="en-GB" sz="2800" b="1" dirty="0"/>
              <a:t>í</a:t>
            </a:r>
            <a:r>
              <a:rPr lang="hu-HU" sz="2800" b="1" dirty="0" err="1"/>
              <a:t>cióként</a:t>
            </a:r>
            <a:r>
              <a:rPr lang="hu-HU" sz="2800" b="1" dirty="0"/>
              <a:t> </a:t>
            </a:r>
            <a:r>
              <a:rPr lang="hu-HU" sz="2800" dirty="0"/>
              <a:t>mutatja be (holott alig található olyan korábbi      görög szöveg, ikonográfiai bizony</a:t>
            </a:r>
            <a:r>
              <a:rPr lang="en-GB" sz="2800" dirty="0" err="1"/>
              <a:t>ít</a:t>
            </a:r>
            <a:r>
              <a:rPr lang="hu-HU" sz="2800" dirty="0"/>
              <a:t>ék, amely ezt alátámasztaná</a:t>
            </a:r>
            <a:r>
              <a:rPr lang="en-GB" sz="2800" dirty="0"/>
              <a:t>)</a:t>
            </a:r>
            <a:r>
              <a:rPr lang="hu-HU" sz="28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800" dirty="0"/>
              <a:t> A különböző dialógusokban </a:t>
            </a:r>
            <a:r>
              <a:rPr lang="hu-HU" sz="2800" dirty="0" err="1"/>
              <a:t>eml</a:t>
            </a:r>
            <a:r>
              <a:rPr lang="en-GB" sz="2800" dirty="0" err="1"/>
              <a:t>ít</a:t>
            </a:r>
            <a:r>
              <a:rPr lang="hu-HU" sz="2800" dirty="0" err="1"/>
              <a:t>ett</a:t>
            </a:r>
            <a:r>
              <a:rPr lang="hu-HU" sz="2800" dirty="0"/>
              <a:t> változatok </a:t>
            </a:r>
            <a:r>
              <a:rPr lang="hu-HU" sz="2800" b="1" dirty="0"/>
              <a:t>nem teljesen egyeztethetőek </a:t>
            </a:r>
            <a:r>
              <a:rPr lang="hu-HU" sz="2800" dirty="0"/>
              <a:t>össze egymással.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9286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A0675-6C7D-B1D0-4178-CB794F6B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13D4D-92D5-40C3-9C09-F313ABEA8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Bevezetés II.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7B954-DF2B-6456-070E-17AAB844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algn="just"/>
            <a:r>
              <a:rPr lang="hu-HU" sz="3600" dirty="0"/>
              <a:t>A cél megvizsgálni</a:t>
            </a:r>
            <a:r>
              <a:rPr lang="en-GB" sz="3600" dirty="0"/>
              <a:t>:</a:t>
            </a:r>
            <a:endParaRPr lang="hu-HU" sz="36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3600" b="1" dirty="0"/>
              <a:t> </a:t>
            </a:r>
            <a:r>
              <a:rPr lang="en-GB" sz="3600" b="1" dirty="0" err="1"/>
              <a:t>Hogyan</a:t>
            </a:r>
            <a:r>
              <a:rPr lang="en-GB" sz="3600" b="1" dirty="0"/>
              <a:t> </a:t>
            </a:r>
            <a:r>
              <a:rPr lang="hu-HU" sz="3600" b="1" dirty="0"/>
              <a:t>ép</a:t>
            </a:r>
            <a:r>
              <a:rPr lang="en-GB" sz="3600" b="1" dirty="0" err="1"/>
              <a:t>ít</a:t>
            </a:r>
            <a:r>
              <a:rPr lang="hu-HU" sz="3600" b="1" dirty="0"/>
              <a:t>ette fel Platón az alvilági b</a:t>
            </a:r>
            <a:r>
              <a:rPr lang="en-GB" sz="3600" b="1" dirty="0"/>
              <a:t>í</a:t>
            </a:r>
            <a:r>
              <a:rPr lang="hu-HU" sz="3600" b="1" dirty="0"/>
              <a:t>rák m</a:t>
            </a:r>
            <a:r>
              <a:rPr lang="en-GB" sz="3600" b="1" dirty="0" err="1"/>
              <a:t>ít</a:t>
            </a:r>
            <a:r>
              <a:rPr lang="hu-HU" sz="3600" b="1" dirty="0" err="1"/>
              <a:t>oszát</a:t>
            </a:r>
            <a:r>
              <a:rPr lang="hu-HU" sz="3600" b="1" dirty="0"/>
              <a:t> </a:t>
            </a:r>
            <a:r>
              <a:rPr lang="hu-HU" sz="3600" dirty="0"/>
              <a:t>a korábbi görög irodalmi hagyomány alapján, elkülön</a:t>
            </a:r>
            <a:r>
              <a:rPr lang="en-GB" sz="3600" dirty="0" err="1"/>
              <a:t>ít</a:t>
            </a:r>
            <a:r>
              <a:rPr lang="hu-HU" sz="3600" dirty="0" err="1"/>
              <a:t>ve</a:t>
            </a:r>
            <a:r>
              <a:rPr lang="hu-HU" sz="3600" dirty="0"/>
              <a:t> a </a:t>
            </a:r>
            <a:r>
              <a:rPr lang="hu-HU" sz="3600" dirty="0" err="1"/>
              <a:t>trad</a:t>
            </a:r>
            <a:r>
              <a:rPr lang="en-GB" sz="3600" dirty="0"/>
              <a:t>í</a:t>
            </a:r>
            <a:r>
              <a:rPr lang="hu-HU" sz="3600" dirty="0" err="1"/>
              <a:t>cionális</a:t>
            </a:r>
            <a:r>
              <a:rPr lang="hu-HU" sz="3600" dirty="0"/>
              <a:t> elemeket az új</a:t>
            </a:r>
            <a:r>
              <a:rPr lang="en-GB" sz="3600" dirty="0" err="1"/>
              <a:t>ít</a:t>
            </a:r>
            <a:r>
              <a:rPr lang="hu-HU" sz="3600" dirty="0" err="1"/>
              <a:t>ásoktól</a:t>
            </a:r>
            <a:endParaRPr lang="hu-HU" sz="36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3600" dirty="0"/>
              <a:t> Mi volt az oka annak, hogy az alvilági </a:t>
            </a:r>
            <a:r>
              <a:rPr lang="en-GB" sz="3600" dirty="0" err="1"/>
              <a:t>ít</a:t>
            </a:r>
            <a:r>
              <a:rPr lang="hu-HU" sz="3600" dirty="0" err="1"/>
              <a:t>élkezéssel</a:t>
            </a:r>
            <a:r>
              <a:rPr lang="hu-HU" sz="3600" dirty="0"/>
              <a:t> kapcsolatban </a:t>
            </a:r>
            <a:r>
              <a:rPr lang="hu-HU" sz="3600" b="1" dirty="0"/>
              <a:t>különböző változatok</a:t>
            </a:r>
            <a:r>
              <a:rPr lang="hu-HU" sz="3600" dirty="0"/>
              <a:t> tárt a közönsége elé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61895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784B6-AE28-3963-90DE-FDA98266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Miként hivatkozik Platón elődeire</a:t>
            </a:r>
            <a:r>
              <a:rPr lang="en-GB" sz="5400"/>
              <a:t>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DDEF-ACF9-A579-F33E-E8F953B50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algn="just"/>
            <a:r>
              <a:rPr lang="en-GB" dirty="0" err="1"/>
              <a:t>Sz</a:t>
            </a:r>
            <a:r>
              <a:rPr lang="hu-HU" dirty="0" err="1"/>
              <a:t>ókratész</a:t>
            </a:r>
            <a:r>
              <a:rPr lang="hu-HU" dirty="0"/>
              <a:t> egyetlen esetben sem áll</a:t>
            </a:r>
            <a:r>
              <a:rPr lang="en-GB" dirty="0" err="1"/>
              <a:t>ít</a:t>
            </a:r>
            <a:r>
              <a:rPr lang="hu-HU" dirty="0"/>
              <a:t>ja az alvilági b</a:t>
            </a:r>
            <a:r>
              <a:rPr lang="en-GB" dirty="0"/>
              <a:t>í</a:t>
            </a:r>
            <a:r>
              <a:rPr lang="hu-HU" dirty="0"/>
              <a:t>rákkal kapcsolatos utalásoknál, hogy ő lenne a velük kapcsolatos tanok szerzője.</a:t>
            </a:r>
          </a:p>
          <a:p>
            <a:pPr algn="just"/>
            <a:r>
              <a:rPr lang="hu-HU" dirty="0"/>
              <a:t>Ehelyett </a:t>
            </a:r>
            <a:r>
              <a:rPr lang="hu-HU" b="1" dirty="0"/>
              <a:t>ősi vagy tekintélyes forrásokra </a:t>
            </a:r>
            <a:r>
              <a:rPr lang="hu-HU" dirty="0"/>
              <a:t>hivatkozik (Homérosz, Orpheusz) vagy </a:t>
            </a:r>
            <a:r>
              <a:rPr lang="hu-HU" b="1" dirty="0"/>
              <a:t>egy tanúra </a:t>
            </a:r>
            <a:r>
              <a:rPr lang="hu-HU" dirty="0"/>
              <a:t>(</a:t>
            </a:r>
            <a:r>
              <a:rPr lang="hu-HU" dirty="0" err="1"/>
              <a:t>Er</a:t>
            </a:r>
            <a:r>
              <a:rPr lang="hu-HU" dirty="0"/>
              <a:t>), amely a történetet szilárdan a </a:t>
            </a:r>
            <a:r>
              <a:rPr lang="hu-HU" dirty="0" err="1"/>
              <a:t>trad</a:t>
            </a:r>
            <a:r>
              <a:rPr lang="en-GB" dirty="0"/>
              <a:t>í</a:t>
            </a:r>
            <a:r>
              <a:rPr lang="hu-HU" dirty="0" err="1"/>
              <a:t>ció</a:t>
            </a:r>
            <a:r>
              <a:rPr lang="hu-HU" dirty="0"/>
              <a:t> világába helyezi.</a:t>
            </a:r>
          </a:p>
          <a:p>
            <a:pPr algn="just"/>
            <a:r>
              <a:rPr lang="hu-HU" dirty="0"/>
              <a:t>A cél megmutatni, hogy ez a hagyomány ilyen formában nem létezik, ehelyett </a:t>
            </a:r>
            <a:r>
              <a:rPr lang="hu-HU" b="1" dirty="0"/>
              <a:t>Platón alkotott egy új, m</a:t>
            </a:r>
            <a:r>
              <a:rPr lang="en-GB" b="1" dirty="0" err="1"/>
              <a:t>ít</a:t>
            </a:r>
            <a:r>
              <a:rPr lang="hu-HU" b="1" dirty="0" err="1"/>
              <a:t>ikus</a:t>
            </a:r>
            <a:r>
              <a:rPr lang="hu-HU" b="1" dirty="0"/>
              <a:t> rendszert </a:t>
            </a:r>
            <a:r>
              <a:rPr lang="hu-HU" dirty="0"/>
              <a:t>(habár bizonyos elemek valóban ősi </a:t>
            </a:r>
            <a:r>
              <a:rPr lang="hu-HU" dirty="0" err="1"/>
              <a:t>trad</a:t>
            </a:r>
            <a:r>
              <a:rPr lang="en-GB" dirty="0"/>
              <a:t>í</a:t>
            </a:r>
            <a:r>
              <a:rPr lang="hu-HU" dirty="0" err="1"/>
              <a:t>ción</a:t>
            </a:r>
            <a:r>
              <a:rPr lang="hu-HU" dirty="0"/>
              <a:t> alapulnak).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192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A1628-303C-2E85-E129-7B68F2519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5400" dirty="0"/>
              <a:t>Homérosz és Hésziodosz</a:t>
            </a:r>
            <a:endParaRPr lang="en-GB" sz="5400" dirty="0"/>
          </a:p>
        </p:txBody>
      </p:sp>
      <p:sp>
        <p:nvSpPr>
          <p:cNvPr id="104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7D27E-170B-8370-7393-BCF709245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algn="just"/>
            <a:r>
              <a:rPr lang="hu-HU" sz="1700" dirty="0"/>
              <a:t>Az Odüsszeiában Odüsszeusz azt áll</a:t>
            </a:r>
            <a:r>
              <a:rPr lang="en-GB" sz="1700" dirty="0" err="1"/>
              <a:t>ít</a:t>
            </a:r>
            <a:r>
              <a:rPr lang="hu-HU" sz="1700" dirty="0"/>
              <a:t>ja, hogy látta Minószt alvilági b</a:t>
            </a:r>
            <a:r>
              <a:rPr lang="en-GB" sz="1700" dirty="0"/>
              <a:t>í</a:t>
            </a:r>
            <a:r>
              <a:rPr lang="hu-HU" sz="1700" dirty="0" err="1"/>
              <a:t>róként</a:t>
            </a:r>
            <a:r>
              <a:rPr lang="hu-HU" sz="1700" dirty="0"/>
              <a:t> a </a:t>
            </a:r>
            <a:r>
              <a:rPr lang="hu-HU" sz="1700" dirty="0" err="1"/>
              <a:t>Hádészban</a:t>
            </a:r>
            <a:r>
              <a:rPr lang="hu-HU" sz="1700" dirty="0"/>
              <a:t>. </a:t>
            </a:r>
            <a:r>
              <a:rPr lang="hu-HU" sz="1700" b="1" dirty="0"/>
              <a:t>M</a:t>
            </a:r>
            <a:r>
              <a:rPr lang="en-GB" sz="1700" b="1" dirty="0"/>
              <a:t>í</a:t>
            </a:r>
            <a:r>
              <a:rPr lang="hu-HU" sz="1700" b="1" dirty="0" err="1"/>
              <a:t>nósz</a:t>
            </a:r>
            <a:r>
              <a:rPr lang="hu-HU" sz="1700" b="1" dirty="0"/>
              <a:t> </a:t>
            </a:r>
            <a:r>
              <a:rPr lang="hu-HU" sz="1700" dirty="0"/>
              <a:t>azonban</a:t>
            </a:r>
            <a:r>
              <a:rPr lang="en-GB" sz="1700" dirty="0"/>
              <a:t>:</a:t>
            </a:r>
            <a:endParaRPr lang="hu-HU" sz="17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b="1" dirty="0"/>
              <a:t>Nem az életből a halálba átkelő lelkeket </a:t>
            </a:r>
            <a:r>
              <a:rPr lang="en-GB" sz="1700" b="1" dirty="0" err="1"/>
              <a:t>ít</a:t>
            </a:r>
            <a:r>
              <a:rPr lang="hu-HU" sz="1700" b="1" dirty="0"/>
              <a:t>éli meg</a:t>
            </a:r>
            <a:r>
              <a:rPr lang="en-GB" sz="1700" dirty="0"/>
              <a:t>, </a:t>
            </a:r>
            <a:r>
              <a:rPr lang="en-GB" sz="1700" dirty="0" err="1"/>
              <a:t>hogy</a:t>
            </a:r>
            <a:r>
              <a:rPr lang="en-GB" sz="1700" dirty="0"/>
              <a:t> </a:t>
            </a:r>
            <a:r>
              <a:rPr lang="hu-HU" sz="1700" dirty="0"/>
              <a:t>eldöntse sorsukat az alvilágban (ez az elképzelés idegen Homérosztól).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/>
              <a:t>Feladata inkább arra korlátozódik, hogy </a:t>
            </a:r>
            <a:r>
              <a:rPr lang="hu-HU" sz="1700" b="1" dirty="0"/>
              <a:t>igazságot szolgáltasson a </a:t>
            </a:r>
            <a:r>
              <a:rPr lang="hu-HU" sz="1700" b="1" dirty="0" err="1"/>
              <a:t>Hádészban</a:t>
            </a:r>
            <a:r>
              <a:rPr lang="hu-HU" sz="1700" b="1" dirty="0"/>
              <a:t>, </a:t>
            </a:r>
            <a:r>
              <a:rPr lang="hu-HU" sz="1700" dirty="0"/>
              <a:t>és megoldja az elhunytak közötti konfliktusokat.</a:t>
            </a:r>
          </a:p>
          <a:p>
            <a:pPr algn="just"/>
            <a:r>
              <a:rPr lang="hu-HU" sz="1700" dirty="0"/>
              <a:t>Hésziodosznál</a:t>
            </a:r>
            <a:r>
              <a:rPr lang="en-GB" sz="1700" dirty="0"/>
              <a:t>:</a:t>
            </a:r>
            <a:r>
              <a:rPr lang="hu-HU" sz="1700" dirty="0"/>
              <a:t>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b="1" dirty="0" err="1"/>
              <a:t>Eml</a:t>
            </a:r>
            <a:r>
              <a:rPr lang="en-GB" sz="1700" b="1" dirty="0" err="1"/>
              <a:t>ít</a:t>
            </a:r>
            <a:r>
              <a:rPr lang="hu-HU" sz="1700" b="1" dirty="0" err="1"/>
              <a:t>ést</a:t>
            </a:r>
            <a:r>
              <a:rPr lang="hu-HU" sz="1700" b="1" dirty="0"/>
              <a:t> tesz Minószról, </a:t>
            </a:r>
            <a:r>
              <a:rPr lang="hu-HU" sz="1700" b="1" dirty="0" err="1"/>
              <a:t>Rhadamanthüszről</a:t>
            </a:r>
            <a:r>
              <a:rPr lang="hu-HU" sz="1700" b="1" dirty="0"/>
              <a:t> és </a:t>
            </a:r>
            <a:r>
              <a:rPr lang="hu-HU" sz="1700" b="1" dirty="0" err="1"/>
              <a:t>Szarpédónról</a:t>
            </a:r>
            <a:r>
              <a:rPr lang="hu-HU" sz="1700" b="1" dirty="0"/>
              <a:t>, de anélkül, hogy bármiféle funkciót tulajdon</a:t>
            </a:r>
            <a:r>
              <a:rPr lang="en-GB" sz="1700" b="1" dirty="0" err="1"/>
              <a:t>ít</a:t>
            </a:r>
            <a:r>
              <a:rPr lang="hu-HU" sz="1700" b="1" dirty="0" err="1"/>
              <a:t>ana</a:t>
            </a:r>
            <a:r>
              <a:rPr lang="hu-HU" sz="1700" b="1" dirty="0"/>
              <a:t> nekik.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/>
              <a:t>Megjelenik a Boldogok Szigete</a:t>
            </a:r>
            <a:r>
              <a:rPr lang="en-GB" sz="1700" dirty="0"/>
              <a:t>, mint </a:t>
            </a:r>
            <a:r>
              <a:rPr lang="hu-HU" sz="1700" dirty="0"/>
              <a:t>ahol </a:t>
            </a:r>
            <a:r>
              <a:rPr lang="en-GB" sz="1700" dirty="0" err="1"/>
              <a:t>az</a:t>
            </a:r>
            <a:r>
              <a:rPr lang="en-GB" sz="1700" dirty="0"/>
              <a:t> </a:t>
            </a:r>
            <a:r>
              <a:rPr lang="hu-HU" sz="1700" dirty="0"/>
              <a:t>áldott hősök élnek (de hétköznapi emberek nem juthatnak be, ellentétben Platónnal).</a:t>
            </a:r>
            <a:endParaRPr lang="en-GB" sz="17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FE034E-020C-7C84-92A3-3A4073D93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4" r="3" b="19416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216B94-68F8-28E6-903D-15814DCA760F}"/>
              </a:ext>
            </a:extLst>
          </p:cNvPr>
          <p:cNvSpPr txBox="1"/>
          <p:nvPr/>
        </p:nvSpPr>
        <p:spPr>
          <a:xfrm>
            <a:off x="7675658" y="6190488"/>
            <a:ext cx="3915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1. k</a:t>
            </a:r>
            <a:r>
              <a:rPr lang="hu-HU" b="1" i="1" dirty="0"/>
              <a:t>ép</a:t>
            </a:r>
            <a:r>
              <a:rPr lang="en-GB" b="1" i="1" dirty="0"/>
              <a:t>: </a:t>
            </a:r>
            <a:r>
              <a:rPr lang="hu-HU" b="1" i="1" dirty="0"/>
              <a:t>Minósz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322860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CC21FA-163B-22E8-FE9E-B7C4AC83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5400"/>
              <a:t>Pindarosz és Aiszkhülosz</a:t>
            </a:r>
            <a:endParaRPr lang="en-GB" sz="5400"/>
          </a:p>
        </p:txBody>
      </p:sp>
      <p:sp>
        <p:nvSpPr>
          <p:cNvPr id="308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2D18781-02D0-1CD9-22AE-45EEF35DB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algn="just"/>
            <a:r>
              <a:rPr lang="hu-HU" sz="1600" dirty="0"/>
              <a:t>Pindarosz</a:t>
            </a:r>
            <a:r>
              <a:rPr lang="en-GB" sz="1600" dirty="0"/>
              <a:t>:</a:t>
            </a:r>
            <a:endParaRPr lang="hu-HU" sz="16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600" dirty="0"/>
              <a:t>Az első görög szöveg, amely feltételezi a </a:t>
            </a:r>
            <a:r>
              <a:rPr lang="hu-HU" sz="1600" b="1" dirty="0"/>
              <a:t>túlvilágon zajló tárgyalás létezését</a:t>
            </a:r>
            <a:r>
              <a:rPr lang="hu-HU" sz="1600" dirty="0"/>
              <a:t>, ahol az </a:t>
            </a:r>
            <a:r>
              <a:rPr lang="hu-HU" sz="1600" b="1" dirty="0"/>
              <a:t>emberek</a:t>
            </a:r>
            <a:r>
              <a:rPr lang="en-GB" sz="1600" b="1" dirty="0"/>
              <a:t>et</a:t>
            </a:r>
            <a:r>
              <a:rPr lang="hu-HU" sz="1600" b="1" dirty="0"/>
              <a:t> a földi életükben elkövetett cselekedeteikért megbüntetik vagy megjutalmazzák</a:t>
            </a:r>
            <a:r>
              <a:rPr lang="en-GB" sz="1600" b="1" dirty="0"/>
              <a:t>,</a:t>
            </a:r>
            <a:r>
              <a:rPr lang="hu-HU" sz="1600" b="1" dirty="0"/>
              <a:t> </a:t>
            </a:r>
            <a:r>
              <a:rPr lang="hu-HU" sz="1600" dirty="0"/>
              <a:t>tőle származik (II. olimpiai óda</a:t>
            </a:r>
            <a:r>
              <a:rPr lang="en-GB" sz="1600" dirty="0"/>
              <a:t>:</a:t>
            </a:r>
            <a:r>
              <a:rPr lang="hu-HU" sz="1600" dirty="0"/>
              <a:t> Az </a:t>
            </a:r>
            <a:r>
              <a:rPr lang="hu-HU" sz="1600" dirty="0" err="1"/>
              <a:t>akragaszi</a:t>
            </a:r>
            <a:r>
              <a:rPr lang="hu-HU" sz="1600" dirty="0"/>
              <a:t> </a:t>
            </a:r>
            <a:r>
              <a:rPr lang="hu-HU" sz="1600" dirty="0" err="1"/>
              <a:t>Thérónnak</a:t>
            </a:r>
            <a:r>
              <a:rPr lang="en-GB" sz="1600" dirty="0"/>
              <a:t> =&gt;</a:t>
            </a:r>
            <a:r>
              <a:rPr lang="hu-HU" sz="1600" dirty="0"/>
              <a:t> </a:t>
            </a:r>
            <a:r>
              <a:rPr lang="hu-HU" sz="1600" b="1" dirty="0" err="1"/>
              <a:t>szic</a:t>
            </a:r>
            <a:r>
              <a:rPr lang="en-GB" sz="1600" b="1" dirty="0"/>
              <a:t>í</a:t>
            </a:r>
            <a:r>
              <a:rPr lang="hu-HU" sz="1600" b="1" dirty="0" err="1"/>
              <a:t>liai</a:t>
            </a:r>
            <a:r>
              <a:rPr lang="hu-HU" sz="1600" b="1" dirty="0"/>
              <a:t> </a:t>
            </a:r>
            <a:r>
              <a:rPr lang="hu-HU" sz="1600" dirty="0"/>
              <a:t>vonatkozás)</a:t>
            </a:r>
            <a:r>
              <a:rPr lang="en-GB" sz="16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1600" dirty="0" err="1"/>
              <a:t>Pindarosz</a:t>
            </a:r>
            <a:r>
              <a:rPr lang="en-GB" sz="1600" dirty="0"/>
              <a:t> </a:t>
            </a:r>
            <a:r>
              <a:rPr lang="hu-HU" sz="1600" dirty="0"/>
              <a:t>a </a:t>
            </a:r>
            <a:r>
              <a:rPr lang="hu-HU" sz="1600" b="1" dirty="0"/>
              <a:t>halandók (nem félistenek vagy hősök) sorsát tárgyalja</a:t>
            </a:r>
            <a:r>
              <a:rPr lang="hu-HU" sz="1600" dirty="0"/>
              <a:t> érdemeik alapján, egy b</a:t>
            </a:r>
            <a:r>
              <a:rPr lang="en-GB" sz="1600" dirty="0"/>
              <a:t>í</a:t>
            </a:r>
            <a:r>
              <a:rPr lang="hu-HU" sz="1600" dirty="0"/>
              <a:t>ró utas</a:t>
            </a:r>
            <a:r>
              <a:rPr lang="en-GB" sz="1600" dirty="0"/>
              <a:t>í</a:t>
            </a:r>
            <a:r>
              <a:rPr lang="hu-HU" sz="1600" dirty="0"/>
              <a:t>tásai szerint, akinek személyazonosságát nem fedi fel</a:t>
            </a:r>
            <a:r>
              <a:rPr lang="en-GB" sz="1600" dirty="0"/>
              <a:t> </a:t>
            </a:r>
            <a:r>
              <a:rPr lang="hu-HU" sz="1600" dirty="0"/>
              <a:t>(</a:t>
            </a:r>
            <a:r>
              <a:rPr lang="hu-HU" sz="1600" dirty="0" err="1"/>
              <a:t>valósz</a:t>
            </a:r>
            <a:r>
              <a:rPr lang="en-GB" sz="1600" dirty="0"/>
              <a:t>í</a:t>
            </a:r>
            <a:r>
              <a:rPr lang="hu-HU" sz="1600" dirty="0"/>
              <a:t>nű </a:t>
            </a:r>
            <a:r>
              <a:rPr lang="hu-HU" sz="1600" b="1" dirty="0" err="1"/>
              <a:t>Hádész</a:t>
            </a:r>
            <a:r>
              <a:rPr lang="hu-HU" sz="1600" dirty="0"/>
              <a:t>, bár </a:t>
            </a:r>
            <a:r>
              <a:rPr lang="hu-HU" sz="1600" dirty="0" err="1"/>
              <a:t>Rhadamanthüsz</a:t>
            </a:r>
            <a:r>
              <a:rPr lang="hu-HU" sz="1600" dirty="0"/>
              <a:t> is </a:t>
            </a:r>
            <a:r>
              <a:rPr lang="hu-HU" sz="1600" dirty="0" err="1"/>
              <a:t>eml</a:t>
            </a:r>
            <a:r>
              <a:rPr lang="en-GB" sz="1600" dirty="0"/>
              <a:t>í</a:t>
            </a:r>
            <a:r>
              <a:rPr lang="hu-HU" sz="1600" dirty="0" err="1"/>
              <a:t>tésre</a:t>
            </a:r>
            <a:r>
              <a:rPr lang="hu-HU" sz="1600" dirty="0"/>
              <a:t> kerül a műben)</a:t>
            </a:r>
            <a:r>
              <a:rPr lang="en-GB" sz="1600" dirty="0"/>
              <a:t>.</a:t>
            </a:r>
            <a:endParaRPr lang="hu-HU" sz="1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1600" dirty="0"/>
              <a:t>Aiszkhülosz két utalása az alvilágban zajló tárgyalásra</a:t>
            </a:r>
            <a:r>
              <a:rPr lang="en-GB" sz="1600" dirty="0"/>
              <a:t>:</a:t>
            </a:r>
            <a:endParaRPr lang="hu-HU" sz="16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600" dirty="0"/>
              <a:t>Az </a:t>
            </a:r>
            <a:r>
              <a:rPr lang="hu-HU" sz="1600" dirty="0" err="1"/>
              <a:t>Eumeniszekben</a:t>
            </a:r>
            <a:r>
              <a:rPr lang="hu-HU" sz="1600" dirty="0"/>
              <a:t> </a:t>
            </a:r>
            <a:r>
              <a:rPr lang="hu-HU" sz="1600" b="1" dirty="0" err="1"/>
              <a:t>Hádész</a:t>
            </a:r>
            <a:r>
              <a:rPr lang="hu-HU" sz="1600" dirty="0"/>
              <a:t> </a:t>
            </a:r>
            <a:r>
              <a:rPr lang="en-GB" sz="1600" dirty="0"/>
              <a:t>í</a:t>
            </a:r>
            <a:r>
              <a:rPr lang="hu-HU" sz="1600" dirty="0" err="1"/>
              <a:t>télkezik</a:t>
            </a:r>
            <a:r>
              <a:rPr lang="hu-HU" sz="1600" dirty="0"/>
              <a:t> a halottak felett</a:t>
            </a:r>
            <a:r>
              <a:rPr lang="en-GB" sz="16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1600" dirty="0"/>
              <a:t>Az </a:t>
            </a:r>
            <a:r>
              <a:rPr lang="en-GB" sz="1600" dirty="0" err="1"/>
              <a:t>Oltalomk</a:t>
            </a:r>
            <a:r>
              <a:rPr lang="hu-HU" sz="1600" dirty="0" err="1"/>
              <a:t>eresők</a:t>
            </a:r>
            <a:r>
              <a:rPr lang="hu-HU" sz="1600" dirty="0"/>
              <a:t>, ahol a bűnüket a </a:t>
            </a:r>
            <a:r>
              <a:rPr lang="en-GB" sz="1600" dirty="0"/>
              <a:t>“</a:t>
            </a:r>
            <a:r>
              <a:rPr lang="hu-HU" sz="1600" b="1" dirty="0"/>
              <a:t>másik Zeusz</a:t>
            </a:r>
            <a:r>
              <a:rPr lang="en-GB" sz="1600" dirty="0"/>
              <a:t>”</a:t>
            </a:r>
            <a:r>
              <a:rPr lang="hu-HU" sz="1600" dirty="0"/>
              <a:t> </a:t>
            </a:r>
            <a:r>
              <a:rPr lang="en-GB" sz="1600" dirty="0"/>
              <a:t>í</a:t>
            </a:r>
            <a:r>
              <a:rPr lang="hu-HU" sz="1600" dirty="0"/>
              <a:t>téli meg</a:t>
            </a:r>
            <a:r>
              <a:rPr lang="en-GB" sz="1600" dirty="0"/>
              <a:t> (</a:t>
            </a:r>
            <a:r>
              <a:rPr lang="hu-HU" sz="1600" dirty="0"/>
              <a:t>tehát szintén </a:t>
            </a:r>
            <a:r>
              <a:rPr lang="hu-HU" sz="1600" b="1" dirty="0" err="1"/>
              <a:t>Hádész</a:t>
            </a:r>
            <a:r>
              <a:rPr lang="en-GB" sz="1600" dirty="0"/>
              <a:t>).</a:t>
            </a:r>
            <a:endParaRPr lang="hu-HU" sz="16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600" dirty="0" err="1"/>
              <a:t>Aiszkülosznak</a:t>
            </a:r>
            <a:r>
              <a:rPr lang="hu-HU" sz="1600" dirty="0"/>
              <a:t> is van </a:t>
            </a:r>
            <a:r>
              <a:rPr lang="en-GB" sz="1600" dirty="0"/>
              <a:t>d</a:t>
            </a:r>
            <a:r>
              <a:rPr lang="hu-HU" sz="1600" dirty="0"/>
              <a:t>él</a:t>
            </a:r>
            <a:r>
              <a:rPr lang="en-GB" sz="1600" dirty="0"/>
              <a:t>-</a:t>
            </a:r>
            <a:r>
              <a:rPr lang="hu-HU" sz="1600" dirty="0"/>
              <a:t>itáliai vonatkozása, 472</a:t>
            </a:r>
            <a:r>
              <a:rPr lang="en-GB" sz="1600" dirty="0"/>
              <a:t>-</a:t>
            </a:r>
            <a:r>
              <a:rPr lang="hu-HU" sz="1600" dirty="0" err="1"/>
              <a:t>ben</a:t>
            </a:r>
            <a:r>
              <a:rPr lang="hu-HU" sz="1600" dirty="0"/>
              <a:t> I. </a:t>
            </a:r>
            <a:r>
              <a:rPr lang="hu-HU" sz="1600" dirty="0" err="1"/>
              <a:t>Hierón</a:t>
            </a:r>
            <a:r>
              <a:rPr lang="hu-HU" sz="1600" dirty="0"/>
              <a:t> </a:t>
            </a:r>
            <a:r>
              <a:rPr lang="hu-HU" sz="1600" dirty="0" err="1"/>
              <a:t>szürakuszai</a:t>
            </a:r>
            <a:r>
              <a:rPr lang="hu-HU" sz="1600" dirty="0"/>
              <a:t> </a:t>
            </a:r>
            <a:r>
              <a:rPr lang="hu-HU" sz="1600" dirty="0" err="1"/>
              <a:t>türannosz</a:t>
            </a:r>
            <a:r>
              <a:rPr lang="hu-HU" sz="1600" dirty="0"/>
              <a:t> </a:t>
            </a:r>
            <a:r>
              <a:rPr lang="hu-HU" sz="1600" dirty="0" err="1"/>
              <a:t>megh</a:t>
            </a:r>
            <a:r>
              <a:rPr lang="en-GB" sz="1600" dirty="0"/>
              <a:t>í</a:t>
            </a:r>
            <a:r>
              <a:rPr lang="hu-HU" sz="1600" dirty="0" err="1"/>
              <a:t>vására</a:t>
            </a:r>
            <a:r>
              <a:rPr lang="hu-HU" sz="1600" dirty="0"/>
              <a:t> </a:t>
            </a:r>
            <a:r>
              <a:rPr lang="hu-HU" sz="1600" b="1" dirty="0" err="1"/>
              <a:t>Szic</a:t>
            </a:r>
            <a:r>
              <a:rPr lang="en-GB" sz="1600" b="1" dirty="0"/>
              <a:t>í</a:t>
            </a:r>
            <a:r>
              <a:rPr lang="hu-HU" sz="1600" b="1" dirty="0" err="1"/>
              <a:t>liába</a:t>
            </a:r>
            <a:r>
              <a:rPr lang="hu-HU" sz="1600" b="1" dirty="0"/>
              <a:t> </a:t>
            </a:r>
            <a:r>
              <a:rPr lang="hu-HU" sz="1600" dirty="0"/>
              <a:t>utazott</a:t>
            </a:r>
            <a:r>
              <a:rPr lang="en-GB" sz="1600" dirty="0"/>
              <a:t>.</a:t>
            </a:r>
            <a:endParaRPr lang="hu-HU" sz="1600" dirty="0"/>
          </a:p>
          <a:p>
            <a:pPr lvl="1">
              <a:buFont typeface="Wingdings" panose="05000000000000000000" pitchFamily="2" charset="2"/>
              <a:buChar char="Ø"/>
            </a:pPr>
            <a:endParaRPr lang="en-GB" sz="1500" dirty="0"/>
          </a:p>
        </p:txBody>
      </p:sp>
      <p:pic>
        <p:nvPicPr>
          <p:cNvPr id="3074" name="Picture 2" descr="Heraklion Archaeological Museum">
            <a:extLst>
              <a:ext uri="{FF2B5EF4-FFF2-40B4-BE49-F238E27FC236}">
                <a16:creationId xmlns:a16="http://schemas.microsoft.com/office/drawing/2014/main" id="{1042BABB-D7F7-5904-256B-7A2B40124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3" r="-2" b="19198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E033AD-B5FF-9F44-808C-059FFE44E67B}"/>
              </a:ext>
            </a:extLst>
          </p:cNvPr>
          <p:cNvSpPr txBox="1"/>
          <p:nvPr/>
        </p:nvSpPr>
        <p:spPr>
          <a:xfrm>
            <a:off x="7675658" y="6190488"/>
            <a:ext cx="3941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2. k</a:t>
            </a:r>
            <a:r>
              <a:rPr lang="hu-HU" b="1" i="1" dirty="0"/>
              <a:t>ép</a:t>
            </a:r>
            <a:r>
              <a:rPr lang="en-GB" b="1" i="1" dirty="0"/>
              <a:t>: </a:t>
            </a:r>
            <a:r>
              <a:rPr lang="hu-HU" b="1" i="1" dirty="0" err="1"/>
              <a:t>Hádész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1734770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F9C2B-F23E-AC34-35DE-3E4B5D82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Bírák az orphikus szövegekben</a:t>
            </a:r>
          </a:p>
        </p:txBody>
      </p:sp>
      <p:sp>
        <p:nvSpPr>
          <p:cNvPr id="104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74660-3534-A489-242E-EF776B5ED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2493" y="2070824"/>
            <a:ext cx="6266052" cy="41196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en-US" sz="1700" noProof="0" dirty="0"/>
              <a:t>Platón </a:t>
            </a:r>
            <a:r>
              <a:rPr lang="en-US" sz="1700" noProof="0" dirty="0" err="1"/>
              <a:t>műveiben</a:t>
            </a:r>
            <a:r>
              <a:rPr lang="en-US" sz="1700" noProof="0" dirty="0"/>
              <a:t> a </a:t>
            </a:r>
            <a:r>
              <a:rPr lang="en-US" sz="1700" noProof="0" dirty="0" err="1"/>
              <a:t>lélek</a:t>
            </a:r>
            <a:r>
              <a:rPr lang="en-US" sz="1700" noProof="0" dirty="0"/>
              <a:t> </a:t>
            </a:r>
            <a:r>
              <a:rPr lang="en-US" sz="1700" noProof="0" dirty="0" err="1"/>
              <a:t>elbírálásást</a:t>
            </a:r>
            <a:r>
              <a:rPr lang="en-US" sz="1700" noProof="0" dirty="0"/>
              <a:t> </a:t>
            </a:r>
            <a:r>
              <a:rPr lang="en-US" sz="1700" noProof="0" dirty="0" err="1"/>
              <a:t>gyakran</a:t>
            </a:r>
            <a:r>
              <a:rPr lang="en-US" sz="1700" noProof="0" dirty="0"/>
              <a:t> </a:t>
            </a:r>
            <a:r>
              <a:rPr lang="en-US" sz="1700" noProof="0" dirty="0" err="1"/>
              <a:t>orphikus</a:t>
            </a:r>
            <a:r>
              <a:rPr lang="en-US" sz="1700" noProof="0" dirty="0"/>
              <a:t> </a:t>
            </a:r>
            <a:r>
              <a:rPr lang="en-US" sz="1700" noProof="0" dirty="0" err="1"/>
              <a:t>elemként</a:t>
            </a:r>
            <a:r>
              <a:rPr lang="en-US" sz="1700" noProof="0" dirty="0"/>
              <a:t> </a:t>
            </a:r>
            <a:r>
              <a:rPr lang="en-US" sz="1700" noProof="0" dirty="0" err="1"/>
              <a:t>azonosítják</a:t>
            </a:r>
            <a:r>
              <a:rPr lang="en-US" sz="1700" noProof="0" dirty="0"/>
              <a:t>, </a:t>
            </a:r>
            <a:r>
              <a:rPr lang="en-US" sz="1700" noProof="0" dirty="0" err="1"/>
              <a:t>azonban</a:t>
            </a:r>
            <a:r>
              <a:rPr lang="en-US" sz="1700" noProof="0" dirty="0"/>
              <a:t> a </a:t>
            </a:r>
            <a:r>
              <a:rPr lang="en-US" sz="1700" noProof="0" dirty="0" err="1"/>
              <a:t>legősibb</a:t>
            </a:r>
            <a:r>
              <a:rPr lang="en-US" sz="1700" noProof="0" dirty="0"/>
              <a:t> </a:t>
            </a:r>
            <a:r>
              <a:rPr lang="en-US" sz="1700" noProof="0" dirty="0" err="1"/>
              <a:t>orphikus</a:t>
            </a:r>
            <a:r>
              <a:rPr lang="en-US" sz="1700" noProof="0" dirty="0"/>
              <a:t> </a:t>
            </a:r>
            <a:r>
              <a:rPr lang="en-US" sz="1700" noProof="0" dirty="0" err="1"/>
              <a:t>szövegek</a:t>
            </a:r>
            <a:r>
              <a:rPr lang="en-US" sz="1700" noProof="0" dirty="0"/>
              <a:t> </a:t>
            </a:r>
            <a:r>
              <a:rPr lang="en-US" sz="1700" noProof="0" dirty="0" err="1"/>
              <a:t>ezt</a:t>
            </a:r>
            <a:r>
              <a:rPr lang="en-US" sz="1700" noProof="0" dirty="0"/>
              <a:t> </a:t>
            </a:r>
            <a:r>
              <a:rPr lang="en-US" sz="1700" noProof="0" dirty="0" err="1"/>
              <a:t>nem</a:t>
            </a:r>
            <a:r>
              <a:rPr lang="en-US" sz="1700" noProof="0" dirty="0"/>
              <a:t> </a:t>
            </a:r>
            <a:r>
              <a:rPr lang="en-US" sz="1700" noProof="0" dirty="0" err="1"/>
              <a:t>támasztják</a:t>
            </a:r>
            <a:r>
              <a:rPr lang="en-US" sz="1700" noProof="0" dirty="0"/>
              <a:t> </a:t>
            </a:r>
            <a:r>
              <a:rPr lang="en-US" sz="1700" noProof="0" dirty="0" err="1"/>
              <a:t>alá</a:t>
            </a:r>
            <a:r>
              <a:rPr lang="en-US" sz="1700" noProof="0" dirty="0"/>
              <a:t>.</a:t>
            </a:r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en-US" sz="1700" noProof="0" dirty="0"/>
              <a:t>Az </a:t>
            </a:r>
            <a:r>
              <a:rPr lang="en-US" sz="1700" noProof="0" dirty="0" err="1"/>
              <a:t>orphikus</a:t>
            </a:r>
            <a:r>
              <a:rPr lang="en-US" sz="1700" noProof="0" dirty="0"/>
              <a:t> </a:t>
            </a:r>
            <a:r>
              <a:rPr lang="en-US" sz="1700" noProof="0" dirty="0" err="1"/>
              <a:t>eszkatológia</a:t>
            </a:r>
            <a:r>
              <a:rPr lang="en-US" sz="1700" noProof="0" dirty="0"/>
              <a:t> (</a:t>
            </a:r>
            <a:r>
              <a:rPr lang="en-US" sz="1700" noProof="0" dirty="0" err="1"/>
              <a:t>végső</a:t>
            </a:r>
            <a:r>
              <a:rPr lang="en-US" sz="1700" noProof="0" dirty="0"/>
              <a:t> </a:t>
            </a:r>
            <a:r>
              <a:rPr lang="en-US" sz="1700" noProof="0" dirty="0" err="1"/>
              <a:t>dolgok</a:t>
            </a:r>
            <a:r>
              <a:rPr lang="en-US" sz="1700" noProof="0" dirty="0"/>
              <a:t> tana) </a:t>
            </a:r>
            <a:r>
              <a:rPr lang="en-US" sz="1700" noProof="0" dirty="0" err="1"/>
              <a:t>legfontosabb</a:t>
            </a:r>
            <a:r>
              <a:rPr lang="en-US" sz="1700" noProof="0" dirty="0"/>
              <a:t> </a:t>
            </a:r>
            <a:r>
              <a:rPr lang="en-US" sz="1700" noProof="0" dirty="0" err="1"/>
              <a:t>fennmaradt</a:t>
            </a:r>
            <a:r>
              <a:rPr lang="en-US" sz="1700" noProof="0" dirty="0"/>
              <a:t> </a:t>
            </a:r>
            <a:r>
              <a:rPr lang="en-US" sz="1700" noProof="0" dirty="0" err="1"/>
              <a:t>forrása</a:t>
            </a:r>
            <a:r>
              <a:rPr lang="en-US" sz="1700" noProof="0" dirty="0"/>
              <a:t> </a:t>
            </a:r>
            <a:r>
              <a:rPr lang="en-US" sz="1700" b="1" noProof="0" dirty="0" err="1"/>
              <a:t>Hipponionból</a:t>
            </a:r>
            <a:r>
              <a:rPr lang="en-US" sz="1700" noProof="0" dirty="0"/>
              <a:t> (ma </a:t>
            </a:r>
            <a:r>
              <a:rPr lang="en-US" sz="1700" noProof="0" dirty="0" err="1"/>
              <a:t>Vibo</a:t>
            </a:r>
            <a:r>
              <a:rPr lang="en-US" sz="1700" noProof="0" dirty="0"/>
              <a:t> Valentia, Dél-Olaszországból) </a:t>
            </a:r>
            <a:r>
              <a:rPr lang="en-US" sz="1700" noProof="0" dirty="0" err="1"/>
              <a:t>származó</a:t>
            </a:r>
            <a:r>
              <a:rPr lang="en-US" sz="1700" noProof="0" dirty="0"/>
              <a:t> i.e. 400-ra </a:t>
            </a:r>
            <a:r>
              <a:rPr lang="en-US" sz="1700" noProof="0" dirty="0" err="1"/>
              <a:t>datált</a:t>
            </a:r>
            <a:r>
              <a:rPr lang="en-US" sz="1700" noProof="0" dirty="0"/>
              <a:t> </a:t>
            </a:r>
            <a:r>
              <a:rPr lang="en-US" sz="1700" b="1" noProof="0" dirty="0" err="1"/>
              <a:t>aranylemez</a:t>
            </a:r>
            <a:r>
              <a:rPr lang="en-US" sz="1700" b="1" noProof="0" dirty="0"/>
              <a:t>.</a:t>
            </a:r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en-US" sz="1700" noProof="0" dirty="0"/>
              <a:t>Az </a:t>
            </a:r>
            <a:r>
              <a:rPr lang="en-US" sz="1700" noProof="0" dirty="0" err="1"/>
              <a:t>aranylemez</a:t>
            </a:r>
            <a:r>
              <a:rPr lang="en-US" sz="1700" noProof="0" dirty="0"/>
              <a:t> </a:t>
            </a:r>
            <a:r>
              <a:rPr lang="en-US" sz="1700" noProof="0" dirty="0" err="1"/>
              <a:t>részletes</a:t>
            </a:r>
            <a:r>
              <a:rPr lang="en-US" sz="1700" noProof="0" dirty="0"/>
              <a:t> </a:t>
            </a:r>
            <a:r>
              <a:rPr lang="en-US" sz="1700" noProof="0" dirty="0" err="1"/>
              <a:t>leírást</a:t>
            </a:r>
            <a:r>
              <a:rPr lang="en-US" sz="1700" noProof="0" dirty="0"/>
              <a:t> </a:t>
            </a:r>
            <a:r>
              <a:rPr lang="en-US" sz="1700" noProof="0" dirty="0" err="1"/>
              <a:t>tartalmaz</a:t>
            </a:r>
            <a:r>
              <a:rPr lang="en-US" sz="1700" noProof="0" dirty="0"/>
              <a:t> a </a:t>
            </a:r>
            <a:r>
              <a:rPr lang="en-US" sz="1700" noProof="0" dirty="0" err="1"/>
              <a:t>lélek</a:t>
            </a:r>
            <a:r>
              <a:rPr lang="en-US" sz="1700" noProof="0" dirty="0"/>
              <a:t> </a:t>
            </a:r>
            <a:r>
              <a:rPr lang="en-US" sz="1700" noProof="0" dirty="0" err="1"/>
              <a:t>alvilágba</a:t>
            </a:r>
            <a:r>
              <a:rPr lang="en-US" sz="1700" noProof="0" dirty="0"/>
              <a:t> </a:t>
            </a:r>
            <a:r>
              <a:rPr lang="en-US" sz="1700" noProof="0" dirty="0" err="1"/>
              <a:t>érkezéséről</a:t>
            </a:r>
            <a:r>
              <a:rPr lang="en-US" sz="1700" noProof="0" dirty="0"/>
              <a:t>, </a:t>
            </a:r>
            <a:r>
              <a:rPr lang="en-US" sz="1700" noProof="0" dirty="0" err="1"/>
              <a:t>ott</a:t>
            </a:r>
            <a:r>
              <a:rPr lang="en-US" sz="1700" noProof="0" dirty="0"/>
              <a:t> </a:t>
            </a:r>
            <a:r>
              <a:rPr lang="en-US" sz="1700" noProof="0" dirty="0" err="1"/>
              <a:t>azonban</a:t>
            </a:r>
            <a:r>
              <a:rPr lang="en-US" sz="1700" noProof="0" dirty="0"/>
              <a:t> </a:t>
            </a:r>
            <a:r>
              <a:rPr lang="en-US" sz="1700" noProof="0" dirty="0" err="1"/>
              <a:t>nem</a:t>
            </a:r>
            <a:r>
              <a:rPr lang="en-US" sz="1700" noProof="0" dirty="0"/>
              <a:t> </a:t>
            </a:r>
            <a:r>
              <a:rPr lang="en-US" sz="1700" noProof="0" dirty="0" err="1"/>
              <a:t>áll</a:t>
            </a:r>
            <a:r>
              <a:rPr lang="en-US" sz="1700" noProof="0" dirty="0"/>
              <a:t> </a:t>
            </a:r>
            <a:r>
              <a:rPr lang="en-US" sz="1700" noProof="0" dirty="0" err="1"/>
              <a:t>bíró</a:t>
            </a:r>
            <a:r>
              <a:rPr lang="en-US" sz="1700" noProof="0" dirty="0"/>
              <a:t> </a:t>
            </a:r>
            <a:r>
              <a:rPr lang="en-US" sz="1700" noProof="0" dirty="0" err="1"/>
              <a:t>elé</a:t>
            </a:r>
            <a:r>
              <a:rPr lang="en-US" sz="1700" noProof="0" dirty="0"/>
              <a:t> </a:t>
            </a:r>
            <a:r>
              <a:rPr lang="en-US" sz="1700" noProof="0" dirty="0" err="1"/>
              <a:t>és</a:t>
            </a:r>
            <a:r>
              <a:rPr lang="en-US" sz="1700" noProof="0" dirty="0"/>
              <a:t> a </a:t>
            </a:r>
            <a:r>
              <a:rPr lang="en-US" sz="1700" noProof="0" dirty="0" err="1"/>
              <a:t>halott</a:t>
            </a:r>
            <a:r>
              <a:rPr lang="en-US" sz="1700" noProof="0" dirty="0"/>
              <a:t> </a:t>
            </a:r>
            <a:r>
              <a:rPr lang="en-US" sz="1700" noProof="0" dirty="0" err="1"/>
              <a:t>életében</a:t>
            </a:r>
            <a:r>
              <a:rPr lang="en-US" sz="1700" noProof="0" dirty="0"/>
              <a:t> </a:t>
            </a:r>
            <a:r>
              <a:rPr lang="en-US" sz="1700" noProof="0" dirty="0" err="1"/>
              <a:t>véghezvitt</a:t>
            </a:r>
            <a:r>
              <a:rPr lang="en-US" sz="1700" noProof="0" dirty="0"/>
              <a:t> </a:t>
            </a:r>
            <a:r>
              <a:rPr lang="en-US" sz="1700" noProof="0" dirty="0" err="1"/>
              <a:t>cselekedeteit</a:t>
            </a:r>
            <a:r>
              <a:rPr lang="en-US" sz="1700" noProof="0" dirty="0"/>
              <a:t> </a:t>
            </a:r>
            <a:r>
              <a:rPr lang="en-US" sz="1700" noProof="0" dirty="0" err="1"/>
              <a:t>sem</a:t>
            </a:r>
            <a:r>
              <a:rPr lang="en-US" sz="1700" noProof="0" dirty="0"/>
              <a:t> </a:t>
            </a:r>
            <a:r>
              <a:rPr lang="en-US" sz="1700" noProof="0" dirty="0" err="1"/>
              <a:t>ítélik</a:t>
            </a:r>
            <a:r>
              <a:rPr lang="en-US" sz="1700" noProof="0" dirty="0"/>
              <a:t> meg.</a:t>
            </a:r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en-US" sz="1700" noProof="0" dirty="0"/>
              <a:t>A </a:t>
            </a:r>
            <a:r>
              <a:rPr lang="en-US" sz="1700" noProof="0" dirty="0" err="1"/>
              <a:t>léleknek</a:t>
            </a:r>
            <a:r>
              <a:rPr lang="en-US" sz="1700" noProof="0" dirty="0"/>
              <a:t> </a:t>
            </a:r>
            <a:r>
              <a:rPr lang="en-US" sz="1700" noProof="0" dirty="0" err="1"/>
              <a:t>csupán</a:t>
            </a:r>
            <a:r>
              <a:rPr lang="en-US" sz="1700" noProof="0" dirty="0"/>
              <a:t> </a:t>
            </a:r>
            <a:r>
              <a:rPr lang="en-US" sz="1700" noProof="0" dirty="0" err="1"/>
              <a:t>egy</a:t>
            </a:r>
            <a:r>
              <a:rPr lang="en-US" sz="1700" noProof="0" dirty="0"/>
              <a:t> </a:t>
            </a:r>
            <a:r>
              <a:rPr lang="en-US" sz="1700" b="1" noProof="0" dirty="0" err="1"/>
              <a:t>rituális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nyilatkozatot</a:t>
            </a:r>
            <a:r>
              <a:rPr lang="en-US" sz="1700" b="1" noProof="0" dirty="0"/>
              <a:t> </a:t>
            </a:r>
            <a:r>
              <a:rPr lang="en-US" sz="1700" noProof="0" dirty="0" err="1"/>
              <a:t>kell</a:t>
            </a:r>
            <a:r>
              <a:rPr lang="en-US" sz="1700" noProof="0" dirty="0"/>
              <a:t> </a:t>
            </a:r>
            <a:r>
              <a:rPr lang="en-US" sz="1700" noProof="0" dirty="0" err="1"/>
              <a:t>tennie</a:t>
            </a:r>
            <a:r>
              <a:rPr lang="en-US" sz="1700" noProof="0" dirty="0"/>
              <a:t> </a:t>
            </a:r>
            <a:r>
              <a:rPr lang="en-US" sz="1700" b="1" i="1" noProof="0" dirty="0"/>
              <a:t>“</a:t>
            </a:r>
            <a:r>
              <a:rPr lang="en-US" sz="1700" b="1" i="1" noProof="0" dirty="0" err="1"/>
              <a:t>Én</a:t>
            </a:r>
            <a:r>
              <a:rPr lang="en-US" sz="1700" b="1" i="1" noProof="0" dirty="0"/>
              <a:t> </a:t>
            </a:r>
            <a:r>
              <a:rPr lang="en-US" sz="1700" b="1" i="1" noProof="0" dirty="0" err="1"/>
              <a:t>vagyok</a:t>
            </a:r>
            <a:r>
              <a:rPr lang="en-US" sz="1700" b="1" i="1" noProof="0" dirty="0"/>
              <a:t> a Föld </a:t>
            </a:r>
            <a:r>
              <a:rPr lang="en-US" sz="1700" b="1" i="1" noProof="0" dirty="0" err="1"/>
              <a:t>és</a:t>
            </a:r>
            <a:r>
              <a:rPr lang="en-US" sz="1700" b="1" i="1" noProof="0" dirty="0"/>
              <a:t> a </a:t>
            </a:r>
            <a:r>
              <a:rPr lang="en-US" sz="1700" b="1" i="1" noProof="0" dirty="0" err="1"/>
              <a:t>csillagos</a:t>
            </a:r>
            <a:r>
              <a:rPr lang="en-US" sz="1700" b="1" i="1" noProof="0" dirty="0"/>
              <a:t> </a:t>
            </a:r>
            <a:r>
              <a:rPr lang="en-US" sz="1700" b="1" i="1" noProof="0" dirty="0" err="1"/>
              <a:t>Ég</a:t>
            </a:r>
            <a:r>
              <a:rPr lang="en-US" sz="1700" b="1" i="1" noProof="0" dirty="0"/>
              <a:t> </a:t>
            </a:r>
            <a:r>
              <a:rPr lang="en-US" sz="1700" b="1" i="1" noProof="0" dirty="0" err="1"/>
              <a:t>fia</a:t>
            </a:r>
            <a:r>
              <a:rPr lang="en-US" sz="1700" b="1" i="1" noProof="0" dirty="0"/>
              <a:t>”</a:t>
            </a:r>
            <a:r>
              <a:rPr lang="en-US" sz="1700" noProof="0" dirty="0"/>
              <a:t>, </a:t>
            </a:r>
            <a:r>
              <a:rPr lang="en-US" sz="1700" noProof="0" dirty="0" err="1"/>
              <a:t>amely</a:t>
            </a:r>
            <a:r>
              <a:rPr lang="en-US" sz="1700" noProof="0" dirty="0"/>
              <a:t> </a:t>
            </a:r>
            <a:r>
              <a:rPr lang="en-US" sz="1700" noProof="0" dirty="0" err="1"/>
              <a:t>belépést</a:t>
            </a:r>
            <a:r>
              <a:rPr lang="en-US" sz="1700" noProof="0" dirty="0"/>
              <a:t> </a:t>
            </a:r>
            <a:r>
              <a:rPr lang="en-US" sz="1700" noProof="0" dirty="0" err="1"/>
              <a:t>biztosít</a:t>
            </a:r>
            <a:r>
              <a:rPr lang="en-US" sz="1700" noProof="0" dirty="0"/>
              <a:t> </a:t>
            </a:r>
            <a:r>
              <a:rPr lang="en-US" sz="1700" noProof="0" dirty="0" err="1"/>
              <a:t>egy</a:t>
            </a:r>
            <a:r>
              <a:rPr lang="en-US" sz="1700" noProof="0" dirty="0"/>
              <a:t> </a:t>
            </a:r>
            <a:r>
              <a:rPr lang="en-US" sz="1700" noProof="0" dirty="0" err="1"/>
              <a:t>kiváltságos</a:t>
            </a:r>
            <a:r>
              <a:rPr lang="en-US" sz="1700" noProof="0" dirty="0"/>
              <a:t> </a:t>
            </a:r>
            <a:r>
              <a:rPr lang="en-US" sz="1700" noProof="0" dirty="0" err="1"/>
              <a:t>helyre</a:t>
            </a:r>
            <a:r>
              <a:rPr lang="en-US" sz="1700" noProof="0" dirty="0"/>
              <a:t> </a:t>
            </a:r>
            <a:r>
              <a:rPr lang="en-US" sz="1700" noProof="0" dirty="0" err="1"/>
              <a:t>az</a:t>
            </a:r>
            <a:r>
              <a:rPr lang="en-US" sz="1700" noProof="0" dirty="0"/>
              <a:t> </a:t>
            </a:r>
            <a:r>
              <a:rPr lang="en-US" sz="1700" noProof="0" dirty="0" err="1"/>
              <a:t>alvilágon</a:t>
            </a:r>
            <a:r>
              <a:rPr lang="en-US" sz="1700" noProof="0" dirty="0"/>
              <a:t> </a:t>
            </a:r>
            <a:r>
              <a:rPr lang="en-US" sz="1700" noProof="0" dirty="0" err="1"/>
              <a:t>belül</a:t>
            </a:r>
            <a:r>
              <a:rPr lang="en-US" sz="1700" noProof="0" dirty="0"/>
              <a:t>.</a:t>
            </a:r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en-US" sz="1700" noProof="0" dirty="0"/>
              <a:t>A </a:t>
            </a:r>
            <a:r>
              <a:rPr lang="en-US" sz="1700" noProof="0" dirty="0" err="1"/>
              <a:t>lélek</a:t>
            </a:r>
            <a:r>
              <a:rPr lang="en-US" sz="1700" noProof="0" dirty="0"/>
              <a:t> </a:t>
            </a:r>
            <a:r>
              <a:rPr lang="en-US" sz="1700" noProof="0" dirty="0" err="1"/>
              <a:t>megítélését</a:t>
            </a:r>
            <a:r>
              <a:rPr lang="en-US" sz="1700" noProof="0" dirty="0"/>
              <a:t> </a:t>
            </a:r>
            <a:r>
              <a:rPr lang="en-US" sz="1700" noProof="0" dirty="0" err="1"/>
              <a:t>valószínűleg</a:t>
            </a:r>
            <a:r>
              <a:rPr lang="en-US" sz="1700" noProof="0" dirty="0"/>
              <a:t> </a:t>
            </a:r>
            <a:r>
              <a:rPr lang="en-US" sz="1700" noProof="0" dirty="0" err="1"/>
              <a:t>csak</a:t>
            </a:r>
            <a:r>
              <a:rPr lang="en-US" sz="1700" noProof="0" dirty="0"/>
              <a:t> </a:t>
            </a:r>
            <a:r>
              <a:rPr lang="en-US" sz="1700" noProof="0" dirty="0" err="1"/>
              <a:t>később</a:t>
            </a:r>
            <a:r>
              <a:rPr lang="en-US" sz="1700" noProof="0" dirty="0"/>
              <a:t>, Platón </a:t>
            </a:r>
            <a:r>
              <a:rPr lang="en-US" sz="1700" noProof="0" dirty="0" err="1"/>
              <a:t>hatására</a:t>
            </a:r>
            <a:r>
              <a:rPr lang="en-US" sz="1700" noProof="0" dirty="0"/>
              <a:t> </a:t>
            </a:r>
            <a:r>
              <a:rPr lang="en-US" sz="1700" noProof="0" dirty="0" err="1"/>
              <a:t>vezették</a:t>
            </a:r>
            <a:r>
              <a:rPr lang="en-US" sz="1700" noProof="0" dirty="0"/>
              <a:t> be </a:t>
            </a:r>
            <a:r>
              <a:rPr lang="en-US" sz="1700" noProof="0" dirty="0" err="1"/>
              <a:t>az</a:t>
            </a:r>
            <a:r>
              <a:rPr lang="en-US" sz="1700" noProof="0" dirty="0"/>
              <a:t> </a:t>
            </a:r>
            <a:r>
              <a:rPr lang="en-US" sz="1700" noProof="0" dirty="0" err="1"/>
              <a:t>orphikus</a:t>
            </a:r>
            <a:r>
              <a:rPr lang="en-US" sz="1700" noProof="0" dirty="0"/>
              <a:t> </a:t>
            </a:r>
            <a:r>
              <a:rPr lang="en-US" sz="1700" noProof="0" dirty="0" err="1"/>
              <a:t>körökben</a:t>
            </a:r>
            <a:r>
              <a:rPr lang="en-US" sz="1700" noProof="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2" name="Picture 11" descr="A close-up of a gold piece of paper&#10;&#10;AI-generated content may be incorrect.">
            <a:extLst>
              <a:ext uri="{FF2B5EF4-FFF2-40B4-BE49-F238E27FC236}">
                <a16:creationId xmlns:a16="http://schemas.microsoft.com/office/drawing/2014/main" id="{C1A511AE-5D3F-10D3-ED06-E1EED7A96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956" y="2336798"/>
            <a:ext cx="5009584" cy="2839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2C3DE1-9545-968D-EAD5-9B46EAEC38FF}"/>
              </a:ext>
            </a:extLst>
          </p:cNvPr>
          <p:cNvSpPr txBox="1"/>
          <p:nvPr/>
        </p:nvSpPr>
        <p:spPr>
          <a:xfrm>
            <a:off x="7649949" y="5283461"/>
            <a:ext cx="3941064" cy="40965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b="1" i="1" dirty="0"/>
              <a:t>3. k</a:t>
            </a:r>
            <a:r>
              <a:rPr lang="hu-HU" b="1" i="1" dirty="0"/>
              <a:t>ép</a:t>
            </a:r>
            <a:r>
              <a:rPr lang="en-GB" b="1" i="1" dirty="0"/>
              <a:t>: </a:t>
            </a:r>
            <a:r>
              <a:rPr lang="hu-HU" b="1" i="1" dirty="0"/>
              <a:t>A </a:t>
            </a:r>
            <a:r>
              <a:rPr lang="hu-HU" b="1" i="1" dirty="0" err="1"/>
              <a:t>hipponioni</a:t>
            </a:r>
            <a:r>
              <a:rPr lang="hu-HU" b="1" i="1" dirty="0"/>
              <a:t> aranylemez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72713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B9C74B-60F9-CD22-9806-D9167028F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Alvilági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bírák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az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apuliai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kerámiákon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makedón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festészetben</a:t>
            </a:r>
            <a:endParaRPr lang="en-US" sz="3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88D4F-E75B-0410-074A-9DDC3108C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hu-HU" sz="1500" noProof="0" dirty="0"/>
              <a:t>Fontos megemlíteni, hogy </a:t>
            </a:r>
            <a:r>
              <a:rPr lang="hu-HU" sz="1500" b="1" noProof="0" dirty="0"/>
              <a:t>Attikában</a:t>
            </a:r>
            <a:r>
              <a:rPr lang="hu-HU" sz="1500" noProof="0" dirty="0"/>
              <a:t> nem találtak egyetlen egy kerámiadarabot sem, amely</a:t>
            </a:r>
            <a:r>
              <a:rPr lang="en-GB" sz="1500" noProof="0" dirty="0" err="1"/>
              <a:t>en</a:t>
            </a:r>
            <a:r>
              <a:rPr lang="hu-HU" sz="1500" noProof="0" dirty="0"/>
              <a:t> az alvilági </a:t>
            </a:r>
            <a:r>
              <a:rPr lang="hu-HU" sz="1500" noProof="0" dirty="0" err="1"/>
              <a:t>bírák</a:t>
            </a:r>
            <a:r>
              <a:rPr lang="hu-HU" sz="1500" noProof="0" dirty="0"/>
              <a:t> szerepelnének</a:t>
            </a:r>
            <a:r>
              <a:rPr lang="en-GB" sz="1500" noProof="0" dirty="0"/>
              <a:t>.</a:t>
            </a:r>
            <a:endParaRPr lang="hu-HU" sz="1500" noProof="0" dirty="0"/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hu-HU" sz="1500" noProof="0" dirty="0"/>
              <a:t>Azok a 4. századi darabok, amelyek </a:t>
            </a:r>
            <a:r>
              <a:rPr lang="hu-HU" sz="1500" noProof="0" dirty="0" err="1"/>
              <a:t>Aiakoszt</a:t>
            </a:r>
            <a:r>
              <a:rPr lang="hu-HU" sz="1500" noProof="0" dirty="0"/>
              <a:t> és </a:t>
            </a:r>
            <a:r>
              <a:rPr lang="hu-HU" sz="1500" noProof="0" dirty="0" err="1"/>
              <a:t>Rhadamanthüszt</a:t>
            </a:r>
            <a:r>
              <a:rPr lang="hu-HU" sz="1500" noProof="0" dirty="0"/>
              <a:t> ábrázolják </a:t>
            </a:r>
            <a:r>
              <a:rPr lang="hu-HU" sz="1500" b="1" noProof="0" dirty="0" err="1"/>
              <a:t>Apuliából</a:t>
            </a:r>
            <a:r>
              <a:rPr lang="hu-HU" sz="1500" noProof="0" dirty="0"/>
              <a:t> (ma </a:t>
            </a:r>
            <a:r>
              <a:rPr lang="hu-HU" sz="1500" noProof="0" dirty="0" err="1"/>
              <a:t>Puglia</a:t>
            </a:r>
            <a:r>
              <a:rPr lang="hu-HU" sz="1500" noProof="0" dirty="0"/>
              <a:t>, Dél-Olaszország) származnak (Minósz nem szerepel rajtuk)</a:t>
            </a:r>
            <a:r>
              <a:rPr lang="en-GB" sz="1500" noProof="0" dirty="0"/>
              <a:t>.</a:t>
            </a:r>
            <a:endParaRPr lang="hu-HU" sz="1500" noProof="0" dirty="0"/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hu-HU" sz="1500" noProof="0" dirty="0"/>
              <a:t>Az </a:t>
            </a:r>
            <a:r>
              <a:rPr lang="hu-HU" sz="1500" b="1" noProof="0" dirty="0"/>
              <a:t>altamurai</a:t>
            </a:r>
            <a:r>
              <a:rPr lang="hu-HU" sz="1500" noProof="0" dirty="0"/>
              <a:t> </a:t>
            </a:r>
            <a:r>
              <a:rPr lang="hu-HU" sz="1500" noProof="0" dirty="0" err="1"/>
              <a:t>voluta</a:t>
            </a:r>
            <a:r>
              <a:rPr lang="hu-HU" sz="1500" noProof="0" dirty="0"/>
              <a:t> </a:t>
            </a:r>
            <a:r>
              <a:rPr lang="hu-HU" sz="1500" noProof="0" dirty="0" err="1"/>
              <a:t>kratér</a:t>
            </a:r>
            <a:r>
              <a:rPr lang="hu-HU" sz="1500" noProof="0" dirty="0"/>
              <a:t> esetében </a:t>
            </a:r>
            <a:r>
              <a:rPr lang="hu-HU" sz="1500" noProof="0" dirty="0" err="1"/>
              <a:t>Aiakosz</a:t>
            </a:r>
            <a:r>
              <a:rPr lang="hu-HU" sz="1500" noProof="0" dirty="0"/>
              <a:t> </a:t>
            </a:r>
            <a:r>
              <a:rPr lang="hu-HU" sz="1500" noProof="0" dirty="0" err="1"/>
              <a:t>Triptolem</a:t>
            </a:r>
            <a:r>
              <a:rPr lang="en-GB" sz="1500" noProof="0" dirty="0"/>
              <a:t>o</a:t>
            </a:r>
            <a:r>
              <a:rPr lang="hu-HU" sz="1500" noProof="0" dirty="0"/>
              <a:t>sz (ülve látható) és </a:t>
            </a:r>
            <a:r>
              <a:rPr lang="hu-HU" sz="1500" noProof="0" dirty="0" err="1"/>
              <a:t>Rhadamanthüsz</a:t>
            </a:r>
            <a:r>
              <a:rPr lang="hu-HU" sz="1500" noProof="0" dirty="0"/>
              <a:t> között áll </a:t>
            </a:r>
            <a:r>
              <a:rPr lang="hu-HU" sz="1500" noProof="0" dirty="0" err="1"/>
              <a:t>Hádész</a:t>
            </a:r>
            <a:r>
              <a:rPr lang="hu-HU" sz="1500" noProof="0" dirty="0"/>
              <a:t> </a:t>
            </a:r>
            <a:r>
              <a:rPr lang="hu-HU" sz="1500" noProof="0" dirty="0" err="1"/>
              <a:t>palotájénak</a:t>
            </a:r>
            <a:r>
              <a:rPr lang="hu-HU" sz="1500" noProof="0" dirty="0"/>
              <a:t> jobb oldalán</a:t>
            </a:r>
            <a:r>
              <a:rPr lang="en-GB" sz="1500" noProof="0" dirty="0"/>
              <a:t>.</a:t>
            </a:r>
            <a:endParaRPr lang="hu-HU" sz="1500" noProof="0" dirty="0"/>
          </a:p>
          <a:p>
            <a:pPr marL="342900" indent="-228600" algn="just">
              <a:buFont typeface="Arial" panose="020B0604020202020204" pitchFamily="34" charset="0"/>
              <a:buChar char="•"/>
            </a:pPr>
            <a:r>
              <a:rPr lang="hu-HU" sz="1500" noProof="0" dirty="0" err="1"/>
              <a:t>Aiakosz</a:t>
            </a:r>
            <a:r>
              <a:rPr lang="hu-HU" sz="1500" noProof="0" dirty="0"/>
              <a:t> másik ábrázolása a </a:t>
            </a:r>
            <a:r>
              <a:rPr lang="hu-HU" sz="1500" b="1" noProof="0" dirty="0" err="1"/>
              <a:t>Lefkádiai</a:t>
            </a:r>
            <a:r>
              <a:rPr lang="hu-HU" sz="1500" b="1" noProof="0" dirty="0"/>
              <a:t> Ítélet-sírbolt </a:t>
            </a:r>
            <a:r>
              <a:rPr lang="hu-HU" sz="1500" noProof="0" dirty="0"/>
              <a:t>(Görögország, Közép-Makedónia) </a:t>
            </a:r>
            <a:r>
              <a:rPr lang="en-GB" sz="1500" noProof="0" dirty="0" err="1"/>
              <a:t>homlokzat</a:t>
            </a:r>
            <a:r>
              <a:rPr lang="hu-HU" sz="1500" noProof="0" dirty="0" err="1"/>
              <a:t>án</a:t>
            </a:r>
            <a:r>
              <a:rPr lang="hu-HU" sz="1500" b="1" noProof="0" dirty="0"/>
              <a:t> </a:t>
            </a:r>
            <a:r>
              <a:rPr lang="hu-HU" sz="1500" noProof="0" dirty="0"/>
              <a:t>látható freskó, ahol együtt szerepel </a:t>
            </a:r>
            <a:r>
              <a:rPr lang="hu-HU" sz="1500" noProof="0" dirty="0" err="1"/>
              <a:t>Rhadamanthüsszel</a:t>
            </a:r>
            <a:r>
              <a:rPr lang="en-GB" sz="1500" noProof="0" dirty="0"/>
              <a:t>.</a:t>
            </a:r>
            <a:endParaRPr lang="hu-HU" sz="1500" noProof="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DBB9910C-231D-E25F-F316-732E9F8F38E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" r="7604"/>
          <a:stretch>
            <a:fillRect/>
          </a:stretch>
        </p:blipFill>
        <p:spPr bwMode="auto">
          <a:xfrm>
            <a:off x="6099048" y="1272247"/>
            <a:ext cx="5458968" cy="43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2A4F06-9B60-A001-35EA-6CF64B7529B8}"/>
              </a:ext>
            </a:extLst>
          </p:cNvPr>
          <p:cNvSpPr txBox="1"/>
          <p:nvPr/>
        </p:nvSpPr>
        <p:spPr>
          <a:xfrm>
            <a:off x="6099048" y="5585753"/>
            <a:ext cx="5458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/>
              <a:t>4. k</a:t>
            </a:r>
            <a:r>
              <a:rPr lang="hu-HU" sz="1600" b="1" i="1" dirty="0"/>
              <a:t>ép</a:t>
            </a:r>
            <a:r>
              <a:rPr lang="en-GB" sz="1600" b="1" i="1" dirty="0"/>
              <a:t>: </a:t>
            </a:r>
            <a:r>
              <a:rPr lang="hu-HU" sz="1600" b="1" i="1" dirty="0" err="1"/>
              <a:t>Aiakosz</a:t>
            </a:r>
            <a:r>
              <a:rPr lang="hu-HU" sz="1600" b="1" i="1" dirty="0"/>
              <a:t> és </a:t>
            </a:r>
            <a:r>
              <a:rPr lang="hu-HU" sz="1600" b="1" i="1" dirty="0" err="1"/>
              <a:t>Rhadamanthüsz</a:t>
            </a:r>
            <a:r>
              <a:rPr lang="hu-HU" sz="1600" b="1" i="1" dirty="0"/>
              <a:t>, a </a:t>
            </a:r>
            <a:r>
              <a:rPr lang="hu-HU" sz="1600" b="1" i="1" dirty="0" err="1"/>
              <a:t>Lefkádiai</a:t>
            </a:r>
            <a:r>
              <a:rPr lang="hu-HU" sz="1600" b="1" i="1" dirty="0"/>
              <a:t> Ítélet-sírbolt homlokzatának jobb oldalán </a:t>
            </a:r>
            <a:endParaRPr lang="en-GB" sz="1600" b="1" i="1" dirty="0"/>
          </a:p>
        </p:txBody>
      </p:sp>
    </p:spTree>
    <p:extLst>
      <p:ext uri="{BB962C8B-B14F-4D97-AF65-F5344CB8AC3E}">
        <p14:creationId xmlns:p14="http://schemas.microsoft.com/office/powerpoint/2010/main" val="2520491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40270C-0A96-2B1A-6DA3-4B399A09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4600" dirty="0"/>
              <a:t>A b</a:t>
            </a:r>
            <a:r>
              <a:rPr lang="en-GB" sz="4600" dirty="0" err="1"/>
              <a:t>ír</a:t>
            </a:r>
            <a:r>
              <a:rPr lang="hu-HU" sz="4600" dirty="0" err="1"/>
              <a:t>ák</a:t>
            </a:r>
            <a:r>
              <a:rPr lang="hu-HU" sz="4600" dirty="0"/>
              <a:t> Platónnál I.</a:t>
            </a:r>
            <a:r>
              <a:rPr lang="en-GB" sz="4600" dirty="0"/>
              <a:t> - </a:t>
            </a:r>
            <a:r>
              <a:rPr lang="hu-HU" sz="4600" dirty="0"/>
              <a:t>Szókratész </a:t>
            </a:r>
            <a:r>
              <a:rPr lang="hu-HU" sz="4600" dirty="0" err="1"/>
              <a:t>védőbeszéde</a:t>
            </a:r>
            <a:endParaRPr lang="en-GB" sz="4600" dirty="0"/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8C63A-EE6D-0D71-A051-DD7D1C22A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algn="just"/>
            <a:r>
              <a:rPr lang="hu-HU" sz="1700" dirty="0"/>
              <a:t>Szókratész </a:t>
            </a:r>
            <a:r>
              <a:rPr lang="hu-HU" sz="1700" b="1" dirty="0" err="1"/>
              <a:t>összehasonl</a:t>
            </a:r>
            <a:r>
              <a:rPr lang="en-GB" sz="1700" b="1" dirty="0"/>
              <a:t>í</a:t>
            </a:r>
            <a:r>
              <a:rPr lang="hu-HU" sz="1700" b="1" dirty="0"/>
              <a:t>tja azokat, akik b</a:t>
            </a:r>
            <a:r>
              <a:rPr lang="en-GB" sz="1700" b="1" dirty="0"/>
              <a:t>í</a:t>
            </a:r>
            <a:r>
              <a:rPr lang="hu-HU" sz="1700" b="1" dirty="0"/>
              <a:t>rónak vallják magukat </a:t>
            </a:r>
            <a:r>
              <a:rPr lang="hu-HU" sz="1700" dirty="0"/>
              <a:t>(azok az athéni esküdtek, akik </a:t>
            </a:r>
            <a:r>
              <a:rPr lang="en-GB" sz="1700" dirty="0"/>
              <a:t>í</a:t>
            </a:r>
            <a:r>
              <a:rPr lang="hu-HU" sz="1700" dirty="0" err="1"/>
              <a:t>télkeztek</a:t>
            </a:r>
            <a:r>
              <a:rPr lang="hu-HU" sz="1700" dirty="0"/>
              <a:t> felette, és el is </a:t>
            </a:r>
            <a:r>
              <a:rPr lang="en-GB" sz="1700" dirty="0"/>
              <a:t>í</a:t>
            </a:r>
            <a:r>
              <a:rPr lang="hu-HU" sz="1700" dirty="0" err="1"/>
              <a:t>télték</a:t>
            </a:r>
            <a:r>
              <a:rPr lang="hu-HU" sz="1700" dirty="0"/>
              <a:t>), és az </a:t>
            </a:r>
            <a:r>
              <a:rPr lang="hu-HU" sz="1700" b="1" dirty="0"/>
              <a:t>igaz b</a:t>
            </a:r>
            <a:r>
              <a:rPr lang="en-GB" sz="1700" b="1" dirty="0"/>
              <a:t>í</a:t>
            </a:r>
            <a:r>
              <a:rPr lang="hu-HU" sz="1700" b="1" dirty="0" err="1"/>
              <a:t>rákat</a:t>
            </a:r>
            <a:r>
              <a:rPr lang="hu-HU" sz="1700" b="1" dirty="0"/>
              <a:t> </a:t>
            </a:r>
            <a:r>
              <a:rPr lang="hu-HU" sz="1700" dirty="0"/>
              <a:t>(a </a:t>
            </a:r>
            <a:r>
              <a:rPr lang="hu-HU" sz="1700" dirty="0" err="1"/>
              <a:t>Hádészban</a:t>
            </a:r>
            <a:r>
              <a:rPr lang="hu-HU" sz="1700" dirty="0"/>
              <a:t> lévőket), akiktől mint erényes ember nem kell félnie</a:t>
            </a:r>
            <a:r>
              <a:rPr lang="en-GB" sz="1700" dirty="0"/>
              <a:t>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GB" sz="1700" dirty="0"/>
              <a:t>“Mert ha </a:t>
            </a:r>
            <a:r>
              <a:rPr lang="en-GB" sz="1700" dirty="0" err="1"/>
              <a:t>valaki</a:t>
            </a:r>
            <a:r>
              <a:rPr lang="en-GB" sz="1700" dirty="0"/>
              <a:t> H</a:t>
            </a:r>
            <a:r>
              <a:rPr lang="hu-HU" sz="1700" dirty="0" err="1"/>
              <a:t>ádész</a:t>
            </a:r>
            <a:r>
              <a:rPr lang="hu-HU" sz="1700" dirty="0"/>
              <a:t> országába ér, és megszabadulva az itteni áll</a:t>
            </a:r>
            <a:r>
              <a:rPr lang="en-GB" sz="1700" dirty="0"/>
              <a:t>í</a:t>
            </a:r>
            <a:r>
              <a:rPr lang="hu-HU" sz="1700" dirty="0" err="1"/>
              <a:t>tólagos</a:t>
            </a:r>
            <a:r>
              <a:rPr lang="hu-HU" sz="1700" dirty="0"/>
              <a:t> b</a:t>
            </a:r>
            <a:r>
              <a:rPr lang="en-GB" sz="1700" dirty="0"/>
              <a:t>í</a:t>
            </a:r>
            <a:r>
              <a:rPr lang="hu-HU" sz="1700" dirty="0"/>
              <a:t>ráktól, megtalálja majd ott az </a:t>
            </a:r>
            <a:r>
              <a:rPr lang="hu-HU" sz="1700" b="1" dirty="0"/>
              <a:t>igaz b</a:t>
            </a:r>
            <a:r>
              <a:rPr lang="en-GB" sz="1700" b="1" dirty="0"/>
              <a:t>í</a:t>
            </a:r>
            <a:r>
              <a:rPr lang="hu-HU" sz="1700" b="1" dirty="0" err="1"/>
              <a:t>rákat</a:t>
            </a:r>
            <a:r>
              <a:rPr lang="hu-HU" sz="1700" dirty="0"/>
              <a:t>, akikről azt tartják, hogy ott </a:t>
            </a:r>
            <a:r>
              <a:rPr lang="en-GB" sz="1700" dirty="0"/>
              <a:t>í</a:t>
            </a:r>
            <a:r>
              <a:rPr lang="hu-HU" sz="1700" dirty="0" err="1"/>
              <a:t>télkeznek</a:t>
            </a:r>
            <a:r>
              <a:rPr lang="hu-HU" sz="1700" dirty="0"/>
              <a:t>, </a:t>
            </a:r>
            <a:r>
              <a:rPr lang="hu-HU" sz="1700" b="1" dirty="0"/>
              <a:t>Minószt, </a:t>
            </a:r>
            <a:r>
              <a:rPr lang="hu-HU" sz="1700" b="1" dirty="0" err="1"/>
              <a:t>Rhadamanthüszt</a:t>
            </a:r>
            <a:r>
              <a:rPr lang="hu-HU" sz="1700" b="1" dirty="0"/>
              <a:t>, </a:t>
            </a:r>
            <a:r>
              <a:rPr lang="hu-HU" sz="1700" b="1" dirty="0" err="1"/>
              <a:t>Aiakoszt</a:t>
            </a:r>
            <a:r>
              <a:rPr lang="hu-HU" sz="1700" b="1" dirty="0"/>
              <a:t>, </a:t>
            </a:r>
            <a:r>
              <a:rPr lang="hu-HU" sz="1700" b="1" dirty="0" err="1"/>
              <a:t>Triptolemoszt</a:t>
            </a:r>
            <a:r>
              <a:rPr lang="hu-HU" sz="1700" dirty="0"/>
              <a:t> és mind a többi félistent, </a:t>
            </a:r>
            <a:r>
              <a:rPr lang="hu-HU" sz="1700" b="1" dirty="0"/>
              <a:t>aki életében igazságos volt</a:t>
            </a:r>
            <a:r>
              <a:rPr lang="hu-HU" sz="1700" dirty="0"/>
              <a:t>, vajon lehet e rossz ez az átköltözés. Vagy azt, hogy együtt lehettek Orpheusszal, </a:t>
            </a:r>
            <a:r>
              <a:rPr lang="hu-HU" sz="1700" dirty="0" err="1"/>
              <a:t>Muszaiosszal</a:t>
            </a:r>
            <a:r>
              <a:rPr lang="hu-HU" sz="1700" dirty="0"/>
              <a:t>, Hésziodosszal meg Homérosszal, ugyan mennyiért nem adnátok sokan</a:t>
            </a:r>
            <a:r>
              <a:rPr lang="en-GB" sz="1700" dirty="0"/>
              <a:t>?”</a:t>
            </a:r>
            <a:r>
              <a:rPr lang="hu-HU" sz="1700" dirty="0"/>
              <a:t> </a:t>
            </a:r>
            <a:r>
              <a:rPr lang="hu-HU" sz="1400" dirty="0"/>
              <a:t>(Platón</a:t>
            </a:r>
            <a:r>
              <a:rPr lang="en-GB" sz="1400" dirty="0"/>
              <a:t>:</a:t>
            </a:r>
            <a:r>
              <a:rPr lang="hu-HU" sz="1400" dirty="0"/>
              <a:t> Szókratész </a:t>
            </a:r>
            <a:r>
              <a:rPr lang="hu-HU" sz="1400" dirty="0" err="1"/>
              <a:t>védőbeszéde</a:t>
            </a:r>
            <a:r>
              <a:rPr lang="hu-HU" sz="1400" dirty="0"/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700" dirty="0"/>
              <a:t>Min</a:t>
            </a:r>
            <a:r>
              <a:rPr lang="hu-HU" sz="1700" dirty="0" err="1"/>
              <a:t>ósz</a:t>
            </a:r>
            <a:r>
              <a:rPr lang="hu-HU" sz="1700" dirty="0"/>
              <a:t>, </a:t>
            </a:r>
            <a:r>
              <a:rPr lang="hu-HU" sz="1700" dirty="0" err="1"/>
              <a:t>Rhadamanthüsz</a:t>
            </a:r>
            <a:r>
              <a:rPr lang="hu-HU" sz="1700" dirty="0"/>
              <a:t> és </a:t>
            </a:r>
            <a:r>
              <a:rPr lang="hu-HU" sz="1700" dirty="0" err="1"/>
              <a:t>Aiakosz</a:t>
            </a:r>
            <a:r>
              <a:rPr lang="hu-HU" sz="1700" dirty="0"/>
              <a:t> mellett, akik a </a:t>
            </a:r>
            <a:r>
              <a:rPr lang="hu-HU" sz="1700" dirty="0" err="1"/>
              <a:t>Gorgiászban</a:t>
            </a:r>
            <a:r>
              <a:rPr lang="hu-HU" sz="1700" dirty="0"/>
              <a:t> is szerepelnek </a:t>
            </a:r>
            <a:r>
              <a:rPr lang="hu-HU" sz="1700" dirty="0" err="1"/>
              <a:t>megeml</a:t>
            </a:r>
            <a:r>
              <a:rPr lang="en-GB" sz="1700" dirty="0"/>
              <a:t>í</a:t>
            </a:r>
            <a:r>
              <a:rPr lang="hu-HU" sz="1700" dirty="0"/>
              <a:t>ti </a:t>
            </a:r>
            <a:r>
              <a:rPr lang="hu-HU" sz="1700" dirty="0" err="1"/>
              <a:t>Triptolemoszt</a:t>
            </a:r>
            <a:r>
              <a:rPr lang="hu-HU" sz="1700" dirty="0"/>
              <a:t> is, aki a dél</a:t>
            </a:r>
            <a:r>
              <a:rPr lang="en-GB" sz="1700" dirty="0"/>
              <a:t>-</a:t>
            </a:r>
            <a:r>
              <a:rPr lang="hu-HU" sz="1700" dirty="0"/>
              <a:t>itáliai </a:t>
            </a:r>
            <a:r>
              <a:rPr lang="hu-HU" sz="1700" dirty="0" err="1"/>
              <a:t>ábrázoláso</a:t>
            </a:r>
            <a:r>
              <a:rPr lang="en-GB" sz="1700" dirty="0"/>
              <a:t>k</a:t>
            </a:r>
            <a:r>
              <a:rPr lang="hu-HU" sz="1700" dirty="0" err="1"/>
              <a:t>on</a:t>
            </a:r>
            <a:r>
              <a:rPr lang="hu-HU" sz="1700" dirty="0"/>
              <a:t> jelenik meg, de </a:t>
            </a:r>
            <a:r>
              <a:rPr lang="hu-HU" sz="1700" dirty="0" err="1"/>
              <a:t>Eleusziszból</a:t>
            </a:r>
            <a:r>
              <a:rPr lang="hu-HU" sz="1700" dirty="0"/>
              <a:t> származik, attikai jelleget kölcsönözve a jelenetnek.</a:t>
            </a:r>
            <a:endParaRPr lang="en-GB" sz="17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C60C8BA-C412-384E-4C4D-58D99E441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r="370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D0F0CA-4A78-8B40-A6C1-41527C47483E}"/>
              </a:ext>
            </a:extLst>
          </p:cNvPr>
          <p:cNvSpPr txBox="1"/>
          <p:nvPr/>
        </p:nvSpPr>
        <p:spPr>
          <a:xfrm>
            <a:off x="7675658" y="6190488"/>
            <a:ext cx="3941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5. k</a:t>
            </a:r>
            <a:r>
              <a:rPr lang="hu-HU" b="1" i="1" dirty="0"/>
              <a:t>ép</a:t>
            </a:r>
            <a:r>
              <a:rPr lang="en-GB" b="1" i="1" dirty="0"/>
              <a:t>: </a:t>
            </a:r>
            <a:r>
              <a:rPr lang="hu-HU" b="1" i="1" dirty="0" err="1"/>
              <a:t>Triptolemosz</a:t>
            </a:r>
            <a:r>
              <a:rPr lang="hu-HU" b="1" i="1" dirty="0"/>
              <a:t> és Perszephoné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4198097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68812-0ECA-5425-D733-028C39F6C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5400" dirty="0"/>
              <a:t>A b</a:t>
            </a:r>
            <a:r>
              <a:rPr lang="en-GB" sz="5400" dirty="0" err="1"/>
              <a:t>ír</a:t>
            </a:r>
            <a:r>
              <a:rPr lang="hu-HU" sz="5400" dirty="0" err="1"/>
              <a:t>ák</a:t>
            </a:r>
            <a:r>
              <a:rPr lang="hu-HU" sz="5400" dirty="0"/>
              <a:t> Platónnál I</a:t>
            </a:r>
            <a:r>
              <a:rPr lang="en-GB" sz="5400" dirty="0"/>
              <a:t>I</a:t>
            </a:r>
            <a:r>
              <a:rPr lang="hu-HU" sz="5400" dirty="0"/>
              <a:t>.</a:t>
            </a:r>
            <a:r>
              <a:rPr lang="en-GB" sz="5400" dirty="0"/>
              <a:t> – Gorgi</a:t>
            </a:r>
            <a:r>
              <a:rPr lang="hu-HU" sz="5400" dirty="0"/>
              <a:t>ász</a:t>
            </a:r>
            <a:endParaRPr lang="en-GB" sz="5400" dirty="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1B975-0B21-A1CF-205D-D487C9E8D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algn="just"/>
            <a:r>
              <a:rPr lang="hu-HU" sz="2200" dirty="0"/>
              <a:t>Bizonyára a </a:t>
            </a:r>
            <a:r>
              <a:rPr lang="hu-HU" sz="2200" dirty="0" err="1"/>
              <a:t>legérdekebb</a:t>
            </a:r>
            <a:r>
              <a:rPr lang="hu-HU" sz="2200" dirty="0"/>
              <a:t> le</a:t>
            </a:r>
            <a:r>
              <a:rPr lang="en-GB" sz="2200" dirty="0"/>
              <a:t>í</a:t>
            </a:r>
            <a:r>
              <a:rPr lang="hu-HU" sz="2200" dirty="0" err="1"/>
              <a:t>rás</a:t>
            </a:r>
            <a:r>
              <a:rPr lang="hu-HU" sz="2200" dirty="0"/>
              <a:t> Platón alvilági b</a:t>
            </a:r>
            <a:r>
              <a:rPr lang="en-GB" sz="2200" dirty="0"/>
              <a:t>í</a:t>
            </a:r>
            <a:r>
              <a:rPr lang="hu-HU" sz="2200" dirty="0" err="1"/>
              <a:t>ráiról</a:t>
            </a:r>
            <a:r>
              <a:rPr lang="hu-HU" sz="2200" dirty="0"/>
              <a:t> a </a:t>
            </a:r>
            <a:r>
              <a:rPr lang="hu-HU" sz="2200" dirty="0" err="1"/>
              <a:t>Gorgiászban</a:t>
            </a:r>
            <a:r>
              <a:rPr lang="hu-HU" sz="2200" dirty="0"/>
              <a:t> található.</a:t>
            </a:r>
          </a:p>
          <a:p>
            <a:pPr algn="just"/>
            <a:r>
              <a:rPr lang="hu-HU" sz="2200" dirty="0"/>
              <a:t>Platón a </a:t>
            </a:r>
            <a:r>
              <a:rPr lang="hu-HU" sz="2200" b="1" dirty="0"/>
              <a:t>világi b</a:t>
            </a:r>
            <a:r>
              <a:rPr lang="en-GB" sz="2200" b="1" dirty="0"/>
              <a:t>í</a:t>
            </a:r>
            <a:r>
              <a:rPr lang="hu-HU" sz="2200" b="1" dirty="0"/>
              <a:t>rák tévedhetősége</a:t>
            </a:r>
            <a:r>
              <a:rPr lang="hu-HU" sz="2200" dirty="0"/>
              <a:t> mellett érvel, akik hagyják magukat megtéveszteni az emberek külső megjelenése által, és </a:t>
            </a:r>
            <a:r>
              <a:rPr lang="hu-HU" sz="2200" b="1" dirty="0"/>
              <a:t>nem képesek meglátni a lelkek meztelen igazságát.</a:t>
            </a:r>
          </a:p>
          <a:p>
            <a:pPr algn="just"/>
            <a:r>
              <a:rPr lang="hu-HU" sz="2200" dirty="0"/>
              <a:t>Ezt a </a:t>
            </a:r>
            <a:r>
              <a:rPr lang="hu-HU" sz="2200" dirty="0" err="1"/>
              <a:t>Hádészban</a:t>
            </a:r>
            <a:r>
              <a:rPr lang="hu-HU" sz="2200" dirty="0"/>
              <a:t> az igazságszolgálatatást végző Zeusz fiai problémamentesen meg tudják tenni.</a:t>
            </a:r>
          </a:p>
          <a:p>
            <a:pPr algn="just"/>
            <a:r>
              <a:rPr lang="hu-HU" sz="2200" dirty="0"/>
              <a:t> Akik </a:t>
            </a:r>
            <a:r>
              <a:rPr lang="hu-HU" sz="2200" b="1" dirty="0"/>
              <a:t>Ázsiából jönnek </a:t>
            </a:r>
            <a:r>
              <a:rPr lang="hu-HU" sz="2200" b="1" dirty="0" err="1"/>
              <a:t>Rhadamanthüsz</a:t>
            </a:r>
            <a:r>
              <a:rPr lang="hu-HU" sz="2200" b="1" dirty="0"/>
              <a:t> </a:t>
            </a:r>
            <a:r>
              <a:rPr lang="en-GB" sz="2200" dirty="0"/>
              <a:t>í</a:t>
            </a:r>
            <a:r>
              <a:rPr lang="hu-HU" sz="2200" dirty="0"/>
              <a:t>téli meg, akik </a:t>
            </a:r>
            <a:r>
              <a:rPr lang="hu-HU" sz="2200" b="1" dirty="0"/>
              <a:t>Európából </a:t>
            </a:r>
            <a:r>
              <a:rPr lang="hu-HU" sz="2200" b="1" dirty="0" err="1"/>
              <a:t>Aiakosz</a:t>
            </a:r>
            <a:r>
              <a:rPr lang="hu-HU" sz="2200" dirty="0"/>
              <a:t>, </a:t>
            </a:r>
            <a:r>
              <a:rPr lang="hu-HU" sz="2200" b="1" dirty="0"/>
              <a:t>Minószé pedig a végső döntés joga</a:t>
            </a:r>
            <a:r>
              <a:rPr lang="hu-HU" sz="2200" dirty="0"/>
              <a:t>, ha az előző kettőben bármilyen kétség merülne fel.</a:t>
            </a:r>
            <a:endParaRPr lang="en-GB" sz="2200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C1F6070C-75BE-3229-7DB8-0BC776F4D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7" r="14832" b="-1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EA4A19-2BE9-8C78-ECEF-004045725528}"/>
              </a:ext>
            </a:extLst>
          </p:cNvPr>
          <p:cNvSpPr txBox="1"/>
          <p:nvPr/>
        </p:nvSpPr>
        <p:spPr>
          <a:xfrm>
            <a:off x="7675659" y="6250129"/>
            <a:ext cx="3915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/>
              <a:t>6. k</a:t>
            </a:r>
            <a:r>
              <a:rPr lang="hu-HU" sz="1400" b="1" i="1" dirty="0"/>
              <a:t>ép</a:t>
            </a:r>
            <a:r>
              <a:rPr lang="en-GB" sz="1400" b="1" i="1" dirty="0"/>
              <a:t>: </a:t>
            </a:r>
            <a:r>
              <a:rPr lang="hu-HU" sz="1400" b="1" i="1" dirty="0"/>
              <a:t>Minósz, </a:t>
            </a:r>
            <a:r>
              <a:rPr lang="hu-HU" sz="1400" b="1" i="1" dirty="0" err="1"/>
              <a:t>Aiakosz</a:t>
            </a:r>
            <a:r>
              <a:rPr lang="hu-HU" sz="1400" b="1" i="1" dirty="0"/>
              <a:t> (jogarral) és </a:t>
            </a:r>
            <a:r>
              <a:rPr lang="hu-HU" sz="1400" b="1" i="1" dirty="0" err="1"/>
              <a:t>Rhadamanthüsz</a:t>
            </a:r>
            <a:endParaRPr lang="en-GB" sz="1400" b="1" i="1" dirty="0"/>
          </a:p>
        </p:txBody>
      </p:sp>
    </p:spTree>
    <p:extLst>
      <p:ext uri="{BB962C8B-B14F-4D97-AF65-F5344CB8AC3E}">
        <p14:creationId xmlns:p14="http://schemas.microsoft.com/office/powerpoint/2010/main" val="354844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35445-FCAC-007B-A4F0-220B813FC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4800"/>
              <a:t>A b</a:t>
            </a:r>
            <a:r>
              <a:rPr lang="en-GB" sz="4800"/>
              <a:t>ír</a:t>
            </a:r>
            <a:r>
              <a:rPr lang="hu-HU" sz="4800"/>
              <a:t>ák Platónnál III.</a:t>
            </a:r>
            <a:r>
              <a:rPr lang="en-GB" sz="4800"/>
              <a:t> – </a:t>
            </a:r>
            <a:r>
              <a:rPr lang="hu-HU" sz="4800"/>
              <a:t>Er m</a:t>
            </a:r>
            <a:r>
              <a:rPr lang="en-GB" sz="4800"/>
              <a:t>í</a:t>
            </a:r>
            <a:r>
              <a:rPr lang="hu-HU" sz="4800"/>
              <a:t>tosza </a:t>
            </a:r>
            <a:br>
              <a:rPr lang="hu-HU" sz="4800"/>
            </a:br>
            <a:r>
              <a:rPr lang="hu-HU" sz="4800"/>
              <a:t>(Az Állam X. könyv)</a:t>
            </a:r>
            <a:endParaRPr lang="en-GB" sz="48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19CFF-5338-4FE2-4F48-938D2713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algn="just"/>
            <a:r>
              <a:rPr lang="hu-HU" sz="2000" b="1" dirty="0" err="1"/>
              <a:t>Er</a:t>
            </a:r>
            <a:r>
              <a:rPr lang="hu-HU" sz="2000" b="1" dirty="0"/>
              <a:t> látogatást tesz az alvilágban – hasonlóan Orpheuszhoz- </a:t>
            </a:r>
            <a:r>
              <a:rPr lang="hu-HU" sz="2000" dirty="0"/>
              <a:t>és azt az utas</a:t>
            </a:r>
            <a:r>
              <a:rPr lang="en-GB" sz="2000" dirty="0"/>
              <a:t>í</a:t>
            </a:r>
            <a:r>
              <a:rPr lang="hu-HU" sz="2000" dirty="0"/>
              <a:t>tást kapja ott, hogy visszatérve mesélje el tapasztalatait (cél a </a:t>
            </a:r>
            <a:r>
              <a:rPr lang="en-GB" sz="2000" dirty="0"/>
              <a:t>“</a:t>
            </a:r>
            <a:r>
              <a:rPr lang="hu-HU" sz="2000" dirty="0"/>
              <a:t>hamis</a:t>
            </a:r>
            <a:r>
              <a:rPr lang="en-GB" sz="2000" dirty="0"/>
              <a:t>”</a:t>
            </a:r>
            <a:r>
              <a:rPr lang="hu-HU" sz="2000" dirty="0"/>
              <a:t> Orpheusz korrigálása).</a:t>
            </a:r>
          </a:p>
          <a:p>
            <a:pPr algn="just"/>
            <a:r>
              <a:rPr lang="hu-HU" sz="2000" dirty="0"/>
              <a:t>Itt a b</a:t>
            </a:r>
            <a:r>
              <a:rPr lang="en-GB" sz="2000" dirty="0"/>
              <a:t>í</a:t>
            </a:r>
            <a:r>
              <a:rPr lang="hu-HU" sz="2000" dirty="0"/>
              <a:t>rák </a:t>
            </a:r>
            <a:r>
              <a:rPr lang="en-GB" sz="2000" dirty="0"/>
              <a:t>í</a:t>
            </a:r>
            <a:r>
              <a:rPr lang="hu-HU" sz="2000" dirty="0" err="1"/>
              <a:t>télkezése</a:t>
            </a:r>
            <a:r>
              <a:rPr lang="hu-HU" sz="2000" dirty="0"/>
              <a:t> után megparancsolják az </a:t>
            </a:r>
            <a:r>
              <a:rPr lang="hu-HU" sz="2000" b="1" dirty="0"/>
              <a:t>igazságos lelkeknek, hogy induljanak jobbra felfelé az égbe </a:t>
            </a:r>
            <a:r>
              <a:rPr lang="hu-HU" sz="2000" dirty="0"/>
              <a:t>(boldogság), az </a:t>
            </a:r>
            <a:r>
              <a:rPr lang="hu-HU" sz="2000" b="1" dirty="0"/>
              <a:t>igazságtalanoknak pedig azt, hogy balra lefelé menjenek </a:t>
            </a:r>
            <a:r>
              <a:rPr lang="hu-HU" sz="2000" dirty="0"/>
              <a:t>(szenvedés).</a:t>
            </a:r>
          </a:p>
          <a:p>
            <a:pPr algn="just"/>
            <a:r>
              <a:rPr lang="hu-HU" sz="2000" b="1" dirty="0"/>
              <a:t>Platónnál a lélek passz</a:t>
            </a:r>
            <a:r>
              <a:rPr lang="en-GB" sz="2000" b="1" dirty="0"/>
              <a:t>í</a:t>
            </a:r>
            <a:r>
              <a:rPr lang="hu-HU" sz="2000" b="1" dirty="0"/>
              <a:t>v</a:t>
            </a:r>
            <a:r>
              <a:rPr lang="hu-HU" sz="2000" dirty="0"/>
              <a:t>, az </a:t>
            </a:r>
            <a:r>
              <a:rPr lang="en-GB" sz="2000" dirty="0"/>
              <a:t>í</a:t>
            </a:r>
            <a:r>
              <a:rPr lang="hu-HU" sz="2000" dirty="0" err="1"/>
              <a:t>téletet</a:t>
            </a:r>
            <a:r>
              <a:rPr lang="hu-HU" sz="2000" dirty="0"/>
              <a:t> várja (jutalom vagy büntetés), m</a:t>
            </a:r>
            <a:r>
              <a:rPr lang="en-GB" sz="2000" dirty="0"/>
              <a:t>í</a:t>
            </a:r>
            <a:r>
              <a:rPr lang="hu-HU" sz="2000" dirty="0"/>
              <a:t>g a korai </a:t>
            </a:r>
            <a:r>
              <a:rPr lang="hu-HU" sz="2000" b="1" dirty="0" err="1"/>
              <a:t>orphikusoknál</a:t>
            </a:r>
            <a:r>
              <a:rPr lang="en-GB" sz="2000" b="1" dirty="0"/>
              <a:t> </a:t>
            </a:r>
            <a:r>
              <a:rPr lang="hu-HU" sz="2000" b="1" dirty="0"/>
              <a:t>egy rituális nyilatkozatot kell tennie a léleknek </a:t>
            </a:r>
            <a:r>
              <a:rPr lang="hu-HU" sz="2000" dirty="0"/>
              <a:t>(amit a beavatáskor megismernek), hogy kiváltságos helyet érjen el az alvilágban.</a:t>
            </a:r>
            <a:endParaRPr lang="en-GB" sz="2000" dirty="0"/>
          </a:p>
        </p:txBody>
      </p:sp>
      <p:pic>
        <p:nvPicPr>
          <p:cNvPr id="1026" name="Picture 2" descr="Platón: Állam | Atlantisz Könyvkiadó">
            <a:extLst>
              <a:ext uri="{FF2B5EF4-FFF2-40B4-BE49-F238E27FC236}">
                <a16:creationId xmlns:a16="http://schemas.microsoft.com/office/drawing/2014/main" id="{AE7D5EBF-68DB-570D-2524-EE777F9FD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3" r="-3" b="18908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6CF0C2-3FD7-27A0-E060-466AAEAEB416}"/>
              </a:ext>
            </a:extLst>
          </p:cNvPr>
          <p:cNvSpPr txBox="1"/>
          <p:nvPr/>
        </p:nvSpPr>
        <p:spPr>
          <a:xfrm>
            <a:off x="7675659" y="6250129"/>
            <a:ext cx="3915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i="1" dirty="0"/>
              <a:t>7</a:t>
            </a:r>
            <a:r>
              <a:rPr lang="en-GB" sz="1400" b="1" i="1" dirty="0"/>
              <a:t>. k</a:t>
            </a:r>
            <a:r>
              <a:rPr lang="hu-HU" sz="1400" b="1" i="1" dirty="0"/>
              <a:t>ép</a:t>
            </a:r>
            <a:r>
              <a:rPr lang="en-GB" sz="1400" b="1" i="1" dirty="0"/>
              <a:t>: </a:t>
            </a:r>
            <a:r>
              <a:rPr lang="hu-HU" sz="1400" b="1" i="1" dirty="0"/>
              <a:t>Platón</a:t>
            </a:r>
            <a:r>
              <a:rPr lang="en-GB" sz="1400" b="1" i="1" dirty="0"/>
              <a:t>: </a:t>
            </a:r>
            <a:r>
              <a:rPr lang="hu-HU" sz="1400" b="1" i="1" dirty="0"/>
              <a:t>Állam</a:t>
            </a:r>
            <a:endParaRPr lang="en-GB" sz="1400" b="1" i="1" dirty="0"/>
          </a:p>
        </p:txBody>
      </p:sp>
    </p:spTree>
    <p:extLst>
      <p:ext uri="{BB962C8B-B14F-4D97-AF65-F5344CB8AC3E}">
        <p14:creationId xmlns:p14="http://schemas.microsoft.com/office/powerpoint/2010/main" val="432249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E00BE-5167-3D11-2295-976E00C6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Összegzés és összehasonl</a:t>
            </a:r>
            <a:r>
              <a:rPr lang="en-GB" sz="5400"/>
              <a:t>í</a:t>
            </a:r>
            <a:r>
              <a:rPr lang="hu-HU" sz="5400"/>
              <a:t>tás I.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81B78-38B5-8CEF-2538-0C3E1874B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algn="just"/>
            <a:r>
              <a:rPr lang="hu-HU" sz="1700" dirty="0"/>
              <a:t>A cél az volt, hogy </a:t>
            </a:r>
            <a:r>
              <a:rPr lang="hu-HU" sz="1700" b="1" dirty="0"/>
              <a:t>egyrészt</a:t>
            </a:r>
            <a:r>
              <a:rPr lang="hu-HU" sz="1700" dirty="0"/>
              <a:t> megvizsgáljuk, </a:t>
            </a:r>
            <a:r>
              <a:rPr lang="hu-HU" sz="1700" b="1" dirty="0"/>
              <a:t>miként ép</a:t>
            </a:r>
            <a:r>
              <a:rPr lang="en-GB" sz="1700" b="1" dirty="0"/>
              <a:t>í</a:t>
            </a:r>
            <a:r>
              <a:rPr lang="hu-HU" sz="1700" b="1" dirty="0"/>
              <a:t>tette fel Platón az alvilági b</a:t>
            </a:r>
            <a:r>
              <a:rPr lang="en-GB" sz="1700" b="1" dirty="0"/>
              <a:t>í</a:t>
            </a:r>
            <a:r>
              <a:rPr lang="hu-HU" sz="1700" b="1" dirty="0"/>
              <a:t>rák m</a:t>
            </a:r>
            <a:r>
              <a:rPr lang="en-GB" sz="1700" b="1" dirty="0"/>
              <a:t>í</a:t>
            </a:r>
            <a:r>
              <a:rPr lang="hu-HU" sz="1700" b="1" dirty="0" err="1"/>
              <a:t>toszá</a:t>
            </a:r>
            <a:r>
              <a:rPr lang="hu-HU" sz="1700" dirty="0" err="1"/>
              <a:t>t</a:t>
            </a:r>
            <a:r>
              <a:rPr lang="hu-HU" sz="1700" dirty="0"/>
              <a:t> a korábbi görög irodalmi hagyomány alapján</a:t>
            </a:r>
            <a:r>
              <a:rPr lang="en-GB" sz="1700" dirty="0"/>
              <a:t>:</a:t>
            </a:r>
            <a:endParaRPr lang="hu-HU" sz="17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b="1" dirty="0"/>
              <a:t>Homérosz számára Minósz volt a b</a:t>
            </a:r>
            <a:r>
              <a:rPr lang="en-GB" sz="1700" b="1" dirty="0"/>
              <a:t>í</a:t>
            </a:r>
            <a:r>
              <a:rPr lang="hu-HU" sz="1700" b="1" dirty="0"/>
              <a:t>ró</a:t>
            </a:r>
            <a:r>
              <a:rPr lang="hu-HU" sz="1700" dirty="0"/>
              <a:t>, aki igazságot szolgáltatott a halottak között.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/>
              <a:t>Hésziodosz Minószt, </a:t>
            </a:r>
            <a:r>
              <a:rPr lang="hu-HU" sz="1700" dirty="0" err="1"/>
              <a:t>Rhadamanthüszt</a:t>
            </a:r>
            <a:r>
              <a:rPr lang="hu-HU" sz="1700" dirty="0"/>
              <a:t> és </a:t>
            </a:r>
            <a:r>
              <a:rPr lang="hu-HU" sz="1700" dirty="0" err="1"/>
              <a:t>Szarp</a:t>
            </a:r>
            <a:r>
              <a:rPr lang="en-GB" sz="1700" dirty="0"/>
              <a:t>e</a:t>
            </a:r>
            <a:r>
              <a:rPr lang="hu-HU" sz="1700" dirty="0" err="1"/>
              <a:t>dónt</a:t>
            </a:r>
            <a:r>
              <a:rPr lang="hu-HU" sz="1700" dirty="0"/>
              <a:t> </a:t>
            </a:r>
            <a:r>
              <a:rPr lang="hu-HU" sz="1700" dirty="0" err="1"/>
              <a:t>eml</a:t>
            </a:r>
            <a:r>
              <a:rPr lang="en-GB" sz="1700" dirty="0"/>
              <a:t>í</a:t>
            </a:r>
            <a:r>
              <a:rPr lang="hu-HU" sz="1700" dirty="0"/>
              <a:t>ti anélkül, hogy bármiféle funkciót tulajdon</a:t>
            </a:r>
            <a:r>
              <a:rPr lang="en-GB" sz="1700" dirty="0"/>
              <a:t>í</a:t>
            </a:r>
            <a:r>
              <a:rPr lang="hu-HU" sz="1700" dirty="0"/>
              <a:t>tana nekik.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/>
              <a:t>Pindarosznál és Aiszkhülosznál jelenik meg az </a:t>
            </a:r>
            <a:r>
              <a:rPr lang="hu-HU" sz="1700" b="1" dirty="0"/>
              <a:t>alvilági tárgyalás</a:t>
            </a:r>
            <a:r>
              <a:rPr lang="hu-HU" sz="1700" dirty="0"/>
              <a:t>, mint a túlvilági jutalmazás vagy büntetés meghatározója, de a b</a:t>
            </a:r>
            <a:r>
              <a:rPr lang="en-GB" sz="1700" dirty="0"/>
              <a:t>í</a:t>
            </a:r>
            <a:r>
              <a:rPr lang="hu-HU" sz="1700" dirty="0"/>
              <a:t>ró itt egyszerűen </a:t>
            </a:r>
            <a:r>
              <a:rPr lang="hu-HU" sz="1700" dirty="0" err="1"/>
              <a:t>Hádész</a:t>
            </a:r>
            <a:r>
              <a:rPr lang="hu-HU" sz="17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/>
              <a:t>Az ikonográfiai bizony</a:t>
            </a:r>
            <a:r>
              <a:rPr lang="en-GB" sz="1700" dirty="0"/>
              <a:t>í</a:t>
            </a:r>
            <a:r>
              <a:rPr lang="hu-HU" sz="1700" dirty="0" err="1"/>
              <a:t>tékok</a:t>
            </a:r>
            <a:r>
              <a:rPr lang="en-GB" sz="1700" dirty="0"/>
              <a:t> </a:t>
            </a:r>
            <a:r>
              <a:rPr lang="hu-HU" sz="1700" dirty="0"/>
              <a:t>alapján az </a:t>
            </a:r>
            <a:r>
              <a:rPr lang="hu-HU" sz="1700" b="1" dirty="0"/>
              <a:t>alvilági b</a:t>
            </a:r>
            <a:r>
              <a:rPr lang="en-GB" sz="1700" b="1" dirty="0"/>
              <a:t>í</a:t>
            </a:r>
            <a:r>
              <a:rPr lang="hu-HU" sz="1700" b="1" dirty="0"/>
              <a:t>rák hagyománya Dél-Itáliából származhat</a:t>
            </a:r>
            <a:r>
              <a:rPr lang="hu-HU" sz="1700" dirty="0"/>
              <a:t>, de a b</a:t>
            </a:r>
            <a:r>
              <a:rPr lang="en-GB" sz="1700" dirty="0"/>
              <a:t>í</a:t>
            </a:r>
            <a:r>
              <a:rPr lang="hu-HU" sz="1700" dirty="0"/>
              <a:t>rák itt </a:t>
            </a:r>
            <a:r>
              <a:rPr lang="hu-HU" sz="1700" dirty="0" err="1"/>
              <a:t>Aiakosz</a:t>
            </a:r>
            <a:r>
              <a:rPr lang="hu-HU" sz="1700" dirty="0"/>
              <a:t>, </a:t>
            </a:r>
            <a:r>
              <a:rPr lang="hu-HU" sz="1700" dirty="0" err="1"/>
              <a:t>Rhadamanthüsz</a:t>
            </a:r>
            <a:r>
              <a:rPr lang="hu-HU" sz="1700" dirty="0"/>
              <a:t> és </a:t>
            </a:r>
            <a:r>
              <a:rPr lang="hu-HU" sz="1700" dirty="0" err="1"/>
              <a:t>Triptolemosz</a:t>
            </a:r>
            <a:r>
              <a:rPr lang="hu-HU" sz="17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1700" dirty="0" err="1"/>
              <a:t>Orphikusok</a:t>
            </a:r>
            <a:r>
              <a:rPr lang="en-GB" sz="1700" dirty="0"/>
              <a:t>:</a:t>
            </a:r>
            <a:r>
              <a:rPr lang="hu-HU" sz="1700" dirty="0"/>
              <a:t> a </a:t>
            </a:r>
            <a:r>
              <a:rPr lang="hu-HU" sz="1700" dirty="0" err="1"/>
              <a:t>Hádászban</a:t>
            </a:r>
            <a:r>
              <a:rPr lang="hu-HU" sz="1700" dirty="0"/>
              <a:t> vannak kiváltságos helyek a beavatottak számára, a </a:t>
            </a:r>
            <a:r>
              <a:rPr lang="hu-HU" sz="1700" b="1" dirty="0"/>
              <a:t>lélek hallhatatlansága és a lélekvándorlás</a:t>
            </a:r>
            <a:r>
              <a:rPr lang="hu-HU" sz="1700" dirty="0"/>
              <a:t> (de </a:t>
            </a:r>
            <a:r>
              <a:rPr lang="hu-HU" sz="1700" b="1" dirty="0"/>
              <a:t>Platón kiveszi a rituálét</a:t>
            </a:r>
            <a:r>
              <a:rPr lang="hu-HU" sz="1700" dirty="0"/>
              <a:t>, mint a lélek sorsát meghatározó tényezőt).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1700" dirty="0"/>
              <a:t>Szókratész védőbeszédében még négy b</a:t>
            </a:r>
            <a:r>
              <a:rPr lang="en-GB" sz="1700" dirty="0"/>
              <a:t>í</a:t>
            </a:r>
            <a:r>
              <a:rPr lang="hu-HU" sz="1700" dirty="0"/>
              <a:t>ró szerepel, a </a:t>
            </a:r>
            <a:r>
              <a:rPr lang="hu-HU" sz="1700" dirty="0" err="1"/>
              <a:t>Gorgiaszban</a:t>
            </a:r>
            <a:r>
              <a:rPr lang="hu-HU" sz="1700" dirty="0"/>
              <a:t> azonban kimarad </a:t>
            </a:r>
            <a:r>
              <a:rPr lang="hu-HU" sz="1700" dirty="0" err="1"/>
              <a:t>Triptolemosz</a:t>
            </a:r>
            <a:r>
              <a:rPr lang="hu-HU" sz="1700" dirty="0"/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1700" dirty="0"/>
              <a:t>Ezt követően </a:t>
            </a:r>
            <a:r>
              <a:rPr lang="hu-HU" sz="1700" b="1" dirty="0"/>
              <a:t>Minósz, </a:t>
            </a:r>
            <a:r>
              <a:rPr lang="hu-HU" sz="1700" b="1" dirty="0" err="1"/>
              <a:t>Aiakosz</a:t>
            </a:r>
            <a:r>
              <a:rPr lang="hu-HU" sz="1700" b="1" dirty="0"/>
              <a:t> és </a:t>
            </a:r>
            <a:r>
              <a:rPr lang="hu-HU" sz="1700" b="1" dirty="0" err="1"/>
              <a:t>Rhadamanthüsz</a:t>
            </a:r>
            <a:r>
              <a:rPr lang="hu-HU" sz="1700" b="1" dirty="0"/>
              <a:t> lesznek a hagyományosan elfogadott b</a:t>
            </a:r>
            <a:r>
              <a:rPr lang="en-GB" sz="1700" b="1" dirty="0"/>
              <a:t>í</a:t>
            </a:r>
            <a:r>
              <a:rPr lang="hu-HU" sz="1700" b="1" dirty="0"/>
              <a:t>rák</a:t>
            </a:r>
            <a:r>
              <a:rPr lang="hu-HU" sz="1700" dirty="0"/>
              <a:t> azon későbbi szerzők többségének műveiben, akikre Platón hatással volt.</a:t>
            </a:r>
          </a:p>
          <a:p>
            <a:pPr>
              <a:buFont typeface="Wingdings" panose="05000000000000000000" pitchFamily="2" charset="2"/>
              <a:buChar char="§"/>
            </a:pPr>
            <a:endParaRPr lang="hu-HU" sz="1700" dirty="0"/>
          </a:p>
          <a:p>
            <a:pPr marL="0" indent="0">
              <a:buNone/>
            </a:pPr>
            <a:endParaRPr lang="hu-HU" sz="1700" dirty="0"/>
          </a:p>
          <a:p>
            <a:pPr lvl="1">
              <a:buFont typeface="Wingdings" panose="05000000000000000000" pitchFamily="2" charset="2"/>
              <a:buChar char="Ø"/>
            </a:pPr>
            <a:endParaRPr lang="hu-HU" sz="1700" dirty="0"/>
          </a:p>
        </p:txBody>
      </p:sp>
    </p:spTree>
    <p:extLst>
      <p:ext uri="{BB962C8B-B14F-4D97-AF65-F5344CB8AC3E}">
        <p14:creationId xmlns:p14="http://schemas.microsoft.com/office/powerpoint/2010/main" val="62818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FD2FC-426F-D4CF-8C42-2E1D8D0E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Összegzés és összehasonl</a:t>
            </a:r>
            <a:r>
              <a:rPr lang="en-GB" sz="5400"/>
              <a:t>í</a:t>
            </a:r>
            <a:r>
              <a:rPr lang="hu-HU" sz="5400"/>
              <a:t>tás II.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DC8D-89CC-B83F-87E6-72D9FD6F5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algn="just"/>
            <a:r>
              <a:rPr lang="hu-HU" sz="2200" b="1" dirty="0"/>
              <a:t>Másrészt </a:t>
            </a:r>
            <a:r>
              <a:rPr lang="hu-HU" sz="2200" dirty="0"/>
              <a:t>a cél az, hogy megnézzük, hogy mi volt az oka annak, hogy az alvilági </a:t>
            </a:r>
            <a:r>
              <a:rPr lang="en-GB" sz="2200" dirty="0" err="1"/>
              <a:t>ít</a:t>
            </a:r>
            <a:r>
              <a:rPr lang="hu-HU" sz="2200" dirty="0" err="1"/>
              <a:t>élkezéssel</a:t>
            </a:r>
            <a:r>
              <a:rPr lang="hu-HU" sz="2200" dirty="0"/>
              <a:t> kapcsolatban Platón </a:t>
            </a:r>
            <a:r>
              <a:rPr lang="hu-HU" sz="2200" b="1" dirty="0"/>
              <a:t>különböző változatok</a:t>
            </a:r>
            <a:r>
              <a:rPr lang="en-GB" sz="2200" b="1" dirty="0"/>
              <a:t>at</a:t>
            </a:r>
            <a:r>
              <a:rPr lang="hu-HU" sz="2200" b="1" dirty="0"/>
              <a:t> </a:t>
            </a:r>
            <a:r>
              <a:rPr lang="hu-HU" sz="2200" dirty="0"/>
              <a:t>tárt a közönsége elé</a:t>
            </a:r>
            <a:r>
              <a:rPr lang="en-GB" sz="2200" dirty="0"/>
              <a:t>:</a:t>
            </a:r>
            <a:endParaRPr lang="hu-HU" sz="22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200" b="1" dirty="0" err="1"/>
              <a:t>Phaidón</a:t>
            </a:r>
            <a:r>
              <a:rPr lang="en-GB" sz="2200" dirty="0"/>
              <a:t>:</a:t>
            </a:r>
            <a:r>
              <a:rPr lang="hu-HU" sz="2200" dirty="0"/>
              <a:t> cél a tan</a:t>
            </a:r>
            <a:r>
              <a:rPr lang="en-GB" sz="2200" dirty="0"/>
              <a:t>í</a:t>
            </a:r>
            <a:r>
              <a:rPr lang="hu-HU" sz="2200" dirty="0" err="1"/>
              <a:t>tványok</a:t>
            </a:r>
            <a:r>
              <a:rPr lang="hu-HU" sz="2200" dirty="0"/>
              <a:t> </a:t>
            </a:r>
            <a:r>
              <a:rPr lang="hu-HU" sz="2200" b="1" dirty="0"/>
              <a:t>vigasztalása</a:t>
            </a:r>
            <a:r>
              <a:rPr lang="en-GB" sz="2200" dirty="0"/>
              <a:t> (</a:t>
            </a:r>
            <a:r>
              <a:rPr lang="hu-HU" sz="2200" dirty="0"/>
              <a:t>hangsúly a lélekvándorláson és a </a:t>
            </a:r>
            <a:r>
              <a:rPr lang="hu-HU" sz="2200" b="1" dirty="0"/>
              <a:t>lélek </a:t>
            </a:r>
            <a:r>
              <a:rPr lang="hu-HU" sz="2200" b="1" dirty="0" err="1"/>
              <a:t>halhatalanságán</a:t>
            </a:r>
            <a:r>
              <a:rPr lang="hu-HU" sz="2200" b="1" dirty="0"/>
              <a:t> </a:t>
            </a:r>
            <a:r>
              <a:rPr lang="hu-HU" sz="2200" dirty="0"/>
              <a:t>van, a b</a:t>
            </a:r>
            <a:r>
              <a:rPr lang="en-GB" sz="2200" dirty="0"/>
              <a:t>í</a:t>
            </a:r>
            <a:r>
              <a:rPr lang="hu-HU" sz="2200" dirty="0"/>
              <a:t>rák </a:t>
            </a:r>
            <a:r>
              <a:rPr lang="hu-HU" sz="2200" dirty="0" err="1"/>
              <a:t>eml</a:t>
            </a:r>
            <a:r>
              <a:rPr lang="en-GB" sz="2200" dirty="0"/>
              <a:t>í</a:t>
            </a:r>
            <a:r>
              <a:rPr lang="hu-HU" sz="2200" dirty="0" err="1"/>
              <a:t>tése</a:t>
            </a:r>
            <a:r>
              <a:rPr lang="hu-HU" sz="2200" dirty="0"/>
              <a:t> nélkül</a:t>
            </a:r>
            <a:r>
              <a:rPr lang="en-GB" sz="2200" dirty="0"/>
              <a:t>)</a:t>
            </a:r>
            <a:endParaRPr lang="hu-HU" sz="22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200" dirty="0"/>
              <a:t>Az </a:t>
            </a:r>
            <a:r>
              <a:rPr lang="hu-HU" sz="2200" b="1" dirty="0"/>
              <a:t>Állam</a:t>
            </a:r>
            <a:r>
              <a:rPr lang="en-GB" sz="2200" dirty="0"/>
              <a:t>:</a:t>
            </a:r>
            <a:r>
              <a:rPr lang="hu-HU" sz="2200" dirty="0"/>
              <a:t> politikai cél, </a:t>
            </a:r>
            <a:r>
              <a:rPr lang="hu-HU" sz="2200" b="1" dirty="0"/>
              <a:t>jó polgár nevelése</a:t>
            </a:r>
            <a:r>
              <a:rPr lang="en-GB" sz="2200" b="1" dirty="0"/>
              <a:t> </a:t>
            </a:r>
            <a:r>
              <a:rPr lang="en-GB" sz="2200" dirty="0"/>
              <a:t>(</a:t>
            </a:r>
            <a:r>
              <a:rPr lang="en-GB" sz="2200" dirty="0" err="1"/>
              <a:t>megfelel</a:t>
            </a:r>
            <a:r>
              <a:rPr lang="hu-HU" sz="2200" dirty="0"/>
              <a:t>ő rituálék ismeretéből származó kiváltságok elvetése</a:t>
            </a:r>
            <a:r>
              <a:rPr lang="en-GB" sz="2200" dirty="0"/>
              <a:t>)</a:t>
            </a:r>
            <a:endParaRPr lang="hu-HU" sz="2200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200" b="1" dirty="0" err="1"/>
              <a:t>Gorgiász</a:t>
            </a:r>
            <a:r>
              <a:rPr lang="en-GB" sz="2200" dirty="0"/>
              <a:t>:</a:t>
            </a:r>
            <a:r>
              <a:rPr lang="hu-HU" sz="2200" dirty="0"/>
              <a:t> </a:t>
            </a:r>
            <a:r>
              <a:rPr lang="hu-HU" sz="2200" dirty="0" err="1"/>
              <a:t>felh</a:t>
            </a:r>
            <a:r>
              <a:rPr lang="en-GB" sz="2200" dirty="0"/>
              <a:t>í</a:t>
            </a:r>
            <a:r>
              <a:rPr lang="hu-HU" sz="2200" dirty="0" err="1"/>
              <a:t>vni</a:t>
            </a:r>
            <a:r>
              <a:rPr lang="hu-HU" sz="2200" dirty="0"/>
              <a:t> a figyelmet az </a:t>
            </a:r>
            <a:r>
              <a:rPr lang="hu-HU" sz="2200" b="1" dirty="0"/>
              <a:t>extrém </a:t>
            </a:r>
            <a:r>
              <a:rPr lang="hu-HU" sz="2200" b="1" dirty="0" err="1"/>
              <a:t>szofizmus</a:t>
            </a:r>
            <a:r>
              <a:rPr lang="hu-HU" sz="2200" b="1" dirty="0"/>
              <a:t> </a:t>
            </a:r>
            <a:r>
              <a:rPr lang="hu-HU" sz="2200" dirty="0"/>
              <a:t>társadalmi morállal szembeni </a:t>
            </a:r>
            <a:r>
              <a:rPr lang="hu-HU" sz="2200" b="1" dirty="0"/>
              <a:t>veszélyeire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u-HU" sz="2200" b="1" dirty="0"/>
              <a:t>Szókratész </a:t>
            </a:r>
            <a:r>
              <a:rPr lang="hu-HU" sz="2200" b="1" dirty="0" err="1"/>
              <a:t>védőbeszéde</a:t>
            </a:r>
            <a:r>
              <a:rPr lang="en-GB" sz="2200" dirty="0"/>
              <a:t>:</a:t>
            </a:r>
            <a:r>
              <a:rPr lang="hu-HU" sz="2200" dirty="0"/>
              <a:t> igazságos b</a:t>
            </a:r>
            <a:r>
              <a:rPr lang="en-GB" sz="2200" dirty="0"/>
              <a:t>í</a:t>
            </a:r>
            <a:r>
              <a:rPr lang="hu-HU" sz="2200" dirty="0"/>
              <a:t>rák </a:t>
            </a:r>
            <a:r>
              <a:rPr lang="hu-HU" sz="2200" dirty="0" err="1"/>
              <a:t>összehasonl</a:t>
            </a:r>
            <a:r>
              <a:rPr lang="en-GB" sz="2200" dirty="0"/>
              <a:t>í</a:t>
            </a:r>
            <a:r>
              <a:rPr lang="hu-HU" sz="2200" dirty="0" err="1"/>
              <a:t>tása</a:t>
            </a:r>
            <a:r>
              <a:rPr lang="hu-HU" sz="2200" dirty="0"/>
              <a:t> a hamis földi b</a:t>
            </a:r>
            <a:r>
              <a:rPr lang="en-GB" sz="2200" dirty="0"/>
              <a:t>í</a:t>
            </a:r>
            <a:r>
              <a:rPr lang="hu-HU" sz="2200" dirty="0"/>
              <a:t>rákkal</a:t>
            </a:r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379189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1D9FA-230C-C571-A02E-502814744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Szakirodalom, Források</a:t>
            </a:r>
            <a:endParaRPr lang="en-GB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6809B-8982-45F1-0446-708CE4E7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 err="1"/>
              <a:t>Felhasz</a:t>
            </a:r>
            <a:r>
              <a:rPr lang="hu-HU" sz="2600" dirty="0" err="1"/>
              <a:t>nált</a:t>
            </a:r>
            <a:r>
              <a:rPr lang="hu-HU" sz="2600" dirty="0"/>
              <a:t> szakirodalom</a:t>
            </a:r>
            <a:r>
              <a:rPr lang="en-GB" sz="2600" dirty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i="1" dirty="0"/>
              <a:t>Alberto Bernabé: Judges in Hades from Homer to Plato. In: Aspects of Death and the Afterlife in Greek Literature, edited by George Alexander </a:t>
            </a:r>
            <a:r>
              <a:rPr lang="en-GB" sz="2000" i="1" dirty="0" err="1"/>
              <a:t>Gazis</a:t>
            </a:r>
            <a:r>
              <a:rPr lang="en-GB" sz="2000" i="1" dirty="0"/>
              <a:t> and Anthony Hooper, Liverpool University Press, Liverpool, 2021, 135-151. </a:t>
            </a:r>
            <a:r>
              <a:rPr lang="en-GB" sz="2000" i="1" dirty="0" err="1"/>
              <a:t>oldal</a:t>
            </a:r>
            <a:endParaRPr lang="hu-HU" sz="2000" i="1" dirty="0"/>
          </a:p>
          <a:p>
            <a:r>
              <a:rPr lang="en-GB" sz="2600" dirty="0" err="1"/>
              <a:t>Felhasz</a:t>
            </a:r>
            <a:r>
              <a:rPr lang="hu-HU" sz="2600" dirty="0" err="1"/>
              <a:t>nált</a:t>
            </a:r>
            <a:r>
              <a:rPr lang="hu-HU" sz="2600" dirty="0"/>
              <a:t> források</a:t>
            </a:r>
            <a:r>
              <a:rPr lang="en-GB" sz="2600" dirty="0"/>
              <a:t>:</a:t>
            </a:r>
            <a:endParaRPr lang="en-GB" sz="26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i="1" dirty="0"/>
              <a:t>Hom</a:t>
            </a:r>
            <a:r>
              <a:rPr lang="hu-HU" sz="2000" i="1" dirty="0"/>
              <a:t>érosz</a:t>
            </a:r>
            <a:r>
              <a:rPr lang="en-GB" sz="2000" i="1" dirty="0"/>
              <a:t>:</a:t>
            </a:r>
            <a:r>
              <a:rPr lang="hu-HU" sz="2000" i="1" dirty="0"/>
              <a:t> Odüsszeia</a:t>
            </a:r>
            <a:r>
              <a:rPr lang="en-GB" sz="2000" i="1" dirty="0"/>
              <a:t> INTERPOPULART K</a:t>
            </a:r>
            <a:r>
              <a:rPr lang="hu-HU" sz="2000" i="1" dirty="0"/>
              <a:t>ÖNYVKIADÓ Budapest, 1994 (Diák</a:t>
            </a:r>
            <a:r>
              <a:rPr lang="en-GB" sz="2000" i="1" dirty="0"/>
              <a:t>-</a:t>
            </a:r>
            <a:r>
              <a:rPr lang="hu-HU" sz="2000" i="1" dirty="0"/>
              <a:t>és házikönyvtár 8.)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000" i="1" dirty="0" err="1"/>
              <a:t>Hesiod</a:t>
            </a:r>
            <a:r>
              <a:rPr lang="en-GB" sz="2000" i="1" dirty="0"/>
              <a:t>:</a:t>
            </a:r>
            <a:r>
              <a:rPr lang="hu-HU" sz="2000" i="1" dirty="0"/>
              <a:t> Works and </a:t>
            </a:r>
            <a:r>
              <a:rPr lang="hu-HU" sz="2000" i="1" dirty="0" err="1"/>
              <a:t>Days</a:t>
            </a:r>
            <a:r>
              <a:rPr lang="hu-HU" sz="2000" i="1" dirty="0"/>
              <a:t>. </a:t>
            </a:r>
            <a:r>
              <a:rPr lang="en-GB" sz="2000" dirty="0">
                <a:hlinkClick r:id="rId2"/>
              </a:rPr>
              <a:t>HESIOD, WORKS AND DAYS - </a:t>
            </a:r>
            <a:r>
              <a:rPr lang="en-GB" sz="2000" dirty="0" err="1">
                <a:hlinkClick r:id="rId2"/>
              </a:rPr>
              <a:t>Theoi</a:t>
            </a:r>
            <a:r>
              <a:rPr lang="en-GB" sz="2000" dirty="0">
                <a:hlinkClick r:id="rId2"/>
              </a:rPr>
              <a:t> Classical Texts Library</a:t>
            </a:r>
            <a:endParaRPr lang="hu-HU" sz="20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000" i="1" dirty="0"/>
              <a:t>Pindarosz</a:t>
            </a:r>
            <a:r>
              <a:rPr lang="en-GB" sz="2000" i="1" dirty="0"/>
              <a:t>: Az </a:t>
            </a:r>
            <a:r>
              <a:rPr lang="en-GB" sz="2000" i="1" dirty="0" err="1"/>
              <a:t>akragaszi</a:t>
            </a:r>
            <a:r>
              <a:rPr lang="en-GB" sz="2000" i="1" dirty="0"/>
              <a:t> Th</a:t>
            </a:r>
            <a:r>
              <a:rPr lang="hu-HU" sz="2000" i="1" dirty="0"/>
              <a:t>érónnak (Kocsiversenyen nyert diadalára) </a:t>
            </a:r>
            <a:r>
              <a:rPr lang="en-GB" sz="2000" i="1" dirty="0"/>
              <a:t>INTERPOPULART K</a:t>
            </a:r>
            <a:r>
              <a:rPr lang="hu-HU" sz="2000" i="1" dirty="0"/>
              <a:t>ÖNYVKIADÓ Budapest, 1994 (Diák</a:t>
            </a:r>
            <a:r>
              <a:rPr lang="en-GB" sz="2000" i="1" dirty="0"/>
              <a:t>-</a:t>
            </a:r>
            <a:r>
              <a:rPr lang="hu-HU" sz="2000" i="1" dirty="0"/>
              <a:t>és házikönyvtár 9.) 64-66. oldal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000" i="1" dirty="0"/>
              <a:t>Platón</a:t>
            </a:r>
            <a:r>
              <a:rPr lang="en-GB" sz="2000" i="1" dirty="0"/>
              <a:t> :</a:t>
            </a:r>
            <a:r>
              <a:rPr lang="hu-HU" sz="2000" i="1" dirty="0"/>
              <a:t> Szókratész </a:t>
            </a:r>
            <a:r>
              <a:rPr lang="hu-HU" sz="2000" i="1" dirty="0" err="1"/>
              <a:t>védőbeszéde</a:t>
            </a:r>
            <a:r>
              <a:rPr lang="hu-HU" sz="2000" i="1" dirty="0"/>
              <a:t>, XXXII. </a:t>
            </a:r>
            <a:r>
              <a:rPr lang="en-GB" sz="2000" i="1" dirty="0"/>
              <a:t>INTERPOPULART K</a:t>
            </a:r>
            <a:r>
              <a:rPr lang="hu-HU" sz="2000" i="1" dirty="0"/>
              <a:t>ÖNYVKIADÓ Budapest, 1994 (Diák</a:t>
            </a:r>
            <a:r>
              <a:rPr lang="en-GB" sz="2000" i="1" dirty="0"/>
              <a:t>-</a:t>
            </a:r>
            <a:r>
              <a:rPr lang="hu-HU" sz="2000" i="1" dirty="0"/>
              <a:t>és házikönyvtár 17.) 69. oldal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2000" i="1" dirty="0"/>
              <a:t>Platón</a:t>
            </a:r>
            <a:r>
              <a:rPr lang="en-GB" sz="2000" i="1" dirty="0"/>
              <a:t>:</a:t>
            </a:r>
            <a:r>
              <a:rPr lang="hu-HU" sz="2000" i="1" dirty="0"/>
              <a:t> Állam. </a:t>
            </a:r>
            <a:r>
              <a:rPr lang="en-GB" sz="2000" dirty="0">
                <a:hlinkClick r:id="rId3"/>
              </a:rPr>
              <a:t>PLATÓN: AZ ÁLLAM</a:t>
            </a:r>
            <a:endParaRPr lang="hu-HU" sz="2000" i="1" dirty="0"/>
          </a:p>
          <a:p>
            <a:pPr marL="457200" lvl="1" indent="0">
              <a:buNone/>
            </a:pPr>
            <a:r>
              <a:rPr lang="en-GB" sz="1800" i="1" dirty="0"/>
              <a:t>	</a:t>
            </a:r>
            <a:endParaRPr lang="hu-HU" sz="1800" i="1" dirty="0"/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80800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2457F-F61C-E862-505C-7963603A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3C0D357-94B5-1477-9618-709283543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D4DC03-F76A-64E2-EBAD-49436532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dirty="0"/>
              <a:t>Felhasznált képek</a:t>
            </a:r>
            <a:endParaRPr lang="en-GB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9726EBDE-624E-EBF7-194F-A43C3D476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AE44B-1676-A775-09E4-939A37536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 dirty="0"/>
              <a:t>Képek</a:t>
            </a:r>
            <a:r>
              <a:rPr lang="en-GB" sz="2200" dirty="0"/>
              <a:t>:</a:t>
            </a:r>
            <a:endParaRPr lang="hu-HU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800" dirty="0"/>
              <a:t> </a:t>
            </a:r>
            <a:r>
              <a:rPr lang="en-GB" sz="1800" i="1" dirty="0"/>
              <a:t>1.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>
                <a:hlinkClick r:id="rId2"/>
              </a:rPr>
              <a:t>Mural of Minos at the National And </a:t>
            </a:r>
            <a:r>
              <a:rPr lang="en-GB" sz="1800" dirty="0" err="1">
                <a:hlinkClick r:id="rId2"/>
              </a:rPr>
              <a:t>Kapodistrian</a:t>
            </a:r>
            <a:r>
              <a:rPr lang="en-GB" sz="1800" dirty="0">
                <a:hlinkClick r:id="rId2"/>
              </a:rPr>
              <a:t> University of Athens on May 22, 2022 - Minos - Wikipedia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2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>
                <a:hlinkClick r:id="rId3"/>
              </a:rPr>
              <a:t>File:Detail of Pluto-Serapis, Statue group of Persephone (as Isis) and Pluto (as Serapis), from the Sanctuary of the Egyptian Gods at </a:t>
            </a:r>
            <a:r>
              <a:rPr lang="en-GB" sz="1800" dirty="0" err="1">
                <a:hlinkClick r:id="rId3"/>
              </a:rPr>
              <a:t>Gortyna</a:t>
            </a:r>
            <a:r>
              <a:rPr lang="en-GB" sz="1800" dirty="0">
                <a:hlinkClick r:id="rId3"/>
              </a:rPr>
              <a:t>, mid-2nd century AD, Heraklion Archaeological Museum (30305313721).jpg - Wikimedia Commons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3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>
                <a:hlinkClick r:id="rId4"/>
              </a:rPr>
              <a:t>File:Orphic Gold Tablet (</a:t>
            </a:r>
            <a:r>
              <a:rPr lang="en-GB" sz="1800" dirty="0" err="1">
                <a:hlinkClick r:id="rId4"/>
              </a:rPr>
              <a:t>Hipponion</a:t>
            </a:r>
            <a:r>
              <a:rPr lang="en-GB" sz="1800" dirty="0">
                <a:hlinkClick r:id="rId4"/>
              </a:rPr>
              <a:t>-Museo </a:t>
            </a:r>
            <a:r>
              <a:rPr lang="en-GB" sz="1800" dirty="0" err="1">
                <a:hlinkClick r:id="rId4"/>
              </a:rPr>
              <a:t>Archeologico</a:t>
            </a:r>
            <a:r>
              <a:rPr lang="en-GB" sz="1800" dirty="0">
                <a:hlinkClick r:id="rId4"/>
              </a:rPr>
              <a:t> </a:t>
            </a:r>
            <a:r>
              <a:rPr lang="en-GB" sz="1800" dirty="0" err="1">
                <a:hlinkClick r:id="rId4"/>
              </a:rPr>
              <a:t>Statale</a:t>
            </a:r>
            <a:r>
              <a:rPr lang="en-GB" sz="1800" dirty="0">
                <a:hlinkClick r:id="rId4"/>
              </a:rPr>
              <a:t> </a:t>
            </a:r>
            <a:r>
              <a:rPr lang="en-GB" sz="1800" dirty="0" err="1">
                <a:hlinkClick r:id="rId4"/>
              </a:rPr>
              <a:t>Capialbi</a:t>
            </a:r>
            <a:r>
              <a:rPr lang="en-GB" sz="1800" dirty="0">
                <a:hlinkClick r:id="rId4"/>
              </a:rPr>
              <a:t>, </a:t>
            </a:r>
            <a:r>
              <a:rPr lang="en-GB" sz="1800" dirty="0" err="1">
                <a:hlinkClick r:id="rId4"/>
              </a:rPr>
              <a:t>Vibo</a:t>
            </a:r>
            <a:r>
              <a:rPr lang="en-GB" sz="1800" dirty="0">
                <a:hlinkClick r:id="rId4"/>
              </a:rPr>
              <a:t> Valentia).jpg - Wikimedia Commons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4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>
                <a:hlinkClick r:id="rId5"/>
              </a:rPr>
              <a:t>20160518 035 </a:t>
            </a:r>
            <a:r>
              <a:rPr lang="en-GB" sz="1800" dirty="0" err="1">
                <a:hlinkClick r:id="rId5"/>
              </a:rPr>
              <a:t>mieza</a:t>
            </a:r>
            <a:r>
              <a:rPr lang="en-GB" sz="1800" dirty="0">
                <a:hlinkClick r:id="rId5"/>
              </a:rPr>
              <a:t> - Tomb of Judgement, </a:t>
            </a:r>
            <a:r>
              <a:rPr lang="en-GB" sz="1800" dirty="0" err="1">
                <a:hlinkClick r:id="rId5"/>
              </a:rPr>
              <a:t>Lefkadia</a:t>
            </a:r>
            <a:r>
              <a:rPr lang="en-GB" sz="1800" dirty="0">
                <a:hlinkClick r:id="rId5"/>
              </a:rPr>
              <a:t> - Wikipedia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5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 err="1">
                <a:hlinkClick r:id="rId6"/>
              </a:rPr>
              <a:t>Triptolemos</a:t>
            </a:r>
            <a:r>
              <a:rPr lang="en-GB" sz="1800" dirty="0">
                <a:hlinkClick r:id="rId6"/>
              </a:rPr>
              <a:t> Kore Louvre G452 full - </a:t>
            </a:r>
            <a:r>
              <a:rPr lang="en-GB" sz="1800" dirty="0" err="1">
                <a:hlinkClick r:id="rId6"/>
              </a:rPr>
              <a:t>Triptolemus</a:t>
            </a:r>
            <a:r>
              <a:rPr lang="en-GB" sz="1800" dirty="0">
                <a:hlinkClick r:id="rId6"/>
              </a:rPr>
              <a:t> - Wikipedia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6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de-DE" sz="1800" dirty="0">
                <a:hlinkClick r:id="rId7"/>
              </a:rPr>
              <a:t>Mack, Ludwig, Die Unterwelt, </a:t>
            </a:r>
            <a:r>
              <a:rPr lang="de-DE" sz="1800" dirty="0" err="1">
                <a:hlinkClick r:id="rId7"/>
              </a:rPr>
              <a:t>mitte</a:t>
            </a:r>
            <a:r>
              <a:rPr lang="de-DE" sz="1800" dirty="0">
                <a:hlinkClick r:id="rId7"/>
              </a:rPr>
              <a:t> - </a:t>
            </a:r>
            <a:r>
              <a:rPr lang="de-DE" sz="1800" dirty="0" err="1">
                <a:hlinkClick r:id="rId7"/>
              </a:rPr>
              <a:t>Rhadamanthüsz</a:t>
            </a:r>
            <a:r>
              <a:rPr lang="de-DE" sz="1800" dirty="0">
                <a:hlinkClick r:id="rId7"/>
              </a:rPr>
              <a:t> – </a:t>
            </a:r>
            <a:r>
              <a:rPr lang="de-DE" sz="1800" dirty="0" err="1">
                <a:hlinkClick r:id="rId7"/>
              </a:rPr>
              <a:t>Wikipédia</a:t>
            </a:r>
            <a:endParaRPr lang="hu-HU" sz="18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800" i="1" dirty="0"/>
              <a:t>7</a:t>
            </a:r>
            <a:r>
              <a:rPr lang="en-GB" sz="1800" i="1" dirty="0"/>
              <a:t>. k</a:t>
            </a:r>
            <a:r>
              <a:rPr lang="hu-HU" sz="1800" i="1" dirty="0"/>
              <a:t>ép</a:t>
            </a:r>
            <a:r>
              <a:rPr lang="en-GB" sz="1800" i="1" dirty="0"/>
              <a:t>:</a:t>
            </a:r>
            <a:r>
              <a:rPr lang="hu-HU" sz="1800" i="1" dirty="0"/>
              <a:t> </a:t>
            </a:r>
            <a:r>
              <a:rPr lang="en-GB" sz="1800" dirty="0">
                <a:hlinkClick r:id="rId8"/>
              </a:rPr>
              <a:t>Platón: </a:t>
            </a:r>
            <a:r>
              <a:rPr lang="en-GB" sz="1800" dirty="0" err="1">
                <a:hlinkClick r:id="rId8"/>
              </a:rPr>
              <a:t>Állam</a:t>
            </a:r>
            <a:r>
              <a:rPr lang="en-GB" sz="1800" dirty="0">
                <a:hlinkClick r:id="rId8"/>
              </a:rPr>
              <a:t> | </a:t>
            </a:r>
            <a:r>
              <a:rPr lang="en-GB" sz="1800" dirty="0" err="1">
                <a:hlinkClick r:id="rId8"/>
              </a:rPr>
              <a:t>Atlantisz</a:t>
            </a:r>
            <a:r>
              <a:rPr lang="en-GB" sz="1800" dirty="0">
                <a:hlinkClick r:id="rId8"/>
              </a:rPr>
              <a:t> </a:t>
            </a:r>
            <a:r>
              <a:rPr lang="en-GB" sz="1800" dirty="0" err="1">
                <a:hlinkClick r:id="rId8"/>
              </a:rPr>
              <a:t>Könyvkiadó</a:t>
            </a:r>
            <a:endParaRPr lang="en-GB" sz="1800" dirty="0"/>
          </a:p>
          <a:p>
            <a:pPr marL="457200" lvl="1" indent="0">
              <a:buNone/>
            </a:pPr>
            <a:r>
              <a:rPr lang="en-GB" sz="1800" i="1" dirty="0"/>
              <a:t>	</a:t>
            </a:r>
            <a:endParaRPr lang="hu-HU" sz="1800" i="1" dirty="0"/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351247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6448DF-A28D-4421-7F59-2B4047127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en-GB" sz="6600" dirty="0"/>
              <a:t>K</a:t>
            </a:r>
            <a:r>
              <a:rPr lang="hu-HU" sz="6600" dirty="0" err="1"/>
              <a:t>öszönöm</a:t>
            </a:r>
            <a:r>
              <a:rPr lang="hu-HU" sz="6600" dirty="0"/>
              <a:t> a figyelmet</a:t>
            </a:r>
            <a:r>
              <a:rPr lang="en-GB" sz="6600" dirty="0"/>
              <a:t>!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5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1503</TotalTime>
  <Words>1844</Words>
  <Application>Microsoft Office PowerPoint</Application>
  <PresentationFormat>Widescreen</PresentationFormat>
  <Paragraphs>99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Wingdings</vt:lpstr>
      <vt:lpstr>Office Theme</vt:lpstr>
      <vt:lpstr>Bírák a Hádészban Homérosztól Platónig</vt:lpstr>
      <vt:lpstr>Bevezetés I.</vt:lpstr>
      <vt:lpstr>Bevezetés II.</vt:lpstr>
      <vt:lpstr>Miként hivatkozik Platón elődeire?</vt:lpstr>
      <vt:lpstr>Homérosz és Hésziodosz</vt:lpstr>
      <vt:lpstr>Pindarosz és Aiszkhülosz</vt:lpstr>
      <vt:lpstr>Bírák az orphikus szövegekben</vt:lpstr>
      <vt:lpstr>Alvilági bírák az apuliai kerámiákon és a makedón festészetben</vt:lpstr>
      <vt:lpstr>A bírák Platónnál I. - Szókratész védőbeszéde</vt:lpstr>
      <vt:lpstr>A bírák Platónnál II. – Gorgiász</vt:lpstr>
      <vt:lpstr>A bírák Platónnál III. – Er mítosza  (Az Állam X. könyv)</vt:lpstr>
      <vt:lpstr>Összegzés és összehasonlítás I.</vt:lpstr>
      <vt:lpstr>Összegzés és összehasonlítás II.</vt:lpstr>
      <vt:lpstr>Szakirodalom, Források</vt:lpstr>
      <vt:lpstr>Felhasznált képek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Szanto</dc:creator>
  <cp:lastModifiedBy>Peter Szanto</cp:lastModifiedBy>
  <cp:revision>2</cp:revision>
  <dcterms:created xsi:type="dcterms:W3CDTF">2025-11-19T09:23:46Z</dcterms:created>
  <dcterms:modified xsi:type="dcterms:W3CDTF">2025-11-24T07:27:00Z</dcterms:modified>
</cp:coreProperties>
</file>