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y="6858000" cx="12192000"/>
  <p:notesSz cx="6858000" cy="9144000"/>
  <p:embeddedFontLst>
    <p:embeddedFont>
      <p:font typeface="Lustria"/>
      <p:regular r:id="rId14"/>
    </p:embeddedFont>
    <p:embeddedFont>
      <p:font typeface="Century Gothic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9" roundtripDataSignature="AMtx7mgcB0sX40nNg6QbXvzTnmKxHjSBW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CenturyGothic-regular.fntdata"/><Relationship Id="rId14" Type="http://schemas.openxmlformats.org/officeDocument/2006/relationships/font" Target="fonts/Lustria-regular.fntdata"/><Relationship Id="rId17" Type="http://schemas.openxmlformats.org/officeDocument/2006/relationships/font" Target="fonts/CenturyGothic-italic.fntdata"/><Relationship Id="rId16" Type="http://schemas.openxmlformats.org/officeDocument/2006/relationships/font" Target="fonts/CenturyGothic-bold.fntdata"/><Relationship Id="rId5" Type="http://schemas.openxmlformats.org/officeDocument/2006/relationships/slide" Target="slides/slide1.xml"/><Relationship Id="rId19" Type="http://customschemas.google.com/relationships/presentationmetadata" Target="metadata"/><Relationship Id="rId6" Type="http://schemas.openxmlformats.org/officeDocument/2006/relationships/slide" Target="slides/slide2.xml"/><Relationship Id="rId18" Type="http://schemas.openxmlformats.org/officeDocument/2006/relationships/font" Target="fonts/CenturyGothic-bold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2" name="Google Shape;142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8" name="Google Shape;148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4" name="Google Shape;154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4" name="Google Shape;164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a6422d92be_0_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3" name="Google Shape;173;g3a6422d92be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a6422d92be_0_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1" name="Google Shape;181;g3a6422d92be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a76bc70836_1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5" name="Google Shape;195;g3a76bc70836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a76bc70836_1_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1" name="Google Shape;201;g3a76bc70836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ímdia" type="title">
  <p:cSld name="TITL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0-HD-BTM.png" id="13" name="Google Shape;13;p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25"/>
          <p:cNvSpPr txBox="1"/>
          <p:nvPr>
            <p:ph type="ctrTitle"/>
          </p:nvPr>
        </p:nvSpPr>
        <p:spPr>
          <a:xfrm>
            <a:off x="1371600" y="1803405"/>
            <a:ext cx="9448800" cy="182509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entury Gothic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5"/>
          <p:cNvSpPr txBox="1"/>
          <p:nvPr>
            <p:ph idx="1" type="subTitle"/>
          </p:nvPr>
        </p:nvSpPr>
        <p:spPr>
          <a:xfrm>
            <a:off x="1371600" y="3632201"/>
            <a:ext cx="94488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6" name="Google Shape;16;p25"/>
          <p:cNvSpPr txBox="1"/>
          <p:nvPr>
            <p:ph idx="10" type="dt"/>
          </p:nvPr>
        </p:nvSpPr>
        <p:spPr>
          <a:xfrm>
            <a:off x="7909561" y="4314328"/>
            <a:ext cx="2910840" cy="37464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5"/>
          <p:cNvSpPr txBox="1"/>
          <p:nvPr>
            <p:ph idx="11" type="ftr"/>
          </p:nvPr>
        </p:nvSpPr>
        <p:spPr>
          <a:xfrm>
            <a:off x="1371600" y="4323845"/>
            <a:ext cx="640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5"/>
          <p:cNvSpPr txBox="1"/>
          <p:nvPr>
            <p:ph idx="12" type="sldNum"/>
          </p:nvPr>
        </p:nvSpPr>
        <p:spPr>
          <a:xfrm>
            <a:off x="8077200" y="143086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ím és tartalom" type="obj">
  <p:cSld name="OBJEC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6"/>
          <p:cNvSpPr txBox="1"/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6"/>
          <p:cNvSpPr txBox="1"/>
          <p:nvPr>
            <p:ph idx="1" type="body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" name="Google Shape;22;p26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6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6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zakaszfejléc" showMasterSp="0" type="secHead">
  <p:cSld name="SECTION_HEADER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0-HD-BTM.png" id="26" name="Google Shape;26;p2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27"/>
          <p:cNvSpPr txBox="1"/>
          <p:nvPr>
            <p:ph type="title"/>
          </p:nvPr>
        </p:nvSpPr>
        <p:spPr>
          <a:xfrm>
            <a:off x="685800" y="753533"/>
            <a:ext cx="10820399" cy="280193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7"/>
          <p:cNvSpPr txBox="1"/>
          <p:nvPr>
            <p:ph idx="1" type="body"/>
          </p:nvPr>
        </p:nvSpPr>
        <p:spPr>
          <a:xfrm>
            <a:off x="1024467" y="3641725"/>
            <a:ext cx="10490200" cy="955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9" name="Google Shape;29;p27"/>
          <p:cNvSpPr txBox="1"/>
          <p:nvPr>
            <p:ph idx="10" type="dt"/>
          </p:nvPr>
        </p:nvSpPr>
        <p:spPr>
          <a:xfrm>
            <a:off x="7814452" y="38100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7"/>
          <p:cNvSpPr txBox="1"/>
          <p:nvPr>
            <p:ph idx="11" type="ftr"/>
          </p:nvPr>
        </p:nvSpPr>
        <p:spPr>
          <a:xfrm>
            <a:off x="685800" y="381001"/>
            <a:ext cx="6991492" cy="3640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7"/>
          <p:cNvSpPr txBox="1"/>
          <p:nvPr>
            <p:ph idx="12" type="sldNum"/>
          </p:nvPr>
        </p:nvSpPr>
        <p:spPr>
          <a:xfrm>
            <a:off x="10862452" y="381000"/>
            <a:ext cx="6437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tartalomrész" type="twoObj">
  <p:cSld name="TWO_OBJECTS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8"/>
          <p:cNvSpPr txBox="1"/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8"/>
          <p:cNvSpPr txBox="1"/>
          <p:nvPr>
            <p:ph idx="1" type="body"/>
          </p:nvPr>
        </p:nvSpPr>
        <p:spPr>
          <a:xfrm>
            <a:off x="685800" y="2194559"/>
            <a:ext cx="5334000" cy="4024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28"/>
          <p:cNvSpPr txBox="1"/>
          <p:nvPr>
            <p:ph idx="2" type="body"/>
          </p:nvPr>
        </p:nvSpPr>
        <p:spPr>
          <a:xfrm>
            <a:off x="6172200" y="2194559"/>
            <a:ext cx="5334000" cy="4024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28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28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8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Összehasonlítás" type="twoTxTwoObj">
  <p:cSld name="TWO_OBJECTS_WITH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9"/>
          <p:cNvSpPr txBox="1"/>
          <p:nvPr>
            <p:ph type="title"/>
          </p:nvPr>
        </p:nvSpPr>
        <p:spPr>
          <a:xfrm>
            <a:off x="2895600" y="762000"/>
            <a:ext cx="86106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29"/>
          <p:cNvSpPr txBox="1"/>
          <p:nvPr>
            <p:ph idx="1" type="body"/>
          </p:nvPr>
        </p:nvSpPr>
        <p:spPr>
          <a:xfrm>
            <a:off x="914409" y="2183802"/>
            <a:ext cx="5079991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0" sz="28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2" name="Google Shape;42;p29"/>
          <p:cNvSpPr txBox="1"/>
          <p:nvPr>
            <p:ph idx="2" type="body"/>
          </p:nvPr>
        </p:nvSpPr>
        <p:spPr>
          <a:xfrm>
            <a:off x="685800" y="3132666"/>
            <a:ext cx="5311775" cy="30860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" name="Google Shape;43;p29"/>
          <p:cNvSpPr txBox="1"/>
          <p:nvPr>
            <p:ph idx="3" type="body"/>
          </p:nvPr>
        </p:nvSpPr>
        <p:spPr>
          <a:xfrm>
            <a:off x="6400800" y="2183802"/>
            <a:ext cx="510540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0" sz="28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29"/>
          <p:cNvSpPr txBox="1"/>
          <p:nvPr>
            <p:ph idx="4" type="body"/>
          </p:nvPr>
        </p:nvSpPr>
        <p:spPr>
          <a:xfrm>
            <a:off x="6172200" y="3132666"/>
            <a:ext cx="5334000" cy="30860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29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9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9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sak cím" type="titleOnly">
  <p:cSld name="TITLE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0"/>
          <p:cNvSpPr txBox="1"/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30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30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0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Üres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1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31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1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rtalomrész képaláírással" type="objTx">
  <p:cSld name="OBJECT_WITH_CAPTION_TEXT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32"/>
          <p:cNvSpPr txBox="1"/>
          <p:nvPr>
            <p:ph type="title"/>
          </p:nvPr>
        </p:nvSpPr>
        <p:spPr>
          <a:xfrm>
            <a:off x="685800" y="1524000"/>
            <a:ext cx="41148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2"/>
          <p:cNvSpPr txBox="1"/>
          <p:nvPr>
            <p:ph idx="1" type="body"/>
          </p:nvPr>
        </p:nvSpPr>
        <p:spPr>
          <a:xfrm>
            <a:off x="4995582" y="746759"/>
            <a:ext cx="6510618" cy="54719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0" name="Google Shape;60;p32"/>
          <p:cNvSpPr txBox="1"/>
          <p:nvPr>
            <p:ph idx="2" type="body"/>
          </p:nvPr>
        </p:nvSpPr>
        <p:spPr>
          <a:xfrm>
            <a:off x="685800" y="3124199"/>
            <a:ext cx="4114800" cy="30944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1" name="Google Shape;61;p32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32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2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ép képaláírással" type="picTx">
  <p:cSld name="PICTURE_WITH_CAPTION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3"/>
          <p:cNvSpPr txBox="1"/>
          <p:nvPr>
            <p:ph type="title"/>
          </p:nvPr>
        </p:nvSpPr>
        <p:spPr>
          <a:xfrm>
            <a:off x="685800" y="1524000"/>
            <a:ext cx="687324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3"/>
          <p:cNvSpPr/>
          <p:nvPr>
            <p:ph idx="2" type="pic"/>
          </p:nvPr>
        </p:nvSpPr>
        <p:spPr>
          <a:xfrm>
            <a:off x="7861238" y="751241"/>
            <a:ext cx="3644962" cy="5467443"/>
          </a:xfrm>
          <a:prstGeom prst="rect">
            <a:avLst/>
          </a:prstGeom>
          <a:noFill/>
          <a:ln>
            <a:noFill/>
          </a:ln>
        </p:spPr>
      </p:sp>
      <p:sp>
        <p:nvSpPr>
          <p:cNvPr id="67" name="Google Shape;67;p33"/>
          <p:cNvSpPr txBox="1"/>
          <p:nvPr>
            <p:ph idx="1" type="body"/>
          </p:nvPr>
        </p:nvSpPr>
        <p:spPr>
          <a:xfrm>
            <a:off x="685800" y="3124199"/>
            <a:ext cx="6873240" cy="30944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8" name="Google Shape;68;p33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33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3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norámakép képaláírással">
  <p:cSld name="Panorámakép képaláírással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4"/>
          <p:cNvSpPr txBox="1"/>
          <p:nvPr>
            <p:ph type="title"/>
          </p:nvPr>
        </p:nvSpPr>
        <p:spPr>
          <a:xfrm>
            <a:off x="685777" y="4697360"/>
            <a:ext cx="10822034" cy="8193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4"/>
          <p:cNvSpPr/>
          <p:nvPr>
            <p:ph idx="2" type="pic"/>
          </p:nvPr>
        </p:nvSpPr>
        <p:spPr>
          <a:xfrm>
            <a:off x="681727" y="941439"/>
            <a:ext cx="10821840" cy="3478161"/>
          </a:xfrm>
          <a:prstGeom prst="rect">
            <a:avLst/>
          </a:prstGeom>
          <a:noFill/>
          <a:ln>
            <a:noFill/>
          </a:ln>
        </p:spPr>
      </p:sp>
      <p:sp>
        <p:nvSpPr>
          <p:cNvPr id="74" name="Google Shape;74;p34"/>
          <p:cNvSpPr txBox="1"/>
          <p:nvPr>
            <p:ph idx="1" type="body"/>
          </p:nvPr>
        </p:nvSpPr>
        <p:spPr>
          <a:xfrm>
            <a:off x="685800" y="5516715"/>
            <a:ext cx="10820400" cy="701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5" name="Google Shape;75;p34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4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4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ím és képaláírás" showMasterSp="0">
  <p:cSld name="Cím és képaláírás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0-HD-BTM.png" id="79" name="Google Shape;79;p3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35"/>
          <p:cNvSpPr txBox="1"/>
          <p:nvPr>
            <p:ph type="title"/>
          </p:nvPr>
        </p:nvSpPr>
        <p:spPr>
          <a:xfrm>
            <a:off x="685800" y="753532"/>
            <a:ext cx="10820400" cy="2802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35"/>
          <p:cNvSpPr txBox="1"/>
          <p:nvPr>
            <p:ph idx="1" type="body"/>
          </p:nvPr>
        </p:nvSpPr>
        <p:spPr>
          <a:xfrm>
            <a:off x="1024467" y="3649133"/>
            <a:ext cx="10130516" cy="999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82" name="Google Shape;82;p35"/>
          <p:cNvSpPr txBox="1"/>
          <p:nvPr>
            <p:ph idx="10" type="dt"/>
          </p:nvPr>
        </p:nvSpPr>
        <p:spPr>
          <a:xfrm>
            <a:off x="7814452" y="38100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5"/>
          <p:cNvSpPr txBox="1"/>
          <p:nvPr>
            <p:ph idx="11" type="ftr"/>
          </p:nvPr>
        </p:nvSpPr>
        <p:spPr>
          <a:xfrm>
            <a:off x="685800" y="379941"/>
            <a:ext cx="69914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35"/>
          <p:cNvSpPr txBox="1"/>
          <p:nvPr>
            <p:ph idx="12" type="sldNum"/>
          </p:nvPr>
        </p:nvSpPr>
        <p:spPr>
          <a:xfrm>
            <a:off x="10862452" y="381000"/>
            <a:ext cx="6437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dézet képaláírással" showMasterSp="0">
  <p:cSld name="Idézet képaláírással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0-HD-BTM.png" id="86" name="Google Shape;86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36"/>
          <p:cNvSpPr txBox="1"/>
          <p:nvPr>
            <p:ph type="title"/>
          </p:nvPr>
        </p:nvSpPr>
        <p:spPr>
          <a:xfrm>
            <a:off x="1024467" y="753533"/>
            <a:ext cx="10151533" cy="26044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36"/>
          <p:cNvSpPr txBox="1"/>
          <p:nvPr>
            <p:ph idx="1" type="body"/>
          </p:nvPr>
        </p:nvSpPr>
        <p:spPr>
          <a:xfrm>
            <a:off x="1303865" y="3365556"/>
            <a:ext cx="9592736" cy="444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89" name="Google Shape;89;p36"/>
          <p:cNvSpPr txBox="1"/>
          <p:nvPr>
            <p:ph idx="2" type="body"/>
          </p:nvPr>
        </p:nvSpPr>
        <p:spPr>
          <a:xfrm>
            <a:off x="1024467" y="3959862"/>
            <a:ext cx="10151533" cy="6798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90" name="Google Shape;90;p36"/>
          <p:cNvSpPr txBox="1"/>
          <p:nvPr>
            <p:ph idx="10" type="dt"/>
          </p:nvPr>
        </p:nvSpPr>
        <p:spPr>
          <a:xfrm>
            <a:off x="7814452" y="38100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36"/>
          <p:cNvSpPr txBox="1"/>
          <p:nvPr>
            <p:ph idx="11" type="ftr"/>
          </p:nvPr>
        </p:nvSpPr>
        <p:spPr>
          <a:xfrm>
            <a:off x="685800" y="379941"/>
            <a:ext cx="69914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36"/>
          <p:cNvSpPr txBox="1"/>
          <p:nvPr>
            <p:ph idx="12" type="sldNum"/>
          </p:nvPr>
        </p:nvSpPr>
        <p:spPr>
          <a:xfrm>
            <a:off x="10862452" y="381000"/>
            <a:ext cx="6437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  <p:sp>
        <p:nvSpPr>
          <p:cNvPr id="93" name="Google Shape;93;p36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Century Gothic"/>
              <a:buNone/>
            </a:pPr>
            <a:r>
              <a:rPr b="0" i="0" lang="hu-HU" sz="8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“</a:t>
            </a:r>
            <a:endParaRPr/>
          </a:p>
        </p:txBody>
      </p:sp>
      <p:sp>
        <p:nvSpPr>
          <p:cNvPr id="94" name="Google Shape;94;p36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Century Gothic"/>
              <a:buNone/>
            </a:pPr>
            <a:r>
              <a:rPr b="0" i="0" lang="hu-HU" sz="8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évkártya" showMasterSp="0">
  <p:cSld name="Névkártya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0-HD-BTM.png" id="96" name="Google Shape;96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37"/>
          <p:cNvSpPr txBox="1"/>
          <p:nvPr>
            <p:ph type="title"/>
          </p:nvPr>
        </p:nvSpPr>
        <p:spPr>
          <a:xfrm>
            <a:off x="1024495" y="1124701"/>
            <a:ext cx="10146186" cy="251183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37"/>
          <p:cNvSpPr txBox="1"/>
          <p:nvPr>
            <p:ph idx="1" type="body"/>
          </p:nvPr>
        </p:nvSpPr>
        <p:spPr>
          <a:xfrm>
            <a:off x="1024467" y="3648315"/>
            <a:ext cx="10144654" cy="9998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99" name="Google Shape;99;p37"/>
          <p:cNvSpPr txBox="1"/>
          <p:nvPr>
            <p:ph idx="10" type="dt"/>
          </p:nvPr>
        </p:nvSpPr>
        <p:spPr>
          <a:xfrm>
            <a:off x="7814452" y="378883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37"/>
          <p:cNvSpPr txBox="1"/>
          <p:nvPr>
            <p:ph idx="11" type="ftr"/>
          </p:nvPr>
        </p:nvSpPr>
        <p:spPr>
          <a:xfrm>
            <a:off x="685800" y="378883"/>
            <a:ext cx="69914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37"/>
          <p:cNvSpPr txBox="1"/>
          <p:nvPr>
            <p:ph idx="12" type="sldNum"/>
          </p:nvPr>
        </p:nvSpPr>
        <p:spPr>
          <a:xfrm>
            <a:off x="10862452" y="381000"/>
            <a:ext cx="6437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hasáb">
  <p:cSld name="3 hasáb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8"/>
          <p:cNvSpPr txBox="1"/>
          <p:nvPr>
            <p:ph type="title"/>
          </p:nvPr>
        </p:nvSpPr>
        <p:spPr>
          <a:xfrm>
            <a:off x="2895600" y="761999"/>
            <a:ext cx="8610599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38"/>
          <p:cNvSpPr txBox="1"/>
          <p:nvPr>
            <p:ph idx="1" type="body"/>
          </p:nvPr>
        </p:nvSpPr>
        <p:spPr>
          <a:xfrm>
            <a:off x="685800" y="2202080"/>
            <a:ext cx="3456432" cy="617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05" name="Google Shape;105;p38"/>
          <p:cNvSpPr txBox="1"/>
          <p:nvPr>
            <p:ph idx="2" type="body"/>
          </p:nvPr>
        </p:nvSpPr>
        <p:spPr>
          <a:xfrm>
            <a:off x="685799" y="2904565"/>
            <a:ext cx="3456432" cy="33141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06" name="Google Shape;106;p38"/>
          <p:cNvSpPr txBox="1"/>
          <p:nvPr>
            <p:ph idx="3" type="body"/>
          </p:nvPr>
        </p:nvSpPr>
        <p:spPr>
          <a:xfrm>
            <a:off x="4368800" y="2201333"/>
            <a:ext cx="3456432" cy="6265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07" name="Google Shape;107;p38"/>
          <p:cNvSpPr txBox="1"/>
          <p:nvPr>
            <p:ph idx="4" type="body"/>
          </p:nvPr>
        </p:nvSpPr>
        <p:spPr>
          <a:xfrm>
            <a:off x="4366858" y="2904067"/>
            <a:ext cx="3456432" cy="33146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08" name="Google Shape;108;p38"/>
          <p:cNvSpPr txBox="1"/>
          <p:nvPr>
            <p:ph idx="5" type="body"/>
          </p:nvPr>
        </p:nvSpPr>
        <p:spPr>
          <a:xfrm>
            <a:off x="8051800" y="2192866"/>
            <a:ext cx="3456432" cy="6265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09" name="Google Shape;109;p38"/>
          <p:cNvSpPr txBox="1"/>
          <p:nvPr>
            <p:ph idx="6" type="body"/>
          </p:nvPr>
        </p:nvSpPr>
        <p:spPr>
          <a:xfrm>
            <a:off x="8051801" y="2904565"/>
            <a:ext cx="3456432" cy="33141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10" name="Google Shape;110;p38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38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38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képhasáb">
  <p:cSld name="3 képhasáb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9"/>
          <p:cNvSpPr txBox="1"/>
          <p:nvPr>
            <p:ph type="title"/>
          </p:nvPr>
        </p:nvSpPr>
        <p:spPr>
          <a:xfrm>
            <a:off x="2895600" y="762000"/>
            <a:ext cx="8610599" cy="129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39"/>
          <p:cNvSpPr txBox="1"/>
          <p:nvPr>
            <p:ph idx="1" type="body"/>
          </p:nvPr>
        </p:nvSpPr>
        <p:spPr>
          <a:xfrm>
            <a:off x="688618" y="4191000"/>
            <a:ext cx="3451582" cy="68276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6" name="Google Shape;116;p39"/>
          <p:cNvSpPr/>
          <p:nvPr>
            <p:ph idx="2" type="pic"/>
          </p:nvPr>
        </p:nvSpPr>
        <p:spPr>
          <a:xfrm>
            <a:off x="688618" y="2362200"/>
            <a:ext cx="3451582" cy="1524000"/>
          </a:xfrm>
          <a:prstGeom prst="roundRect">
            <a:avLst>
              <a:gd fmla="val 0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2745"/>
              </a:srgbClr>
            </a:outerShdw>
          </a:effectLst>
        </p:spPr>
      </p:sp>
      <p:sp>
        <p:nvSpPr>
          <p:cNvPr id="117" name="Google Shape;117;p39"/>
          <p:cNvSpPr txBox="1"/>
          <p:nvPr>
            <p:ph idx="3" type="body"/>
          </p:nvPr>
        </p:nvSpPr>
        <p:spPr>
          <a:xfrm>
            <a:off x="688618" y="4873764"/>
            <a:ext cx="3451582" cy="13449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18" name="Google Shape;118;p39"/>
          <p:cNvSpPr txBox="1"/>
          <p:nvPr>
            <p:ph idx="4" type="body"/>
          </p:nvPr>
        </p:nvSpPr>
        <p:spPr>
          <a:xfrm>
            <a:off x="4374263" y="4191000"/>
            <a:ext cx="3448935" cy="68276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9" name="Google Shape;119;p39"/>
          <p:cNvSpPr/>
          <p:nvPr>
            <p:ph idx="5" type="pic"/>
          </p:nvPr>
        </p:nvSpPr>
        <p:spPr>
          <a:xfrm>
            <a:off x="4374263" y="2362200"/>
            <a:ext cx="3448936" cy="1524000"/>
          </a:xfrm>
          <a:prstGeom prst="roundRect">
            <a:avLst>
              <a:gd fmla="val 0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2745"/>
              </a:srgbClr>
            </a:outerShdw>
          </a:effectLst>
        </p:spPr>
      </p:sp>
      <p:sp>
        <p:nvSpPr>
          <p:cNvPr id="120" name="Google Shape;120;p39"/>
          <p:cNvSpPr txBox="1"/>
          <p:nvPr>
            <p:ph idx="6" type="body"/>
          </p:nvPr>
        </p:nvSpPr>
        <p:spPr>
          <a:xfrm>
            <a:off x="4374264" y="4873763"/>
            <a:ext cx="3448935" cy="13449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21" name="Google Shape;121;p39"/>
          <p:cNvSpPr txBox="1"/>
          <p:nvPr>
            <p:ph idx="7" type="body"/>
          </p:nvPr>
        </p:nvSpPr>
        <p:spPr>
          <a:xfrm>
            <a:off x="8049731" y="4191000"/>
            <a:ext cx="3456469" cy="68276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p39"/>
          <p:cNvSpPr/>
          <p:nvPr>
            <p:ph idx="8" type="pic"/>
          </p:nvPr>
        </p:nvSpPr>
        <p:spPr>
          <a:xfrm>
            <a:off x="8049855" y="2362200"/>
            <a:ext cx="3447878" cy="1524000"/>
          </a:xfrm>
          <a:prstGeom prst="roundRect">
            <a:avLst>
              <a:gd fmla="val 0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2745"/>
              </a:srgbClr>
            </a:outerShdw>
          </a:effectLst>
        </p:spPr>
      </p:sp>
      <p:sp>
        <p:nvSpPr>
          <p:cNvPr id="123" name="Google Shape;123;p39"/>
          <p:cNvSpPr txBox="1"/>
          <p:nvPr>
            <p:ph idx="9" type="body"/>
          </p:nvPr>
        </p:nvSpPr>
        <p:spPr>
          <a:xfrm>
            <a:off x="8049731" y="4873761"/>
            <a:ext cx="3452445" cy="13449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24" name="Google Shape;124;p39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39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39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ím és függőleges szöveg" type="vertTx">
  <p:cSld name="VERTICAL_TEXT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40"/>
          <p:cNvSpPr txBox="1"/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40"/>
          <p:cNvSpPr txBox="1"/>
          <p:nvPr>
            <p:ph idx="1" type="body"/>
          </p:nvPr>
        </p:nvSpPr>
        <p:spPr>
          <a:xfrm rot="5400000">
            <a:off x="4083938" y="-1203579"/>
            <a:ext cx="4024125" cy="108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0" name="Google Shape;130;p40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40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40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üggőleges cím és szöveg" showMasterSp="0" type="vertTitleAndTx">
  <p:cSld name="VERTICAL_TITLE_AND_VERTICAL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0-HD-BTM.png" id="134" name="Google Shape;134;p4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41"/>
          <p:cNvSpPr txBox="1"/>
          <p:nvPr>
            <p:ph type="title"/>
          </p:nvPr>
        </p:nvSpPr>
        <p:spPr>
          <a:xfrm rot="5400000">
            <a:off x="8525934" y="1667933"/>
            <a:ext cx="3903133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41"/>
          <p:cNvSpPr txBox="1"/>
          <p:nvPr>
            <p:ph idx="1" type="body"/>
          </p:nvPr>
        </p:nvSpPr>
        <p:spPr>
          <a:xfrm rot="5400000">
            <a:off x="3175000" y="-1405467"/>
            <a:ext cx="3903133" cy="82042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7" name="Google Shape;137;p41"/>
          <p:cNvSpPr txBox="1"/>
          <p:nvPr>
            <p:ph idx="10" type="dt"/>
          </p:nvPr>
        </p:nvSpPr>
        <p:spPr>
          <a:xfrm>
            <a:off x="7814452" y="379941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41"/>
          <p:cNvSpPr txBox="1"/>
          <p:nvPr>
            <p:ph idx="11" type="ftr"/>
          </p:nvPr>
        </p:nvSpPr>
        <p:spPr>
          <a:xfrm>
            <a:off x="685800" y="381000"/>
            <a:ext cx="69914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41"/>
          <p:cNvSpPr txBox="1"/>
          <p:nvPr>
            <p:ph idx="12" type="sldNum"/>
          </p:nvPr>
        </p:nvSpPr>
        <p:spPr>
          <a:xfrm>
            <a:off x="10862452" y="381000"/>
            <a:ext cx="6437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entury Gothic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19" Type="http://schemas.openxmlformats.org/officeDocument/2006/relationships/theme" Target="../theme/theme1.xml"/><Relationship Id="rId6" Type="http://schemas.openxmlformats.org/officeDocument/2006/relationships/slideLayout" Target="../slideLayouts/slideLayout5.xml"/><Relationship Id="rId18" Type="http://schemas.openxmlformats.org/officeDocument/2006/relationships/slideLayout" Target="../slideLayouts/slideLayout17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0-HD-TOP.png" id="6" name="Google Shape;6;p24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12192000" cy="14414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24"/>
          <p:cNvSpPr txBox="1"/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  <a:defRPr b="0" i="0" sz="4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" name="Google Shape;8;p24"/>
          <p:cNvSpPr txBox="1"/>
          <p:nvPr>
            <p:ph idx="1" type="body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83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55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429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302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302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302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302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302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302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9" name="Google Shape;9;p24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0" name="Google Shape;10;p24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1" name="Google Shape;11;p24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entury Gothic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entury Gothic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entury Gothic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entury Gothic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entury Gothic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entury Gothic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entury Gothic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entury Gothic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entury Gothic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jpg"/><Relationship Id="rId4" Type="http://schemas.openxmlformats.org/officeDocument/2006/relationships/image" Target="../media/image10.png"/><Relationship Id="rId5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Relationship Id="rId4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"/>
          <p:cNvSpPr txBox="1"/>
          <p:nvPr>
            <p:ph type="ctrTitle"/>
          </p:nvPr>
        </p:nvSpPr>
        <p:spPr>
          <a:xfrm>
            <a:off x="1371600" y="1341289"/>
            <a:ext cx="9448800" cy="1825096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490"/>
              </a:srgbClr>
            </a:outerShdw>
          </a:effectLst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400"/>
              <a:buFont typeface="Times New Roman"/>
              <a:buNone/>
            </a:pPr>
            <a:r>
              <a:rPr lang="hu-HU">
                <a:latin typeface="Times New Roman"/>
                <a:ea typeface="Times New Roman"/>
                <a:cs typeface="Times New Roman"/>
                <a:sym typeface="Times New Roman"/>
              </a:rPr>
              <a:t>A HÁDÉSZ FÖLDRAJZA</a:t>
            </a:r>
            <a:endParaRPr/>
          </a:p>
        </p:txBody>
      </p:sp>
      <p:sp>
        <p:nvSpPr>
          <p:cNvPr id="145" name="Google Shape;145;p1"/>
          <p:cNvSpPr txBox="1"/>
          <p:nvPr>
            <p:ph idx="1" type="subTitle"/>
          </p:nvPr>
        </p:nvSpPr>
        <p:spPr>
          <a:xfrm>
            <a:off x="3143400" y="3851049"/>
            <a:ext cx="5905200" cy="867900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490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</a:pPr>
            <a:r>
              <a:rPr lang="hu-HU" sz="3200">
                <a:latin typeface="Times New Roman"/>
                <a:ea typeface="Times New Roman"/>
                <a:cs typeface="Times New Roman"/>
                <a:sym typeface="Times New Roman"/>
              </a:rPr>
              <a:t>Készítette: Greznár Gergely</a:t>
            </a:r>
            <a:endParaRPr sz="3200"/>
          </a:p>
          <a:p>
            <a:pPr indent="0" lvl="0" marL="0" rtl="0" algn="ctr">
              <a:lnSpc>
                <a:spcPct val="90000"/>
              </a:lnSpc>
              <a:spcBef>
                <a:spcPts val="838"/>
              </a:spcBef>
              <a:spcAft>
                <a:spcPts val="0"/>
              </a:spcAft>
              <a:buClr>
                <a:schemeClr val="lt1"/>
              </a:buClr>
              <a:buSzPts val="980"/>
              <a:buNone/>
            </a:pPr>
            <a:r>
              <a:t/>
            </a:r>
            <a:endParaRPr sz="1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90000"/>
              </a:lnSpc>
              <a:spcBef>
                <a:spcPts val="838"/>
              </a:spcBef>
              <a:spcAft>
                <a:spcPts val="0"/>
              </a:spcAft>
              <a:buClr>
                <a:schemeClr val="lt1"/>
              </a:buClr>
              <a:buSzPts val="980"/>
              <a:buNone/>
            </a:pPr>
            <a:r>
              <a:t/>
            </a:r>
            <a:endParaRPr sz="1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"/>
          <p:cNvSpPr txBox="1"/>
          <p:nvPr>
            <p:ph type="title"/>
          </p:nvPr>
        </p:nvSpPr>
        <p:spPr>
          <a:xfrm>
            <a:off x="919050" y="1576055"/>
            <a:ext cx="10353900" cy="970500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490"/>
              </a:srgbClr>
            </a:outerShdw>
          </a:effectLst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11111"/>
              <a:buFont typeface="Lustria"/>
              <a:buNone/>
            </a:pPr>
            <a:r>
              <a:rPr lang="hu-HU">
                <a:latin typeface="Times New Roman"/>
                <a:ea typeface="Times New Roman"/>
                <a:cs typeface="Times New Roman"/>
                <a:sym typeface="Times New Roman"/>
              </a:rPr>
              <a:t>HOGYAN KERÜL AZ EMBER AZ ALVILÁGBA?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1" name="Google Shape;151;p2"/>
          <p:cNvSpPr txBox="1"/>
          <p:nvPr>
            <p:ph idx="1" type="body"/>
          </p:nvPr>
        </p:nvSpPr>
        <p:spPr>
          <a:xfrm>
            <a:off x="160421" y="2546555"/>
            <a:ext cx="11678529" cy="4014594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490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06000" lvl="0" marL="342900" rtl="0" algn="l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Clr>
                <a:srgbClr val="DADADA"/>
              </a:buClr>
              <a:buSzPts val="1260"/>
              <a:buChar char="◈"/>
            </a:pPr>
            <a:r>
              <a:rPr lang="hu-HU" sz="3100">
                <a:solidFill>
                  <a:srgbClr val="DADAD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Platón Phaidón című művében szerint a halál után:</a:t>
            </a:r>
            <a:r>
              <a:rPr lang="hu-HU" sz="2100">
                <a:solidFill>
                  <a:srgbClr val="DADAD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</a:t>
            </a:r>
            <a:r>
              <a:rPr i="1" lang="hu-HU" sz="2100">
                <a:solidFill>
                  <a:srgbClr val="DADAD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Phaidon </a:t>
            </a:r>
            <a:r>
              <a:rPr i="1" lang="hu-HU" sz="21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107c–115a)</a:t>
            </a:r>
            <a:r>
              <a:rPr lang="hu-HU" sz="2100">
                <a:solidFill>
                  <a:srgbClr val="DADAD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 sz="2100">
              <a:solidFill>
                <a:srgbClr val="DADADA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25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DADADA"/>
              </a:buClr>
              <a:buSzPts val="3100"/>
              <a:buFont typeface="Times New Roman"/>
              <a:buAutoNum type="arabicPeriod"/>
            </a:pPr>
            <a:r>
              <a:rPr lang="hu-HU" sz="3100">
                <a:solidFill>
                  <a:srgbClr val="DADAD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lélek elválik a testtől.</a:t>
            </a:r>
            <a:endParaRPr sz="3100">
              <a:solidFill>
                <a:srgbClr val="DADADA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25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DADADA"/>
              </a:buClr>
              <a:buSzPts val="3100"/>
              <a:buFont typeface="Times New Roman"/>
              <a:buAutoNum type="arabicPeriod"/>
            </a:pPr>
            <a:r>
              <a:rPr lang="hu-HU" sz="3100">
                <a:solidFill>
                  <a:srgbClr val="DADAD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Átlép a Styx folyón, Charónnal</a:t>
            </a:r>
            <a:endParaRPr sz="3100">
              <a:solidFill>
                <a:srgbClr val="DADADA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25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DADADA"/>
              </a:buClr>
              <a:buSzPts val="3100"/>
              <a:buFont typeface="Times New Roman"/>
              <a:buAutoNum type="arabicPeriod"/>
            </a:pPr>
            <a:r>
              <a:rPr lang="hu-HU" sz="3100">
                <a:solidFill>
                  <a:srgbClr val="DADAD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bírák elé kerül (Minósz, Aiakosz, Rhadamanthüsz).</a:t>
            </a:r>
            <a:endParaRPr sz="3100">
              <a:solidFill>
                <a:srgbClr val="DADADA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25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DADADA"/>
              </a:buClr>
              <a:buSzPts val="3100"/>
              <a:buFont typeface="Times New Roman"/>
              <a:buAutoNum type="arabicPeriod"/>
            </a:pPr>
            <a:r>
              <a:rPr lang="hu-HU" sz="3100">
                <a:solidFill>
                  <a:srgbClr val="DADAD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Élete szerint útjára indul a különböző vidékekre:</a:t>
            </a:r>
            <a:endParaRPr sz="3100">
              <a:solidFill>
                <a:srgbClr val="DADADA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000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DADADA"/>
              </a:buClr>
              <a:buSzPts val="2700"/>
              <a:buFont typeface="Times New Roman"/>
              <a:buAutoNum type="alphaLcPeriod"/>
            </a:pPr>
            <a:r>
              <a:rPr lang="hu-HU" sz="2700">
                <a:solidFill>
                  <a:srgbClr val="DADAD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Tisztító vizek</a:t>
            </a:r>
            <a:endParaRPr sz="2700">
              <a:solidFill>
                <a:srgbClr val="DADADA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000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DADADA"/>
              </a:buClr>
              <a:buSzPts val="2700"/>
              <a:buFont typeface="Times New Roman"/>
              <a:buAutoNum type="alphaLcPeriod"/>
            </a:pPr>
            <a:r>
              <a:rPr lang="hu-HU" sz="2700">
                <a:solidFill>
                  <a:srgbClr val="DADAD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Elüszion/Tartarosz</a:t>
            </a:r>
            <a:endParaRPr sz="2700">
              <a:solidFill>
                <a:srgbClr val="DADADA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171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"/>
          <p:cNvSpPr txBox="1"/>
          <p:nvPr>
            <p:ph type="title"/>
          </p:nvPr>
        </p:nvSpPr>
        <p:spPr>
          <a:xfrm>
            <a:off x="108597" y="1313666"/>
            <a:ext cx="7287813" cy="1122490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490"/>
              </a:srgbClr>
            </a:outerShdw>
          </a:effectLst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Lustria"/>
              <a:buNone/>
            </a:pPr>
            <a:r>
              <a:rPr lang="hu-HU" sz="2800">
                <a:latin typeface="Times New Roman"/>
                <a:ea typeface="Times New Roman"/>
                <a:cs typeface="Times New Roman"/>
                <a:sym typeface="Times New Roman"/>
              </a:rPr>
              <a:t>I. AZ ALVILÁG BEJÁRATA/BEJÁRATAI</a:t>
            </a: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7" name="Google Shape;157;p3"/>
          <p:cNvSpPr txBox="1"/>
          <p:nvPr>
            <p:ph idx="1" type="body"/>
          </p:nvPr>
        </p:nvSpPr>
        <p:spPr>
          <a:xfrm>
            <a:off x="222592" y="2436156"/>
            <a:ext cx="3767700" cy="4341895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490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187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imes New Roman"/>
              <a:buChar char="◈"/>
            </a:pPr>
            <a:r>
              <a:rPr lang="hu-HU" sz="2200">
                <a:latin typeface="Times New Roman"/>
                <a:ea typeface="Times New Roman"/>
                <a:cs typeface="Times New Roman"/>
                <a:sym typeface="Times New Roman"/>
              </a:rPr>
              <a:t>Karsztos terep</a:t>
            </a:r>
            <a:endParaRPr/>
          </a:p>
          <a:p>
            <a:pPr indent="-318700" lvl="1" marL="8001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imes New Roman"/>
              <a:buChar char="◈"/>
            </a:pPr>
            <a:r>
              <a:rPr lang="hu-HU" sz="1800">
                <a:latin typeface="Times New Roman"/>
                <a:ea typeface="Times New Roman"/>
                <a:cs typeface="Times New Roman"/>
                <a:sym typeface="Times New Roman"/>
              </a:rPr>
              <a:t>A mediterrán vidék jellegzetes karsztos formakincsei</a:t>
            </a:r>
            <a:endParaRPr/>
          </a:p>
          <a:p>
            <a:pPr indent="-318700" lvl="1" marL="8001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imes New Roman"/>
              <a:buChar char="◈"/>
            </a:pPr>
            <a:r>
              <a:rPr lang="hu-HU" sz="2000">
                <a:latin typeface="Times New Roman"/>
                <a:ea typeface="Times New Roman"/>
                <a:cs typeface="Times New Roman"/>
                <a:sym typeface="Times New Roman"/>
              </a:rPr>
              <a:t>alvilági hatás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87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imes New Roman"/>
              <a:buChar char="◈"/>
            </a:pPr>
            <a:r>
              <a:rPr lang="hu-HU" sz="2200">
                <a:latin typeface="Times New Roman"/>
                <a:ea typeface="Times New Roman"/>
                <a:cs typeface="Times New Roman"/>
                <a:sym typeface="Times New Roman"/>
              </a:rPr>
              <a:t>Trophonius szakadéka </a:t>
            </a:r>
            <a:r>
              <a:rPr i="1" lang="hu-HU">
                <a:latin typeface="Times New Roman"/>
                <a:ea typeface="Times New Roman"/>
                <a:cs typeface="Times New Roman"/>
                <a:sym typeface="Times New Roman"/>
              </a:rPr>
              <a:t>(Mapping Tartaros 175-176.)</a:t>
            </a:r>
            <a:endParaRPr/>
          </a:p>
          <a:p>
            <a:pPr indent="-318700" lvl="1" marL="8001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imes New Roman"/>
              <a:buChar char="◈"/>
            </a:pPr>
            <a:r>
              <a:rPr lang="hu-HU" sz="1800">
                <a:latin typeface="Times New Roman"/>
                <a:ea typeface="Times New Roman"/>
                <a:cs typeface="Times New Roman"/>
                <a:sym typeface="Times New Roman"/>
              </a:rPr>
              <a:t>Livadeia, Boiótia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8700" lvl="1" marL="8001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imes New Roman"/>
              <a:buChar char="◈"/>
            </a:pPr>
            <a:r>
              <a:rPr lang="hu-HU" sz="2000">
                <a:latin typeface="Times New Roman"/>
                <a:ea typeface="Times New Roman"/>
                <a:cs typeface="Times New Roman"/>
                <a:sym typeface="Times New Roman"/>
              </a:rPr>
              <a:t>Jósda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87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imes New Roman"/>
              <a:buChar char="◈"/>
            </a:pPr>
            <a:r>
              <a:rPr lang="hu-HU" sz="2200">
                <a:latin typeface="Times New Roman"/>
                <a:ea typeface="Times New Roman"/>
                <a:cs typeface="Times New Roman"/>
                <a:sym typeface="Times New Roman"/>
              </a:rPr>
              <a:t>Vízgyűjtők szerepe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8700" lvl="1" marL="8001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imes New Roman"/>
              <a:buChar char="◈"/>
            </a:pPr>
            <a:r>
              <a:rPr lang="hu-HU" sz="1800">
                <a:latin typeface="Times New Roman"/>
                <a:ea typeface="Times New Roman"/>
                <a:cs typeface="Times New Roman"/>
                <a:sym typeface="Times New Roman"/>
              </a:rPr>
              <a:t>Cyane (vízgyűjtő) </a:t>
            </a:r>
            <a:r>
              <a:rPr i="1" lang="hu-HU" sz="1800">
                <a:latin typeface="Times New Roman"/>
                <a:ea typeface="Times New Roman"/>
                <a:cs typeface="Times New Roman"/>
                <a:sym typeface="Times New Roman"/>
              </a:rPr>
              <a:t>(Mapping Tartaros 174.)</a:t>
            </a:r>
            <a:endParaRPr i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Archaeological Site Oracle Trophonius" id="158" name="Google Shape;15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08887" y="255474"/>
            <a:ext cx="4583113" cy="342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09680" y="3725364"/>
            <a:ext cx="4030706" cy="31326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07165" y="2477046"/>
            <a:ext cx="4348648" cy="3265439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3"/>
          <p:cNvSpPr txBox="1"/>
          <p:nvPr/>
        </p:nvSpPr>
        <p:spPr>
          <a:xfrm>
            <a:off x="5787050" y="5783375"/>
            <a:ext cx="6448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entury Gothic"/>
              <a:buNone/>
            </a:pPr>
            <a:r>
              <a:t/>
            </a:r>
            <a:endParaRPr b="0" i="0" sz="2000" u="none" cap="none" strike="noStrike">
              <a:solidFill>
                <a:schemeClr val="lt2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4"/>
          <p:cNvSpPr txBox="1"/>
          <p:nvPr>
            <p:ph type="title"/>
          </p:nvPr>
        </p:nvSpPr>
        <p:spPr>
          <a:xfrm>
            <a:off x="894736" y="1215013"/>
            <a:ext cx="6481616" cy="1122849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490"/>
              </a:srgbClr>
            </a:outerShdw>
          </a:effectLst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11111"/>
              <a:buFont typeface="Lustria"/>
              <a:buNone/>
            </a:pPr>
            <a:r>
              <a:rPr lang="hu-HU">
                <a:latin typeface="Times New Roman"/>
                <a:ea typeface="Times New Roman"/>
                <a:cs typeface="Times New Roman"/>
                <a:sym typeface="Times New Roman"/>
              </a:rPr>
              <a:t>I. AZ ALVILÁG BEJÁRATA/BEJÁRATAI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7" name="Google Shape;167;p4"/>
          <p:cNvSpPr txBox="1"/>
          <p:nvPr>
            <p:ph idx="1" type="body"/>
          </p:nvPr>
        </p:nvSpPr>
        <p:spPr>
          <a:xfrm>
            <a:off x="192795" y="2369573"/>
            <a:ext cx="10353900" cy="3220075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490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1235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◈"/>
            </a:pPr>
            <a:r>
              <a:rPr lang="hu-HU" sz="2100">
                <a:latin typeface="Times New Roman"/>
                <a:ea typeface="Times New Roman"/>
                <a:cs typeface="Times New Roman"/>
                <a:sym typeface="Times New Roman"/>
              </a:rPr>
              <a:t>Dél-Peloponészosz, Ténaro-fok</a:t>
            </a:r>
            <a:r>
              <a:rPr i="1" lang="hu-HU" sz="2100">
                <a:latin typeface="Times New Roman"/>
                <a:ea typeface="Times New Roman"/>
                <a:cs typeface="Times New Roman"/>
                <a:sym typeface="Times New Roman"/>
              </a:rPr>
              <a:t>(Mapping Tartaros 173)</a:t>
            </a:r>
            <a:endParaRPr i="1" sz="19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235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500"/>
              <a:buChar char="◈"/>
            </a:pPr>
            <a:r>
              <a:rPr lang="hu-HU" sz="2100">
                <a:latin typeface="Times New Roman"/>
                <a:ea typeface="Times New Roman"/>
                <a:cs typeface="Times New Roman"/>
                <a:sym typeface="Times New Roman"/>
              </a:rPr>
              <a:t>Avernus-tó (Nápoly) </a:t>
            </a:r>
            <a:r>
              <a:rPr i="1" lang="hu-HU" sz="2100">
                <a:latin typeface="Times New Roman"/>
                <a:ea typeface="Times New Roman"/>
                <a:cs typeface="Times New Roman"/>
                <a:sym typeface="Times New Roman"/>
              </a:rPr>
              <a:t>(Mapping Tartaros 148)</a:t>
            </a:r>
            <a:endParaRPr i="1" sz="19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68" name="Google Shape;16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80072" y="166130"/>
            <a:ext cx="4033184" cy="342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82844" y="3841607"/>
            <a:ext cx="4027623" cy="30207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92808" y="3429000"/>
            <a:ext cx="6096000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a6422d92be_0_1"/>
          <p:cNvSpPr txBox="1"/>
          <p:nvPr>
            <p:ph type="title"/>
          </p:nvPr>
        </p:nvSpPr>
        <p:spPr>
          <a:xfrm>
            <a:off x="3146874" y="494450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Lustria"/>
              <a:buNone/>
            </a:pPr>
            <a:r>
              <a:rPr lang="hu-HU">
                <a:latin typeface="Times New Roman"/>
                <a:ea typeface="Times New Roman"/>
                <a:cs typeface="Times New Roman"/>
                <a:sym typeface="Times New Roman"/>
              </a:rPr>
              <a:t>I. AZ ALVILÁG BEJÁRATA/BEJÁRATAI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6" name="Google Shape;176;g3a6422d92be_0_1"/>
          <p:cNvSpPr txBox="1"/>
          <p:nvPr>
            <p:ph idx="1" type="body"/>
          </p:nvPr>
        </p:nvSpPr>
        <p:spPr>
          <a:xfrm>
            <a:off x="913798" y="1732450"/>
            <a:ext cx="5692800" cy="46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14960" lvl="0" marL="457200" rtl="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360"/>
              <a:buFont typeface="Times New Roman"/>
              <a:buChar char="◈"/>
            </a:pPr>
            <a:r>
              <a:rPr lang="hu-HU" sz="2100">
                <a:latin typeface="Times New Roman"/>
                <a:ea typeface="Times New Roman"/>
                <a:cs typeface="Times New Roman"/>
                <a:sym typeface="Times New Roman"/>
              </a:rPr>
              <a:t>Elis szentélye (Olimpia, Görögország) </a:t>
            </a:r>
            <a:endParaRPr sz="21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496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60"/>
              <a:buFont typeface="Times New Roman"/>
              <a:buChar char="◈"/>
            </a:pPr>
            <a:r>
              <a:rPr lang="hu-HU" sz="2100">
                <a:latin typeface="Times New Roman"/>
                <a:ea typeface="Times New Roman"/>
                <a:cs typeface="Times New Roman"/>
                <a:sym typeface="Times New Roman"/>
              </a:rPr>
              <a:t>Fontos alvilági kapcsolat</a:t>
            </a:r>
            <a:endParaRPr/>
          </a:p>
          <a:p>
            <a:pPr indent="-31496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60"/>
              <a:buFont typeface="Times New Roman"/>
              <a:buChar char="◈"/>
            </a:pPr>
            <a:r>
              <a:rPr lang="hu-HU" sz="1700">
                <a:latin typeface="Times New Roman"/>
                <a:ea typeface="Times New Roman"/>
                <a:cs typeface="Times New Roman"/>
                <a:sym typeface="Times New Roman"/>
              </a:rPr>
              <a:t>Folyók kapcsolata</a:t>
            </a:r>
            <a:endParaRPr/>
          </a:p>
          <a:p>
            <a:pPr indent="-31496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60"/>
              <a:buFont typeface="Times New Roman"/>
              <a:buChar char="◈"/>
            </a:pPr>
            <a:r>
              <a:rPr lang="hu-HU" sz="1900">
                <a:latin typeface="Times New Roman"/>
                <a:ea typeface="Times New Roman"/>
                <a:cs typeface="Times New Roman"/>
                <a:sym typeface="Times New Roman"/>
              </a:rPr>
              <a:t>A helyi pyliakok Hádész harcostársai</a:t>
            </a:r>
            <a:endParaRPr/>
          </a:p>
          <a:p>
            <a:pPr indent="-31496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60"/>
              <a:buFont typeface="Times New Roman"/>
              <a:buChar char="◈"/>
            </a:pPr>
            <a:r>
              <a:rPr lang="hu-HU" sz="1900">
                <a:latin typeface="Times New Roman"/>
                <a:ea typeface="Times New Roman"/>
                <a:cs typeface="Times New Roman"/>
                <a:sym typeface="Times New Roman"/>
              </a:rPr>
              <a:t>Homéroszi történet </a:t>
            </a:r>
            <a:endParaRPr sz="19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200"/>
              <a:buNone/>
            </a:pPr>
            <a:r>
              <a:t/>
            </a:r>
            <a:endParaRPr/>
          </a:p>
        </p:txBody>
      </p:sp>
      <p:pic>
        <p:nvPicPr>
          <p:cNvPr id="177" name="Google Shape;177;g3a6422d92be_0_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40499" y="2099675"/>
            <a:ext cx="5016975" cy="332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g3a6422d92be_0_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08675" y="3895800"/>
            <a:ext cx="4407649" cy="2688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a6422d92be_0_8"/>
          <p:cNvSpPr txBox="1"/>
          <p:nvPr>
            <p:ph type="title"/>
          </p:nvPr>
        </p:nvSpPr>
        <p:spPr>
          <a:xfrm>
            <a:off x="2944761" y="994147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Times New Roman"/>
              <a:buNone/>
            </a:pPr>
            <a:r>
              <a:rPr lang="hu-HU">
                <a:latin typeface="Times New Roman"/>
                <a:ea typeface="Times New Roman"/>
                <a:cs typeface="Times New Roman"/>
                <a:sym typeface="Times New Roman"/>
              </a:rPr>
              <a:t>II. AZ ALVILÁG VÉLT FÖLDRAJZI EGYSÉGEI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4" name="Google Shape;184;g3a6422d92be_0_8"/>
          <p:cNvSpPr txBox="1"/>
          <p:nvPr>
            <p:ph idx="1" type="body"/>
          </p:nvPr>
        </p:nvSpPr>
        <p:spPr>
          <a:xfrm>
            <a:off x="913800" y="1732450"/>
            <a:ext cx="4483200" cy="49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8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hu-HU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Folyók:</a:t>
            </a:r>
            <a:endParaRPr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lnSpc>
                <a:spcPct val="115833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Char char="●"/>
            </a:pPr>
            <a:r>
              <a:rPr b="1" lang="hu-HU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Acherón</a:t>
            </a:r>
            <a:r>
              <a:rPr lang="hu-HU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(fájdalom folyója)</a:t>
            </a:r>
            <a:endParaRPr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lnSpc>
                <a:spcPct val="115833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Char char="●"/>
            </a:pPr>
            <a:r>
              <a:rPr b="1" lang="hu-HU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Styx</a:t>
            </a:r>
            <a:r>
              <a:rPr lang="hu-HU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</a:t>
            </a:r>
            <a:r>
              <a:rPr lang="hu-HU">
                <a:latin typeface="Times New Roman"/>
                <a:ea typeface="Times New Roman"/>
                <a:cs typeface="Times New Roman"/>
                <a:sym typeface="Times New Roman"/>
              </a:rPr>
              <a:t>az</a:t>
            </a:r>
            <a:r>
              <a:rPr lang="hu-HU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eskü folyója)</a:t>
            </a:r>
            <a:endParaRPr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lnSpc>
                <a:spcPct val="115833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Char char="●"/>
            </a:pPr>
            <a:r>
              <a:rPr b="1" lang="hu-HU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Phlegethón</a:t>
            </a:r>
            <a:r>
              <a:rPr lang="hu-HU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(tüzes folyó)</a:t>
            </a:r>
            <a:endParaRPr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lnSpc>
                <a:spcPct val="115833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Char char="●"/>
            </a:pPr>
            <a:r>
              <a:rPr b="1" lang="hu-HU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Kókütosz</a:t>
            </a:r>
            <a:r>
              <a:rPr lang="hu-HU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(jajkiáltások folyója)</a:t>
            </a:r>
            <a:endParaRPr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lnSpc>
                <a:spcPct val="115833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Char char="●"/>
            </a:pPr>
            <a:r>
              <a:rPr b="1" lang="hu-HU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Léthé</a:t>
            </a:r>
            <a:r>
              <a:rPr lang="hu-HU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(feledés folyója)</a:t>
            </a:r>
            <a:endParaRPr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833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rPr lang="hu-HU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Tó/óceán:</a:t>
            </a:r>
            <a:endParaRPr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8610" lvl="0" marL="457200" rtl="0" algn="l">
              <a:lnSpc>
                <a:spcPct val="115833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60"/>
              <a:buFont typeface="Times New Roman"/>
              <a:buChar char="◈"/>
            </a:pPr>
            <a:r>
              <a:rPr b="1" lang="hu-HU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Acherusia-tó</a:t>
            </a:r>
            <a:r>
              <a:rPr lang="hu-HU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(néhol)</a:t>
            </a:r>
            <a:endParaRPr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8610" lvl="0" marL="457200" rtl="0" algn="l">
              <a:lnSpc>
                <a:spcPct val="115833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60"/>
              <a:buFont typeface="Times New Roman"/>
              <a:buChar char="◈"/>
            </a:pPr>
            <a:r>
              <a:rPr b="1" lang="hu-HU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Ókeanosz (Platón szerint Chasma Mega)</a:t>
            </a:r>
            <a:endParaRPr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833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t/>
            </a:r>
            <a:endParaRPr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833"/>
              </a:lnSpc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200"/>
              <a:buNone/>
            </a:pPr>
            <a:r>
              <a:t/>
            </a:r>
            <a:endParaRPr b="1" sz="12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5" name="Google Shape;185;g3a6422d92be_0_8"/>
          <p:cNvSpPr txBox="1"/>
          <p:nvPr/>
        </p:nvSpPr>
        <p:spPr>
          <a:xfrm>
            <a:off x="5627636" y="2287175"/>
            <a:ext cx="6294300" cy="420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8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hu-HU" sz="2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Mezők és területek:</a:t>
            </a:r>
            <a:endParaRPr b="0" i="0" sz="20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marR="0" rtl="0" algn="l">
              <a:lnSpc>
                <a:spcPct val="115833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Char char="●"/>
            </a:pPr>
            <a:r>
              <a:rPr b="1" i="0" lang="hu-HU" sz="2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Árnyak mezeje / Asphodelosz-mezők</a:t>
            </a:r>
            <a:endParaRPr b="0" i="0" sz="20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marR="0" rtl="0" algn="l">
              <a:lnSpc>
                <a:spcPct val="115833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Char char="●"/>
            </a:pPr>
            <a:r>
              <a:rPr b="1" i="0" lang="hu-HU" sz="2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Elüszion (Elysium):</a:t>
            </a:r>
            <a:r>
              <a:rPr b="0" i="0" lang="hu-HU" sz="2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boldog lelkek helye</a:t>
            </a:r>
            <a:endParaRPr b="0" i="0" sz="20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marR="0" rtl="0" algn="l">
              <a:lnSpc>
                <a:spcPct val="115833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Char char="●"/>
            </a:pPr>
            <a:r>
              <a:rPr b="1" i="0" lang="hu-HU" sz="2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Tartarosz:</a:t>
            </a:r>
            <a:r>
              <a:rPr b="0" i="0" lang="hu-HU" sz="2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legmélyebb, büntető rész</a:t>
            </a:r>
            <a:endParaRPr b="0" i="0" sz="20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15833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</a:pPr>
            <a:r>
              <a:rPr b="0" i="0" lang="hu-HU" sz="2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Egyéb:</a:t>
            </a:r>
            <a:endParaRPr b="1" i="0" sz="20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0" marL="457200" marR="0" rtl="0" algn="l">
              <a:lnSpc>
                <a:spcPct val="115833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Char char="●"/>
            </a:pPr>
            <a:r>
              <a:rPr b="1" i="0" lang="hu-HU" sz="2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Hádész háza</a:t>
            </a:r>
            <a:endParaRPr b="1" i="0" sz="20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entury Gothic"/>
              <a:buNone/>
            </a:pPr>
            <a:r>
              <a:t/>
            </a:r>
            <a:endParaRPr b="1" i="0" sz="20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entury Gothic"/>
              <a:buNone/>
            </a:pPr>
            <a:r>
              <a:t/>
            </a:r>
            <a:endParaRPr b="1" i="0" sz="20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Century Gothic"/>
              <a:buNone/>
            </a:pPr>
            <a:r>
              <a:t/>
            </a:r>
            <a:endParaRPr b="0" i="1" sz="22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</a:pPr>
            <a:r>
              <a:rPr b="0" i="1" lang="hu-HU" sz="2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(Phaidón 107d-114c)</a:t>
            </a:r>
            <a:endParaRPr b="0" i="0" sz="20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 txBox="1"/>
          <p:nvPr>
            <p:ph type="title"/>
          </p:nvPr>
        </p:nvSpPr>
        <p:spPr>
          <a:xfrm>
            <a:off x="913795" y="160421"/>
            <a:ext cx="10353762" cy="970450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490"/>
              </a:srgbClr>
            </a:outerShdw>
          </a:effectLst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Lustria"/>
              <a:buNone/>
            </a:pPr>
            <a:r>
              <a:t/>
            </a:r>
            <a:endParaRPr/>
          </a:p>
        </p:txBody>
      </p:sp>
      <p:sp>
        <p:nvSpPr>
          <p:cNvPr id="191" name="Google Shape;191;p5"/>
          <p:cNvSpPr txBox="1"/>
          <p:nvPr>
            <p:ph idx="1" type="body"/>
          </p:nvPr>
        </p:nvSpPr>
        <p:spPr>
          <a:xfrm>
            <a:off x="186576" y="1130871"/>
            <a:ext cx="5524413" cy="5261909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490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t/>
            </a:r>
            <a:endParaRPr/>
          </a:p>
        </p:txBody>
      </p:sp>
      <p:pic>
        <p:nvPicPr>
          <p:cNvPr id="192" name="Google Shape;192;p5" title="Tartarosz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610272"/>
            <a:ext cx="12192000" cy="83974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a76bc70836_1_0"/>
          <p:cNvSpPr txBox="1"/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</a:pPr>
            <a:r>
              <a:rPr lang="hu-HU"/>
              <a:t>FELDOLGOZOTT ANYAG</a:t>
            </a:r>
            <a:endParaRPr/>
          </a:p>
        </p:txBody>
      </p:sp>
      <p:sp>
        <p:nvSpPr>
          <p:cNvPr id="198" name="Google Shape;198;g3a76bc70836_1_0"/>
          <p:cNvSpPr txBox="1"/>
          <p:nvPr>
            <p:ph idx="1" type="body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</a:pPr>
            <a:r>
              <a:rPr lang="hu-HU" sz="2600">
                <a:latin typeface="Times New Roman"/>
                <a:ea typeface="Times New Roman"/>
                <a:cs typeface="Times New Roman"/>
                <a:sym typeface="Times New Roman"/>
              </a:rPr>
              <a:t>Szakirodalom:</a:t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1000" lvl="0" marL="457200" rtl="0" algn="l">
              <a:lnSpc>
                <a:spcPct val="90000"/>
              </a:lnSpc>
              <a:spcBef>
                <a:spcPts val="838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mes New Roman"/>
              <a:buChar char="●"/>
            </a:pPr>
            <a:r>
              <a:rPr lang="hu-HU" sz="2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Catherine Connors and Cindy Cendenon:Mapping Tartaros</a:t>
            </a:r>
            <a:endParaRPr sz="24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10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mes New Roman"/>
              <a:buChar char="●"/>
            </a:pPr>
            <a:r>
              <a:rPr lang="hu-HU" sz="2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Ellie Mackin Roberts: Underworld Gods In Ancient Greek Religion</a:t>
            </a:r>
            <a:endParaRPr sz="24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90000"/>
              </a:lnSpc>
              <a:spcBef>
                <a:spcPts val="838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</a:pPr>
            <a:r>
              <a:rPr lang="hu-HU" sz="26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Egyéb forrás:</a:t>
            </a:r>
            <a:r>
              <a:rPr lang="hu-HU" sz="32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32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1000" lvl="0" marL="457200" rtl="0" algn="l">
              <a:lnSpc>
                <a:spcPct val="90000"/>
              </a:lnSpc>
              <a:spcBef>
                <a:spcPts val="838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mes New Roman"/>
              <a:buChar char="●"/>
            </a:pPr>
            <a:r>
              <a:rPr lang="hu-HU" sz="2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HARTMUT ERBSE: Anmerkung zu Platon Phaidon</a:t>
            </a:r>
            <a:endParaRPr sz="24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90000"/>
              </a:lnSpc>
              <a:spcBef>
                <a:spcPts val="360"/>
              </a:spcBef>
              <a:spcAft>
                <a:spcPts val="600"/>
              </a:spcAft>
              <a:buClr>
                <a:schemeClr val="lt1"/>
              </a:buClr>
              <a:buSzPts val="2600"/>
              <a:buNone/>
            </a:pPr>
            <a:r>
              <a:t/>
            </a:r>
            <a:endParaRPr sz="26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a76bc70836_1_5"/>
          <p:cNvSpPr txBox="1"/>
          <p:nvPr>
            <p:ph type="title"/>
          </p:nvPr>
        </p:nvSpPr>
        <p:spPr>
          <a:xfrm>
            <a:off x="1790700" y="2782486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</a:pPr>
            <a:r>
              <a:rPr lang="hu-HU"/>
              <a:t>KÖSZÖNÖM A FIGYELMET!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Kondenzcsík">
  <a:themeElements>
    <a:clrScheme name="Kondenzcsík">
      <a:dk1>
        <a:srgbClr val="000000"/>
      </a:dk1>
      <a:lt1>
        <a:srgbClr val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2025-11-16T10:08:00Z</dcterms:created>
  <dc:creator>Greznár Gergely</dc:creator>
</cp:coreProperties>
</file>