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94660"/>
  </p:normalViewPr>
  <p:slideViewPr>
    <p:cSldViewPr snapToGrid="0">
      <p:cViewPr>
        <p:scale>
          <a:sx n="100" d="100"/>
          <a:sy n="100" d="100"/>
        </p:scale>
        <p:origin x="58" y="-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b="1" dirty="0" smtClean="0"/>
              <a:t>A szexualitás témája a fennmaradt görög és római tragédiákban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b="1" dirty="0" smtClean="0"/>
              <a:t>Készítette: Bach Jakab (történelemtanár MA)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7791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Források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Aiszkhülosz: </a:t>
            </a:r>
            <a:r>
              <a:rPr lang="hu-HU" dirty="0" err="1" smtClean="0"/>
              <a:t>Oreszteia</a:t>
            </a:r>
            <a:r>
              <a:rPr lang="hu-HU" dirty="0" smtClean="0"/>
              <a:t> (Agamemnón, Áldozatvivők, </a:t>
            </a:r>
            <a:r>
              <a:rPr lang="hu-HU" dirty="0" err="1" smtClean="0"/>
              <a:t>Eumeniszek</a:t>
            </a:r>
            <a:r>
              <a:rPr lang="hu-HU" dirty="0" smtClean="0"/>
              <a:t>)</a:t>
            </a:r>
          </a:p>
          <a:p>
            <a:r>
              <a:rPr lang="hu-HU" dirty="0" smtClean="0"/>
              <a:t>Aiszkhülosz: Oltalomkeresők</a:t>
            </a:r>
          </a:p>
          <a:p>
            <a:r>
              <a:rPr lang="hu-HU" dirty="0" smtClean="0"/>
              <a:t>Szophoklész: Élektra, Oidipusz király</a:t>
            </a:r>
          </a:p>
          <a:p>
            <a:r>
              <a:rPr lang="hu-HU" dirty="0" smtClean="0"/>
              <a:t>Euripidész: Élektra, Médeia, </a:t>
            </a:r>
            <a:r>
              <a:rPr lang="hu-HU" dirty="0" err="1" smtClean="0"/>
              <a:t>Hippolütosz</a:t>
            </a:r>
            <a:endParaRPr lang="hu-HU" dirty="0"/>
          </a:p>
          <a:p>
            <a:r>
              <a:rPr lang="hu-HU" dirty="0" smtClean="0"/>
              <a:t>Seneca: Agamemnón, Oidipusz, Médeia, Phaedra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2936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 szexualitás </a:t>
            </a:r>
            <a:r>
              <a:rPr lang="hu-HU" b="1" dirty="0" err="1" smtClean="0"/>
              <a:t>tematizálása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Erőszak, vérfertőzés, házasságtörés, árulás és ezek következményei</a:t>
            </a:r>
          </a:p>
          <a:p>
            <a:r>
              <a:rPr lang="hu-HU" dirty="0" smtClean="0"/>
              <a:t>Szüzesség (hajadonok) és házas nők tisztasága                </a:t>
            </a:r>
            <a:r>
              <a:rPr lang="hu-HU" dirty="0" err="1" smtClean="0"/>
              <a:t>erósz</a:t>
            </a:r>
            <a:endParaRPr lang="hu-HU" dirty="0" smtClean="0"/>
          </a:p>
          <a:p>
            <a:r>
              <a:rPr lang="hu-HU" dirty="0" smtClean="0"/>
              <a:t>Szexuális </a:t>
            </a:r>
            <a:r>
              <a:rPr lang="hu-HU" dirty="0" err="1" smtClean="0"/>
              <a:t>extremitások</a:t>
            </a:r>
            <a:endParaRPr lang="hu-HU" dirty="0" smtClean="0"/>
          </a:p>
          <a:p>
            <a:r>
              <a:rPr lang="hu-HU" dirty="0" smtClean="0"/>
              <a:t>Kevés fennmaradt mű a témában             általános vélekedés problémája</a:t>
            </a:r>
          </a:p>
          <a:p>
            <a:r>
              <a:rPr lang="hu-HU" dirty="0" smtClean="0"/>
              <a:t>Irodalmi szempont</a:t>
            </a:r>
            <a:endParaRPr lang="hu-HU" dirty="0"/>
          </a:p>
        </p:txBody>
      </p:sp>
      <p:sp>
        <p:nvSpPr>
          <p:cNvPr id="4" name="Balra-jobbra nyíl 3"/>
          <p:cNvSpPr/>
          <p:nvPr/>
        </p:nvSpPr>
        <p:spPr>
          <a:xfrm>
            <a:off x="8317523" y="2602523"/>
            <a:ext cx="756139" cy="2989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Jobbra nyíl 4"/>
          <p:cNvSpPr/>
          <p:nvPr/>
        </p:nvSpPr>
        <p:spPr>
          <a:xfrm>
            <a:off x="6831623" y="3385039"/>
            <a:ext cx="773723" cy="2989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994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hu-HU" b="1" dirty="0" err="1" smtClean="0"/>
              <a:t>Átreusz</a:t>
            </a:r>
            <a:r>
              <a:rPr lang="hu-HU" b="1" dirty="0" smtClean="0"/>
              <a:t>-házhoz kapcsolódó történetek- házasságtörés, vérbosszú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( Aiszkhülosz: </a:t>
            </a:r>
            <a:r>
              <a:rPr lang="hu-HU" dirty="0" err="1" smtClean="0"/>
              <a:t>Oreszteia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Szexuális kapcsolat témája alárendelt a női kötelezettségeknek (anya és feleség) </a:t>
            </a:r>
          </a:p>
          <a:p>
            <a:r>
              <a:rPr lang="hu-HU" b="1" dirty="0" smtClean="0"/>
              <a:t>Agamemnón</a:t>
            </a:r>
            <a:r>
              <a:rPr lang="hu-HU" dirty="0" smtClean="0"/>
              <a:t>: Klütaimnésztra megöli a férjét, de </a:t>
            </a:r>
            <a:r>
              <a:rPr lang="hu-HU" dirty="0" err="1" smtClean="0"/>
              <a:t>Iphigénia</a:t>
            </a:r>
            <a:r>
              <a:rPr lang="hu-HU" dirty="0" smtClean="0"/>
              <a:t> feláldozása a motiváció</a:t>
            </a:r>
          </a:p>
          <a:p>
            <a:r>
              <a:rPr lang="hu-HU" b="1" dirty="0" smtClean="0"/>
              <a:t>Áldozatvivők</a:t>
            </a:r>
            <a:r>
              <a:rPr lang="hu-HU" dirty="0" smtClean="0"/>
              <a:t>: nagyobb hangsúly </a:t>
            </a:r>
            <a:r>
              <a:rPr lang="hu-HU" dirty="0" err="1" smtClean="0"/>
              <a:t>Klüt</a:t>
            </a:r>
            <a:r>
              <a:rPr lang="hu-HU" dirty="0" smtClean="0"/>
              <a:t>. és </a:t>
            </a:r>
            <a:r>
              <a:rPr lang="hu-HU" dirty="0" err="1" smtClean="0"/>
              <a:t>Aig</a:t>
            </a:r>
            <a:r>
              <a:rPr lang="hu-HU" dirty="0" smtClean="0"/>
              <a:t>. </a:t>
            </a:r>
            <a:r>
              <a:rPr lang="hu-HU" dirty="0" smtClean="0"/>
              <a:t>szexuális kapcsolatán </a:t>
            </a:r>
          </a:p>
          <a:p>
            <a:pPr marL="0" indent="0">
              <a:buNone/>
            </a:pPr>
            <a:r>
              <a:rPr lang="hu-HU" dirty="0"/>
              <a:t> </a:t>
            </a:r>
            <a:r>
              <a:rPr lang="hu-HU" dirty="0" smtClean="0"/>
              <a:t>     989-990</a:t>
            </a:r>
            <a:r>
              <a:rPr lang="hu-HU" i="1" dirty="0" smtClean="0"/>
              <a:t>:”Aigiszthoszt </a:t>
            </a:r>
            <a:r>
              <a:rPr lang="hu-HU" i="1" dirty="0"/>
              <a:t>még meg sem </a:t>
            </a:r>
            <a:r>
              <a:rPr lang="hu-HU" i="1" dirty="0" smtClean="0"/>
              <a:t>említem</a:t>
            </a:r>
            <a:endParaRPr lang="hu-HU" i="1" dirty="0" smtClean="0"/>
          </a:p>
          <a:p>
            <a:pPr marL="0" indent="0">
              <a:buNone/>
            </a:pPr>
            <a:r>
              <a:rPr lang="hu-HU" i="1" dirty="0"/>
              <a:t>	</a:t>
            </a:r>
            <a:r>
              <a:rPr lang="hu-HU" i="1" dirty="0" smtClean="0"/>
              <a:t>		e </a:t>
            </a:r>
            <a:r>
              <a:rPr lang="hu-HU" i="1" dirty="0"/>
              <a:t>hitveságy-gyalázó mint kell, úgy </a:t>
            </a:r>
            <a:r>
              <a:rPr lang="hu-HU" i="1" dirty="0" smtClean="0"/>
              <a:t>	lakolt”</a:t>
            </a:r>
          </a:p>
          <a:p>
            <a:r>
              <a:rPr lang="hu-HU" b="1" dirty="0" err="1" smtClean="0"/>
              <a:t>Eumeniszek</a:t>
            </a:r>
            <a:r>
              <a:rPr lang="hu-HU" dirty="0" smtClean="0"/>
              <a:t>: Klütaimnésztra mint gyászoló anya</a:t>
            </a:r>
          </a:p>
          <a:p>
            <a:r>
              <a:rPr lang="hu-HU" dirty="0" smtClean="0"/>
              <a:t>Anya-apajog harca („kié a gyerek?”, patriarchális társadalom elsőbbsége)</a:t>
            </a:r>
          </a:p>
          <a:p>
            <a:r>
              <a:rPr lang="hu-HU" dirty="0" smtClean="0"/>
              <a:t>Oresztész bűnének súlya: vérrokont ölt meg, de felmentik         nagyobb felelősség a nemzőatya iránt</a:t>
            </a:r>
          </a:p>
          <a:p>
            <a:r>
              <a:rPr lang="hu-HU" dirty="0" smtClean="0"/>
              <a:t>Nők alárendelt szerepe (apának, majd férjnek): a nő ura (</a:t>
            </a:r>
            <a:r>
              <a:rPr lang="hu-HU" dirty="0" err="1" smtClean="0"/>
              <a:t>küriosz</a:t>
            </a:r>
            <a:r>
              <a:rPr lang="hu-HU" dirty="0" smtClean="0"/>
              <a:t>)</a:t>
            </a:r>
          </a:p>
        </p:txBody>
      </p:sp>
      <p:sp>
        <p:nvSpPr>
          <p:cNvPr id="5" name="Vágott nyíl jobbra 4"/>
          <p:cNvSpPr/>
          <p:nvPr/>
        </p:nvSpPr>
        <p:spPr>
          <a:xfrm>
            <a:off x="9029699" y="4862147"/>
            <a:ext cx="430823" cy="31757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774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É</a:t>
            </a:r>
            <a:r>
              <a:rPr lang="hu-HU" b="1" dirty="0" smtClean="0"/>
              <a:t>lektra történetek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Nagyobb hangsúly Klütaimnésztra és Aigiszthosz kapcsolatán</a:t>
            </a:r>
          </a:p>
          <a:p>
            <a:r>
              <a:rPr lang="hu-HU" b="1" dirty="0" smtClean="0"/>
              <a:t>Szophoklész</a:t>
            </a:r>
            <a:r>
              <a:rPr lang="hu-HU" dirty="0" smtClean="0"/>
              <a:t>: bosszú szükségessége („gonoszság megszüntetése”), </a:t>
            </a:r>
            <a:r>
              <a:rPr lang="hu-HU" dirty="0" err="1" smtClean="0"/>
              <a:t>Iphigénia</a:t>
            </a:r>
            <a:r>
              <a:rPr lang="hu-HU" dirty="0" smtClean="0"/>
              <a:t> feláldozása ürügy</a:t>
            </a:r>
          </a:p>
          <a:p>
            <a:r>
              <a:rPr lang="hu-HU" b="1" dirty="0" smtClean="0"/>
              <a:t>Euripidész</a:t>
            </a:r>
            <a:r>
              <a:rPr lang="hu-HU" dirty="0" smtClean="0"/>
              <a:t>: </a:t>
            </a:r>
            <a:r>
              <a:rPr lang="hu-HU" dirty="0" err="1" smtClean="0"/>
              <a:t>Klüt</a:t>
            </a:r>
            <a:r>
              <a:rPr lang="hu-HU" dirty="0" smtClean="0"/>
              <a:t>. hűtlensége és </a:t>
            </a:r>
            <a:r>
              <a:rPr lang="hu-HU" dirty="0" smtClean="0"/>
              <a:t>Agamemnón „nőcsábász” </a:t>
            </a:r>
            <a:r>
              <a:rPr lang="hu-HU" dirty="0" smtClean="0"/>
              <a:t>jelleme párhuzamba állítva (társadalomkritika)</a:t>
            </a:r>
          </a:p>
          <a:p>
            <a:pPr marL="0" indent="0">
              <a:buNone/>
            </a:pPr>
            <a:r>
              <a:rPr lang="hu-HU" dirty="0" smtClean="0"/>
              <a:t>	1035-40: </a:t>
            </a:r>
            <a:r>
              <a:rPr lang="hu-HU" i="1" dirty="0" smtClean="0"/>
              <a:t>„Az </a:t>
            </a:r>
            <a:r>
              <a:rPr lang="hu-HU" i="1" dirty="0"/>
              <a:t>asszonyok balgák, lehet, nem cáfolom;</a:t>
            </a:r>
          </a:p>
          <a:p>
            <a:pPr marL="0" indent="0">
              <a:buNone/>
            </a:pPr>
            <a:r>
              <a:rPr lang="hu-HU" i="1" dirty="0" smtClean="0"/>
              <a:t>	de </a:t>
            </a:r>
            <a:r>
              <a:rPr lang="hu-HU" i="1" dirty="0"/>
              <a:t>hogyha ez így van és a férfi vétkesen</a:t>
            </a:r>
          </a:p>
          <a:p>
            <a:pPr marL="0" indent="0">
              <a:buNone/>
            </a:pPr>
            <a:r>
              <a:rPr lang="hu-HU" i="1" dirty="0" smtClean="0"/>
              <a:t>	a </a:t>
            </a:r>
            <a:r>
              <a:rPr lang="hu-HU" i="1" dirty="0"/>
              <a:t>hitves-ágyát megveti, utánozni vágy</a:t>
            </a:r>
          </a:p>
          <a:p>
            <a:pPr marL="0" indent="0">
              <a:buNone/>
            </a:pPr>
            <a:r>
              <a:rPr lang="hu-HU" i="1" dirty="0" smtClean="0"/>
              <a:t>	az </a:t>
            </a:r>
            <a:r>
              <a:rPr lang="hu-HU" i="1" dirty="0"/>
              <a:t>asszony őt, és maga is más kedvest keres;</a:t>
            </a:r>
          </a:p>
          <a:p>
            <a:pPr marL="0" indent="0">
              <a:buNone/>
            </a:pPr>
            <a:r>
              <a:rPr lang="hu-HU" i="1" dirty="0" smtClean="0"/>
              <a:t>	gyaláznak </a:t>
            </a:r>
            <a:r>
              <a:rPr lang="hu-HU" i="1" dirty="0"/>
              <a:t>akkor aztán minket mindenütt,</a:t>
            </a:r>
          </a:p>
          <a:p>
            <a:pPr marL="0" indent="0">
              <a:buNone/>
            </a:pPr>
            <a:r>
              <a:rPr lang="hu-HU" i="1" dirty="0" smtClean="0"/>
              <a:t>	de </a:t>
            </a:r>
            <a:r>
              <a:rPr lang="hu-HU" i="1" dirty="0"/>
              <a:t>ki ezt okozta, a férj </a:t>
            </a:r>
            <a:r>
              <a:rPr lang="hu-HU" i="1" dirty="0" err="1"/>
              <a:t>gyalázatlan</a:t>
            </a:r>
            <a:r>
              <a:rPr lang="hu-HU" i="1" dirty="0"/>
              <a:t> marad</a:t>
            </a:r>
            <a:r>
              <a:rPr lang="hu-HU" i="1" dirty="0" smtClean="0"/>
              <a:t>.”</a:t>
            </a:r>
            <a:endParaRPr lang="hu-HU" i="1" dirty="0"/>
          </a:p>
          <a:p>
            <a:pPr marL="457200" lvl="1" indent="0">
              <a:buNone/>
            </a:pPr>
            <a:endParaRPr lang="hu-HU" dirty="0" smtClean="0"/>
          </a:p>
          <a:p>
            <a:r>
              <a:rPr lang="hu-HU" b="1" dirty="0" smtClean="0"/>
              <a:t>Seneca</a:t>
            </a:r>
            <a:r>
              <a:rPr lang="hu-HU" dirty="0" smtClean="0"/>
              <a:t>: </a:t>
            </a:r>
            <a:r>
              <a:rPr lang="hu-HU" dirty="0" err="1" smtClean="0"/>
              <a:t>Klüt</a:t>
            </a:r>
            <a:r>
              <a:rPr lang="hu-HU" dirty="0" smtClean="0"/>
              <a:t>. </a:t>
            </a:r>
            <a:r>
              <a:rPr lang="hu-HU" dirty="0"/>
              <a:t>f</a:t>
            </a:r>
            <a:r>
              <a:rPr lang="hu-HU" dirty="0" smtClean="0"/>
              <a:t>éltékenysége és hűtlensége a fő motiváció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4281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Házasodás problémája</a:t>
            </a:r>
            <a:br>
              <a:rPr lang="hu-HU" b="1" dirty="0" smtClean="0"/>
            </a:br>
            <a:r>
              <a:rPr lang="hu-HU" dirty="0" smtClean="0"/>
              <a:t>(Aiszkhülosz: Oltalomkeresők)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2072054"/>
            <a:ext cx="8915400" cy="3777622"/>
          </a:xfrm>
        </p:spPr>
        <p:txBody>
          <a:bodyPr/>
          <a:lstStyle/>
          <a:p>
            <a:r>
              <a:rPr lang="hu-HU" dirty="0" smtClean="0"/>
              <a:t>Szerelem fontossága a házasságban            kérők kényszerítő ereje</a:t>
            </a:r>
          </a:p>
          <a:p>
            <a:r>
              <a:rPr lang="hu-HU" dirty="0" smtClean="0"/>
              <a:t>Kérők: ragadozó állatok</a:t>
            </a:r>
          </a:p>
          <a:p>
            <a:r>
              <a:rPr lang="hu-HU" dirty="0" smtClean="0"/>
              <a:t>Erósz                erőszak</a:t>
            </a:r>
          </a:p>
        </p:txBody>
      </p:sp>
      <p:sp>
        <p:nvSpPr>
          <p:cNvPr id="4" name="Balra-jobbra nyíl 3"/>
          <p:cNvSpPr/>
          <p:nvPr/>
        </p:nvSpPr>
        <p:spPr>
          <a:xfrm>
            <a:off x="7148146" y="2136531"/>
            <a:ext cx="589085" cy="28135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Balra-jobbra nyíl 4"/>
          <p:cNvSpPr/>
          <p:nvPr/>
        </p:nvSpPr>
        <p:spPr>
          <a:xfrm>
            <a:off x="3648808" y="2945423"/>
            <a:ext cx="817685" cy="27256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324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Vérfertőzés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(Szophoklész: Oidipusz király, Seneca: Oidipusz)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Szophoklész :másodlagos szempont a szexualitás                önismeret fontossága</a:t>
            </a:r>
          </a:p>
          <a:p>
            <a:r>
              <a:rPr lang="hu-HU" dirty="0" smtClean="0"/>
              <a:t>Seneca: bűntett kihangsúlyozása (vérfertőzés + apagyilkosság)</a:t>
            </a:r>
          </a:p>
          <a:p>
            <a:r>
              <a:rPr lang="hu-HU" dirty="0" smtClean="0"/>
              <a:t>vérfertőzés témája csak érintőlegesen, utalások szintjén, értékítélet nélkül</a:t>
            </a:r>
          </a:p>
          <a:p>
            <a:endParaRPr lang="hu-HU" dirty="0"/>
          </a:p>
          <a:p>
            <a:endParaRPr lang="hu-HU" dirty="0" smtClean="0"/>
          </a:p>
          <a:p>
            <a:pPr marL="0" indent="0">
              <a:buNone/>
            </a:pPr>
            <a:r>
              <a:rPr lang="hu-HU" dirty="0"/>
              <a:t> </a:t>
            </a:r>
            <a:r>
              <a:rPr lang="hu-HU" dirty="0" smtClean="0"/>
              <a:t>                                        </a:t>
            </a:r>
            <a:r>
              <a:rPr lang="hu-HU" dirty="0" err="1" smtClean="0"/>
              <a:t>metafórák</a:t>
            </a:r>
            <a:r>
              <a:rPr lang="hu-HU" dirty="0" smtClean="0"/>
              <a:t>: - kikötőbe vagy menedékbe érni (1207-13)</a:t>
            </a:r>
          </a:p>
          <a:p>
            <a:pPr marL="0" indent="0">
              <a:buNone/>
            </a:pPr>
            <a:r>
              <a:rPr lang="hu-HU" dirty="0"/>
              <a:t> </a:t>
            </a:r>
            <a:r>
              <a:rPr lang="hu-HU" dirty="0" smtClean="0"/>
              <a:t>                                                            - felszántani a földet (1211-13)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 </a:t>
            </a:r>
            <a:r>
              <a:rPr lang="hu-HU" dirty="0" smtClean="0"/>
              <a:t>                                  vérfertőzés: borzalom, a természet rendjét felborítja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Vágott nyíl jobbra 3"/>
          <p:cNvSpPr/>
          <p:nvPr/>
        </p:nvSpPr>
        <p:spPr>
          <a:xfrm>
            <a:off x="8590085" y="2133600"/>
            <a:ext cx="615462" cy="29893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Lefelé nyíl 4"/>
          <p:cNvSpPr/>
          <p:nvPr/>
        </p:nvSpPr>
        <p:spPr>
          <a:xfrm>
            <a:off x="6683912" y="3478682"/>
            <a:ext cx="273616" cy="5627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Lefelé nyíl 5"/>
          <p:cNvSpPr/>
          <p:nvPr/>
        </p:nvSpPr>
        <p:spPr>
          <a:xfrm>
            <a:off x="6683912" y="5002823"/>
            <a:ext cx="273616" cy="422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316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712321"/>
          </a:xfrm>
        </p:spPr>
        <p:txBody>
          <a:bodyPr/>
          <a:lstStyle/>
          <a:p>
            <a:r>
              <a:rPr lang="hu-HU" b="1" dirty="0" smtClean="0"/>
              <a:t>Viszonzatlan szerelem</a:t>
            </a:r>
            <a:endParaRPr lang="hu-HU" b="1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dirty="0" smtClean="0"/>
              <a:t>Euripidész</a:t>
            </a:r>
            <a:r>
              <a:rPr lang="hu-HU" dirty="0" smtClean="0"/>
              <a:t>: Médeia, </a:t>
            </a:r>
            <a:r>
              <a:rPr lang="hu-HU" dirty="0" err="1" smtClean="0"/>
              <a:t>Hippolütosz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hu-HU" dirty="0" smtClean="0"/>
              <a:t>Az erotikus szenvedély pusztulást hoz saját magukra és másokra (fertőzés, </a:t>
            </a:r>
            <a:r>
              <a:rPr lang="hu-HU" dirty="0" err="1" smtClean="0"/>
              <a:t>nosos</a:t>
            </a:r>
            <a:r>
              <a:rPr lang="hu-HU" dirty="0" smtClean="0"/>
              <a:t>)</a:t>
            </a:r>
          </a:p>
          <a:p>
            <a:pPr>
              <a:buFontTx/>
              <a:buChar char="-"/>
            </a:pPr>
            <a:r>
              <a:rPr lang="hu-HU" dirty="0" smtClean="0"/>
              <a:t>Kettős tragédiák: férfiak nem viszonozzák a szerelmet  </a:t>
            </a:r>
          </a:p>
          <a:p>
            <a:pPr>
              <a:buFontTx/>
              <a:buChar char="-"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   szerelmes nők okozzák a végzetet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7506629" y="1863970"/>
            <a:ext cx="3999001" cy="681768"/>
          </a:xfrm>
        </p:spPr>
        <p:txBody>
          <a:bodyPr/>
          <a:lstStyle/>
          <a:p>
            <a:r>
              <a:rPr lang="hu-HU" b="1" dirty="0" smtClean="0"/>
              <a:t>Seneca</a:t>
            </a:r>
            <a:r>
              <a:rPr lang="hu-HU" dirty="0" smtClean="0"/>
              <a:t>: Médeia, Phaedra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hu-HU" dirty="0" smtClean="0"/>
              <a:t>Szexuális </a:t>
            </a:r>
            <a:r>
              <a:rPr lang="hu-HU" dirty="0" err="1" smtClean="0"/>
              <a:t>transzgressziók</a:t>
            </a:r>
            <a:r>
              <a:rPr lang="hu-HU" dirty="0" smtClean="0"/>
              <a:t> bűnként (</a:t>
            </a:r>
            <a:r>
              <a:rPr lang="hu-HU" dirty="0" err="1" smtClean="0"/>
              <a:t>scelus</a:t>
            </a:r>
            <a:r>
              <a:rPr lang="hu-HU" dirty="0" smtClean="0"/>
              <a:t>) jelennek meg</a:t>
            </a:r>
          </a:p>
          <a:p>
            <a:pPr>
              <a:buFontTx/>
              <a:buChar char="-"/>
            </a:pPr>
            <a:r>
              <a:rPr lang="hu-HU" dirty="0" smtClean="0"/>
              <a:t>Motivációk, pszichológiai háttér hangsúlyozása (Phaedra)</a:t>
            </a:r>
          </a:p>
          <a:p>
            <a:pPr>
              <a:buFontTx/>
              <a:buChar char="-"/>
            </a:pPr>
            <a:r>
              <a:rPr lang="hu-HU" dirty="0" smtClean="0"/>
              <a:t>Médeia: eredendően gonosz, képtelen úrrá lenni az érzelmein</a:t>
            </a:r>
          </a:p>
          <a:p>
            <a:pPr>
              <a:buFontTx/>
              <a:buChar char="-"/>
            </a:pPr>
            <a:r>
              <a:rPr lang="hu-HU" dirty="0" smtClean="0"/>
              <a:t>Phaedra           Médeia </a:t>
            </a:r>
          </a:p>
          <a:p>
            <a:pPr>
              <a:buFontTx/>
              <a:buChar char="-"/>
            </a:pPr>
            <a:endParaRPr lang="hu-HU" dirty="0" smtClean="0"/>
          </a:p>
          <a:p>
            <a:pPr>
              <a:buFontTx/>
              <a:buChar char="-"/>
            </a:pPr>
            <a:endParaRPr lang="hu-HU" dirty="0"/>
          </a:p>
        </p:txBody>
      </p:sp>
      <p:sp>
        <p:nvSpPr>
          <p:cNvPr id="8" name="Balra-jobbra nyíl 7"/>
          <p:cNvSpPr/>
          <p:nvPr/>
        </p:nvSpPr>
        <p:spPr>
          <a:xfrm>
            <a:off x="8663742" y="4607170"/>
            <a:ext cx="572637" cy="33410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Lefelé nyíl 9"/>
          <p:cNvSpPr/>
          <p:nvPr/>
        </p:nvSpPr>
        <p:spPr>
          <a:xfrm>
            <a:off x="4607168" y="4281854"/>
            <a:ext cx="298939" cy="3253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444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Szakirodalom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 smtClean="0"/>
              <a:t>A </a:t>
            </a:r>
            <a:r>
              <a:rPr lang="hu-HU" i="1" dirty="0" err="1" smtClean="0"/>
              <a:t>Companion</a:t>
            </a:r>
            <a:r>
              <a:rPr lang="hu-HU" i="1" dirty="0" smtClean="0"/>
              <a:t> </a:t>
            </a:r>
            <a:r>
              <a:rPr lang="hu-HU" i="1" dirty="0" err="1" smtClean="0"/>
              <a:t>to</a:t>
            </a:r>
            <a:r>
              <a:rPr lang="hu-HU" i="1" dirty="0" smtClean="0"/>
              <a:t> </a:t>
            </a:r>
            <a:r>
              <a:rPr lang="hu-HU" i="1" dirty="0" err="1" smtClean="0"/>
              <a:t>Greek</a:t>
            </a:r>
            <a:r>
              <a:rPr lang="hu-HU" i="1" dirty="0" smtClean="0"/>
              <a:t> and </a:t>
            </a:r>
            <a:r>
              <a:rPr lang="hu-HU" i="1" dirty="0" err="1" smtClean="0"/>
              <a:t>Roman</a:t>
            </a:r>
            <a:r>
              <a:rPr lang="hu-HU" i="1" dirty="0" smtClean="0"/>
              <a:t> </a:t>
            </a:r>
            <a:r>
              <a:rPr lang="hu-HU" i="1" dirty="0" err="1" smtClean="0"/>
              <a:t>Sexualities</a:t>
            </a:r>
            <a:r>
              <a:rPr lang="hu-HU" dirty="0" smtClean="0"/>
              <a:t>, </a:t>
            </a:r>
            <a:r>
              <a:rPr lang="hu-HU" dirty="0" err="1" smtClean="0"/>
              <a:t>First</a:t>
            </a:r>
            <a:r>
              <a:rPr lang="hu-HU" dirty="0" smtClean="0"/>
              <a:t> Edition. Edited </a:t>
            </a:r>
            <a:r>
              <a:rPr lang="hu-HU" dirty="0" err="1" smtClean="0"/>
              <a:t>by</a:t>
            </a:r>
            <a:r>
              <a:rPr lang="hu-HU" dirty="0" smtClean="0"/>
              <a:t> Thomas K. Hubbard. 2014 </a:t>
            </a:r>
            <a:r>
              <a:rPr lang="hu-HU" dirty="0" err="1" smtClean="0"/>
              <a:t>Blackwell</a:t>
            </a:r>
            <a:r>
              <a:rPr lang="hu-HU" dirty="0" smtClean="0"/>
              <a:t> Publishing. Hanna M. </a:t>
            </a:r>
            <a:r>
              <a:rPr lang="hu-HU" dirty="0" err="1" smtClean="0"/>
              <a:t>Roisman</a:t>
            </a:r>
            <a:r>
              <a:rPr lang="hu-HU" dirty="0" smtClean="0"/>
              <a:t>: </a:t>
            </a:r>
            <a:r>
              <a:rPr lang="hu-HU" dirty="0" err="1" smtClean="0"/>
              <a:t>Sexuality</a:t>
            </a:r>
            <a:r>
              <a:rPr lang="hu-HU" dirty="0" smtClean="0"/>
              <a:t> in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Extant</a:t>
            </a:r>
            <a:r>
              <a:rPr lang="hu-HU" dirty="0" smtClean="0"/>
              <a:t> </a:t>
            </a:r>
            <a:r>
              <a:rPr lang="hu-HU" dirty="0" err="1" smtClean="0"/>
              <a:t>Greek</a:t>
            </a:r>
            <a:r>
              <a:rPr lang="hu-HU" dirty="0" smtClean="0"/>
              <a:t> and </a:t>
            </a:r>
            <a:r>
              <a:rPr lang="hu-HU" dirty="0" err="1" smtClean="0"/>
              <a:t>Roman</a:t>
            </a:r>
            <a:r>
              <a:rPr lang="hu-HU" dirty="0" smtClean="0"/>
              <a:t> </a:t>
            </a:r>
            <a:r>
              <a:rPr lang="hu-HU" dirty="0" err="1" smtClean="0"/>
              <a:t>Tragedies</a:t>
            </a:r>
            <a:r>
              <a:rPr lang="hu-HU" dirty="0"/>
              <a:t> </a:t>
            </a:r>
            <a:r>
              <a:rPr lang="hu-HU" dirty="0" smtClean="0"/>
              <a:t>(359-372)</a:t>
            </a:r>
          </a:p>
          <a:p>
            <a:r>
              <a:rPr lang="hu-HU" i="1" dirty="0" smtClean="0"/>
              <a:t>Fejezetek a szexualitás történetéből</a:t>
            </a:r>
            <a:r>
              <a:rPr lang="hu-HU" dirty="0" smtClean="0"/>
              <a:t>, </a:t>
            </a:r>
            <a:r>
              <a:rPr lang="hu-HU" dirty="0" err="1" smtClean="0"/>
              <a:t>szerk</a:t>
            </a:r>
            <a:r>
              <a:rPr lang="hu-HU" dirty="0" smtClean="0"/>
              <a:t>. Oláh Tamás. 1986 Gondolat Kiadó. </a:t>
            </a:r>
            <a:r>
              <a:rPr lang="hu-HU" dirty="0" err="1" smtClean="0"/>
              <a:t>Castiglione</a:t>
            </a:r>
            <a:r>
              <a:rPr lang="hu-HU" dirty="0" smtClean="0"/>
              <a:t> László: </a:t>
            </a:r>
            <a:r>
              <a:rPr lang="hu-HU" dirty="0" smtClean="0"/>
              <a:t>Aphrodité </a:t>
            </a:r>
            <a:r>
              <a:rPr lang="hu-HU" dirty="0" smtClean="0"/>
              <a:t>és Erósz birodalma (104-127)</a:t>
            </a:r>
          </a:p>
          <a:p>
            <a:r>
              <a:rPr lang="hu-HU" dirty="0" smtClean="0"/>
              <a:t>Székely András: </a:t>
            </a:r>
            <a:r>
              <a:rPr lang="hu-HU" i="1" dirty="0" smtClean="0"/>
              <a:t>A szerelem krónikája</a:t>
            </a:r>
            <a:r>
              <a:rPr lang="hu-HU" dirty="0" smtClean="0"/>
              <a:t>. 1988, </a:t>
            </a:r>
            <a:r>
              <a:rPr lang="hu-HU" smtClean="0"/>
              <a:t>Officina </a:t>
            </a:r>
            <a:r>
              <a:rPr lang="hu-HU" smtClean="0"/>
              <a:t>Nova </a:t>
            </a:r>
            <a:r>
              <a:rPr lang="hu-HU" dirty="0" smtClean="0"/>
              <a:t>(29-42)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1370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536</TotalTime>
  <Words>539</Words>
  <Application>Microsoft Office PowerPoint</Application>
  <PresentationFormat>Szélesvásznú</PresentationFormat>
  <Paragraphs>66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Szálak</vt:lpstr>
      <vt:lpstr>A szexualitás témája a fennmaradt görög és római tragédiákban</vt:lpstr>
      <vt:lpstr>Források</vt:lpstr>
      <vt:lpstr>A szexualitás tematizálása</vt:lpstr>
      <vt:lpstr>Átreusz-házhoz kapcsolódó történetek- házasságtörés, vérbosszú ( Aiszkhülosz: Oreszteia)</vt:lpstr>
      <vt:lpstr>Élektra történetek</vt:lpstr>
      <vt:lpstr>Házasodás problémája (Aiszkhülosz: Oltalomkeresők)</vt:lpstr>
      <vt:lpstr>Vérfertőzés (Szophoklész: Oidipusz király, Seneca: Oidipusz)</vt:lpstr>
      <vt:lpstr>Viszonzatlan szerelem</vt:lpstr>
      <vt:lpstr>Szakirodalom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szexualitás témája a fennmaradt görög és római tragédiákban</dc:title>
  <dc:creator>Egri Ingatlan</dc:creator>
  <cp:lastModifiedBy>Egri Ingatlan</cp:lastModifiedBy>
  <cp:revision>49</cp:revision>
  <dcterms:created xsi:type="dcterms:W3CDTF">2025-11-20T07:46:29Z</dcterms:created>
  <dcterms:modified xsi:type="dcterms:W3CDTF">2025-11-23T18:54:23Z</dcterms:modified>
</cp:coreProperties>
</file>