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72" r:id="rId5"/>
    <p:sldId id="273" r:id="rId6"/>
    <p:sldId id="269" r:id="rId7"/>
    <p:sldId id="274" r:id="rId8"/>
    <p:sldId id="275" r:id="rId9"/>
    <p:sldId id="270" r:id="rId10"/>
    <p:sldId id="265" r:id="rId11"/>
    <p:sldId id="276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62"/>
  </p:normalViewPr>
  <p:slideViewPr>
    <p:cSldViewPr snapToGrid="0">
      <p:cViewPr varScale="1">
        <p:scale>
          <a:sx n="91" d="100"/>
          <a:sy n="91" d="100"/>
        </p:scale>
        <p:origin x="192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42652-ADF1-614F-86D0-95913FDF1FCE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23354-885D-6442-A53E-630F0DC185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475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9783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F9FE4-CC0D-C4EF-23DD-1F1E1CF96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EEC2572B-A26E-E5E2-7B98-D05621823E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EEC8825E-74B4-ED47-4A48-77D8C6C44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C2354C4-41B7-B60D-75C9-E4273F8E4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5577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A17C2-19C3-D638-4C7B-462D38E3C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EC2053E-9DD9-0751-2F18-A5D183B16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CF0743B-733F-7285-9CCE-D32DF9785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1FF6907-AB50-9B9B-C27E-CF1150F4C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854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7092C-33E0-DE2A-4987-14BD85177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3C255A4-FB4E-0789-3341-DFC4274B4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8A17151-AD24-9503-BFD6-BA7CDA247B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F3EA6C-4664-D116-82FB-D6BBCCD7C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8198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541C4-F69F-4CE6-778E-8FCAF64EC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CE028D64-7495-0E1F-8899-89FB0D441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AA60F07-B121-13B2-3085-57667F3C5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0BE4087-8A41-82E5-BC13-641A55D4D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4743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F8603-4A0D-354E-A35F-E76A6B6BC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04EEEE0B-A681-5A1B-A012-466D7DF8D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75545564-4047-38AA-D1A8-5C6394E80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3306267-D7F9-3B4F-0E62-DF355EB7F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044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E5366-BF23-0667-0683-B49166AD0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1D8D60C8-3F24-F1DD-5FAE-574051AEF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607E1820-3228-2B7D-DB87-0EEB21714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E15B9AD-C2E1-189A-01CE-AF5FF5DFC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4152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CB616-7E71-0615-85E3-6E0CC2FE8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A9756EA-F322-1E30-5C6F-909A5008A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826DCEFE-F806-B6A2-167F-12568FEBB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6B511D0-C2CA-5670-3974-1C712444F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3812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BDF73-BD1F-7714-4DA8-EAC1AE379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1D26183F-1A2A-7FD1-980D-BDBC4FB8C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0D89A09-C107-35F1-E1E7-1A92F42A7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613FF1E-CC2D-CB41-7A64-BB012425A8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6083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F0A63-41EC-FFED-C858-7A810285D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1865C77-3423-C474-D43A-56475953A5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3E881AC-9132-B88C-9DE3-89E5AD731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0E9557F-12E7-3E6D-3F2F-D8A632336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8857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55F7A-E57C-6613-B0E4-1444BAC0D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B0C27BC-2AE2-23B5-AE6B-3FE1D1C84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4C446D5-AF0F-9E92-89FA-E98A75D824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88BA98E-87D9-D8E3-D334-6C7A09E13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23354-885D-6442-A53E-630F0DC185AE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4665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E8C325-7257-D105-4637-5C9492924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D6EA694-45A3-DA79-37E6-6EDB2A3D6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3CA07C-4F67-0A64-FF1E-CA3C217A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455A294-F7D7-7587-2EE1-A89DAF05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1031F73-B8BA-B5C3-7B46-5ADB29338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831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76AA7F-DF98-FD9C-85A4-FFDEF139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28E76E-4DFE-B32A-E896-A25A5754A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C3C1252-A091-C399-BF58-1FA5BAE4A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0B86E9E-90CA-2CAD-B843-FD93128D7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B089F63-5585-8A99-0AAD-EB2738B78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659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147263-81F8-B5BB-14D4-50D79914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5F4E486-8B1E-3546-7DE2-127DD4B43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39FC0C4-0298-FC24-5FB8-DBCC57C39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C182FBF-5D12-C224-BA66-A346348B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F186DBA-BECD-5C98-E05D-A0D1136FC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31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CCD7DC-1CE6-2376-05CE-44668E0E2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6CAAAC-B052-C318-0284-1C36280757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4CE6B5B-14DE-2FBC-4E37-8BE7E0C5D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A7688AC-F6D8-2780-9E5F-1B6CDC1DA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8169700-D12F-5B45-57F3-8163EE4A1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D0EB8D3-FD40-7DE5-E6CC-C4F267AF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901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ED300C-CF66-78C8-4392-8427009C3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DCD74FF-8901-E990-E749-31BC2DA25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DBADF4B-63C6-261E-E1C3-759124824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42B35EF-C5EC-6198-8031-A1C59833C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306513D-8448-CA20-5A26-17EDF0F46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0A030C7-2B05-D8AA-E58E-1E4700213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59A3187-059D-FB6A-B826-8929910CA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E6F8029-9ED1-7222-F690-FBFDE651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683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34E347-2CCD-6A2C-F96F-192ADD2E7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6E87056-8079-1A67-24AC-34803C2D7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1F74140-90FE-0F3E-3A4F-4B45E6EF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546043-9722-24CE-61B1-79CCF71A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5852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3052FA6-6007-6F23-7AC5-8E2DC262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6D227F3-49B5-ECB9-7482-E232D0AB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9D662DD-1713-CE56-DCED-45004ED9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809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A08F67-7490-1A3B-28AF-E1709FE85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3100C8-D95B-AA2F-A868-1381E45E6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78D0478-520C-C0EA-138E-FB4EE405A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947BF60-8D61-EE9F-C408-CBDD61C96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60FB22F-1AE0-7CC4-FC4B-4C7A6FA3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A1F44A3-B614-7AC6-8F62-683FAB680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182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50DDE8-0D69-A4F7-8609-E8F44CA56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3275E9C-0733-A684-B319-A11345E764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862528F-22EE-6950-5E93-AC8C45F27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2E204F1-E9F1-D03B-2ADE-EDC0CD342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1B5C79B-D344-197F-8AE9-FA419C984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6DEFC5B-2CD8-25AB-3A52-67E785AB9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632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2A30A3-4D72-6F6B-8FEC-D1F1CCDD5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B028891-AF0D-0B99-A1CF-0F254E2AC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49DDB1-F1D6-F818-229B-386A6959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529A6BE-C500-1A3F-E197-FBEAB46B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E299138-3167-E2F5-1DEA-489F9BDD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924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9AF59427-DF46-13FB-D2C2-8461D6381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99C905A-756F-6E27-BDF8-9B12BBC0F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EA8740D-5027-D557-DBE8-930D47B67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FF40DC0-B602-933E-D1E2-6C9C34D0A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3A5D979-025E-F7B7-3C9C-FAA298FD9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1439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C6D1C70-0260-8E8C-D513-3E63CAE6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E991490-CAC6-B744-0B72-C3B38C71A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61EF074-D52F-B256-2873-8C51E750F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A967C1-D708-E744-8E81-8AA5346EF903}" type="datetimeFigureOut">
              <a:rPr lang="hu-HU" smtClean="0"/>
              <a:t>2025. 04. 28.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DA97E68-D985-B772-A929-472F86DD3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8129C41-54FF-F104-86EC-361701091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7E6634-78B3-2D49-AD52-1FC6E52D72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293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The Mystery of Disappearing Legions: Why Did Medieval Armies Become Ten  Times Smaller Than Ancient Ones? | by SPQR | Ancient Rome and the Ancient  World | Medium">
            <a:extLst>
              <a:ext uri="{FF2B5EF4-FFF2-40B4-BE49-F238E27FC236}">
                <a16:creationId xmlns:a16="http://schemas.microsoft.com/office/drawing/2014/main" id="{C692AF68-5C00-897E-430A-EB293864D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0" r="4088"/>
          <a:stretch/>
        </p:blipFill>
        <p:spPr bwMode="auto">
          <a:xfrm>
            <a:off x="-773722" y="-15065"/>
            <a:ext cx="9706708" cy="688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Rectangle 104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581E91E-2B50-35B9-DCCA-F9399D4E6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1477" y="2228766"/>
            <a:ext cx="5834221" cy="1692275"/>
          </a:xfrm>
          <a:noFill/>
        </p:spPr>
        <p:txBody>
          <a:bodyPr>
            <a:normAutofit fontScale="90000"/>
          </a:bodyPr>
          <a:lstStyle/>
          <a:p>
            <a:r>
              <a:rPr lang="hu-HU" sz="5200" spc="600" dirty="0">
                <a:latin typeface="Georgia" panose="02040502050405020303" pitchFamily="18" charset="0"/>
                <a:cs typeface="Times New Roman" panose="02020603050405020304" pitchFamily="18" charset="0"/>
              </a:rPr>
              <a:t>A római hadsereg-</a:t>
            </a:r>
            <a:br>
              <a:rPr lang="hu-HU" sz="5200" spc="600" dirty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hu-HU" sz="5200" spc="600" dirty="0">
                <a:latin typeface="Georgia" panose="02040502050405020303" pitchFamily="18" charset="0"/>
                <a:cs typeface="Times New Roman" panose="02020603050405020304" pitchFamily="18" charset="0"/>
              </a:rPr>
              <a:t>Toborzás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2C5B7A5-86CF-829F-3406-008620670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5"/>
            <a:ext cx="3445766" cy="843098"/>
          </a:xfrm>
          <a:noFill/>
        </p:spPr>
        <p:txBody>
          <a:bodyPr>
            <a:normAutofit/>
          </a:bodyPr>
          <a:lstStyle/>
          <a:p>
            <a:r>
              <a:rPr lang="hu-HU" i="1" dirty="0" err="1">
                <a:latin typeface="Georgia" panose="02040502050405020303" pitchFamily="18" charset="0"/>
              </a:rPr>
              <a:t>Si</a:t>
            </a:r>
            <a:r>
              <a:rPr lang="hu-HU" i="1" dirty="0">
                <a:latin typeface="Georgia" panose="02040502050405020303" pitchFamily="18" charset="0"/>
              </a:rPr>
              <a:t> </a:t>
            </a:r>
            <a:r>
              <a:rPr lang="hu-HU" i="1" dirty="0" err="1">
                <a:latin typeface="Georgia" panose="02040502050405020303" pitchFamily="18" charset="0"/>
              </a:rPr>
              <a:t>vis</a:t>
            </a:r>
            <a:r>
              <a:rPr lang="hu-HU" i="1" dirty="0">
                <a:latin typeface="Georgia" panose="02040502050405020303" pitchFamily="18" charset="0"/>
              </a:rPr>
              <a:t> </a:t>
            </a:r>
            <a:r>
              <a:rPr lang="hu-HU" i="1" dirty="0" err="1">
                <a:latin typeface="Georgia" panose="02040502050405020303" pitchFamily="18" charset="0"/>
              </a:rPr>
              <a:t>pacem</a:t>
            </a:r>
            <a:r>
              <a:rPr lang="hu-HU" i="1" dirty="0">
                <a:latin typeface="Georgia" panose="02040502050405020303" pitchFamily="18" charset="0"/>
              </a:rPr>
              <a:t>, para </a:t>
            </a:r>
            <a:r>
              <a:rPr lang="hu-HU" i="1" dirty="0" err="1">
                <a:latin typeface="Georgia" panose="02040502050405020303" pitchFamily="18" charset="0"/>
              </a:rPr>
              <a:t>bellum</a:t>
            </a:r>
            <a:endParaRPr lang="hu-HU" i="1" dirty="0">
              <a:latin typeface="Georgia" panose="02040502050405020303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793E392-48BD-DBC7-4C2D-2322931496D4}"/>
              </a:ext>
            </a:extLst>
          </p:cNvPr>
          <p:cNvSpPr txBox="1"/>
          <p:nvPr/>
        </p:nvSpPr>
        <p:spPr>
          <a:xfrm>
            <a:off x="7605009" y="6505488"/>
            <a:ext cx="42033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spc="600" dirty="0"/>
              <a:t>Zsurkán Rebeka – 2025. 05. 09.</a:t>
            </a:r>
          </a:p>
        </p:txBody>
      </p:sp>
    </p:spTree>
    <p:extLst>
      <p:ext uri="{BB962C8B-B14F-4D97-AF65-F5344CB8AC3E}">
        <p14:creationId xmlns:p14="http://schemas.microsoft.com/office/powerpoint/2010/main" val="199095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F01752-FB07-C6F1-6EA7-0F85446B2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C807FF85-1210-51DE-B0B1-2976AE21B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1376647A-EADF-F97B-8B75-4BB034CD6F9E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402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B038CF9-7FCD-A9C0-9098-1A53E4A8A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843" y="375393"/>
            <a:ext cx="5293100" cy="707031"/>
          </a:xfrm>
        </p:spPr>
        <p:txBody>
          <a:bodyPr anchor="t">
            <a:noAutofit/>
          </a:bodyPr>
          <a:lstStyle/>
          <a:p>
            <a:pPr algn="l"/>
            <a:r>
              <a:rPr lang="hu-HU" sz="4500" spc="300" dirty="0">
                <a:latin typeface="Georgia" panose="02040502050405020303" pitchFamily="18" charset="0"/>
              </a:rPr>
              <a:t>Bevezetés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34D4673-14AF-4963-2255-F1C3B1DEF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4996" y="1331208"/>
            <a:ext cx="5449479" cy="4360985"/>
          </a:xfrm>
        </p:spPr>
        <p:txBody>
          <a:bodyPr anchor="b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800" dirty="0">
                <a:latin typeface="Georgia" panose="02040502050405020303" pitchFamily="18" charset="0"/>
              </a:rPr>
              <a:t>A római hadsereg egyik titka a </a:t>
            </a:r>
            <a:r>
              <a:rPr lang="hu-HU" sz="1800" b="1" dirty="0">
                <a:latin typeface="Georgia" panose="02040502050405020303" pitchFamily="18" charset="0"/>
              </a:rPr>
              <a:t>professzionális</a:t>
            </a:r>
            <a:r>
              <a:rPr lang="hu-HU" sz="1800" dirty="0">
                <a:latin typeface="Georgia" panose="02040502050405020303" pitchFamily="18" charset="0"/>
              </a:rPr>
              <a:t> toborzási rendszer volt, amely nemcsak katonai, hanem társadalmi változásokat is hozott.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800" dirty="0">
                <a:latin typeface="Georgia" panose="02040502050405020303" pitchFamily="18" charset="0"/>
              </a:rPr>
              <a:t>A római birodalom sikerét nemcsak katonáinak ereje, hanem a hadsereg toborzásának </a:t>
            </a:r>
            <a:r>
              <a:rPr lang="hu-HU" sz="1800" b="1" dirty="0">
                <a:latin typeface="Georgia" panose="02040502050405020303" pitchFamily="18" charset="0"/>
              </a:rPr>
              <a:t>hatékony</a:t>
            </a:r>
            <a:r>
              <a:rPr lang="hu-HU" sz="1800" dirty="0">
                <a:latin typeface="Georgia" panose="02040502050405020303" pitchFamily="18" charset="0"/>
              </a:rPr>
              <a:t> rendszere is megalapozta. Ez a rendszer lehetővé tette, hogy a birodalom határait védjék, terjeszkedjenek, és a </a:t>
            </a:r>
            <a:r>
              <a:rPr lang="hu-HU" sz="1800" b="1" dirty="0">
                <a:latin typeface="Georgia" panose="02040502050405020303" pitchFamily="18" charset="0"/>
              </a:rPr>
              <a:t>provinciákat</a:t>
            </a:r>
            <a:r>
              <a:rPr lang="hu-HU" sz="1800" dirty="0">
                <a:latin typeface="Georgia" panose="02040502050405020303" pitchFamily="18" charset="0"/>
              </a:rPr>
              <a:t> integrálják a birodalom közösségébe.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10" name="Picture 14">
            <a:extLst>
              <a:ext uri="{FF2B5EF4-FFF2-40B4-BE49-F238E27FC236}">
                <a16:creationId xmlns:a16="http://schemas.microsoft.com/office/drawing/2014/main" id="{CEE802DD-EAE6-528C-A81E-E0C92829D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49" y="1620294"/>
            <a:ext cx="5293100" cy="3525888"/>
          </a:xfrm>
          <a:prstGeom prst="rect">
            <a:avLst/>
          </a:prstGeom>
          <a:noFill/>
          <a:effectLst>
            <a:outerShdw blurRad="50800" dist="38100" sx="101000" sy="101000" algn="l" rotWithShape="0">
              <a:prstClr val="black">
                <a:alpha val="76658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D10E94CF-A2E7-D7C3-B715-14A8BF299154}"/>
              </a:ext>
            </a:extLst>
          </p:cNvPr>
          <p:cNvSpPr txBox="1"/>
          <p:nvPr/>
        </p:nvSpPr>
        <p:spPr>
          <a:xfrm>
            <a:off x="7042312" y="5272791"/>
            <a:ext cx="4192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300" dirty="0">
                <a:latin typeface="Arial" panose="020B0604020202020204" pitchFamily="34" charset="0"/>
                <a:cs typeface="Arial" panose="020B0604020202020204" pitchFamily="34" charset="0"/>
              </a:rPr>
              <a:t>2. századi dombormű, </a:t>
            </a:r>
          </a:p>
          <a:p>
            <a:pPr algn="ctr"/>
            <a:r>
              <a:rPr lang="hu-HU" sz="1000" spc="300" dirty="0">
                <a:latin typeface="Arial" panose="020B0604020202020204" pitchFamily="34" charset="0"/>
                <a:cs typeface="Arial" panose="020B0604020202020204" pitchFamily="34" charset="0"/>
              </a:rPr>
              <a:t>amely tisztviselőket és praetorianusokat ábrázol.</a:t>
            </a:r>
          </a:p>
        </p:txBody>
      </p:sp>
    </p:spTree>
    <p:extLst>
      <p:ext uri="{BB962C8B-B14F-4D97-AF65-F5344CB8AC3E}">
        <p14:creationId xmlns:p14="http://schemas.microsoft.com/office/powerpoint/2010/main" val="465312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61DA84-A1F2-B10D-7B03-A1DDEB642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3BEA0DBF-6A7A-056C-5B3E-CF3BF2820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AC2C7E33-255F-9CE5-846C-F854F85EB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CDC6E330-A393-1B5C-3C0E-5BF4D10F2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6EE35A13-AD7F-719B-F6BF-49EAA2137D2F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402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27576CB-2186-048B-89BF-BF0A3CD03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843" y="375393"/>
            <a:ext cx="7234440" cy="832636"/>
          </a:xfrm>
        </p:spPr>
        <p:txBody>
          <a:bodyPr anchor="t">
            <a:noAutofit/>
          </a:bodyPr>
          <a:lstStyle/>
          <a:p>
            <a:pPr algn="l"/>
            <a:r>
              <a:rPr lang="hu-HU" sz="4500" spc="600" dirty="0">
                <a:latin typeface="Georgia" panose="02040502050405020303" pitchFamily="18" charset="0"/>
              </a:rPr>
              <a:t>A toborzás folyamata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E6FBA93-7EFB-8A0C-2BB4-D73035905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111" y="1334638"/>
            <a:ext cx="5449479" cy="576774"/>
          </a:xfrm>
        </p:spPr>
        <p:txBody>
          <a:bodyPr anchor="b">
            <a:normAutofit/>
          </a:bodyPr>
          <a:lstStyle/>
          <a:p>
            <a:pPr algn="l"/>
            <a:r>
              <a:rPr lang="hu-HU" sz="3000" i="1" dirty="0">
                <a:latin typeface="Georgia" panose="02040502050405020303" pitchFamily="18" charset="0"/>
              </a:rPr>
              <a:t>Kik csatlakozhattak?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34BCBC4F-2CA2-40E9-B1FE-EE454DB42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2E235C8-D373-102D-F8C5-5ED4299497AD}"/>
              </a:ext>
            </a:extLst>
          </p:cNvPr>
          <p:cNvSpPr txBox="1"/>
          <p:nvPr/>
        </p:nvSpPr>
        <p:spPr>
          <a:xfrm>
            <a:off x="4192173" y="2165699"/>
            <a:ext cx="4107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Georgia" panose="02040502050405020303" pitchFamily="18" charset="0"/>
              </a:rPr>
              <a:t>A római hadseregben </a:t>
            </a:r>
            <a:r>
              <a:rPr lang="hu-HU" b="1" dirty="0">
                <a:latin typeface="Georgia" panose="02040502050405020303" pitchFamily="18" charset="0"/>
              </a:rPr>
              <a:t>két</a:t>
            </a:r>
            <a:r>
              <a:rPr lang="hu-HU" dirty="0">
                <a:latin typeface="Georgia" panose="02040502050405020303" pitchFamily="18" charset="0"/>
              </a:rPr>
              <a:t> fő csoport szolgált: a </a:t>
            </a:r>
            <a:r>
              <a:rPr lang="hu-HU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legionáriusok</a:t>
            </a:r>
            <a:r>
              <a:rPr lang="hu-HU" dirty="0">
                <a:latin typeface="Georgia" panose="02040502050405020303" pitchFamily="18" charset="0"/>
              </a:rPr>
              <a:t> és a segédcsapatok, vagyis az </a:t>
            </a:r>
            <a:r>
              <a:rPr lang="hu-HU" b="1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auxilia</a:t>
            </a:r>
            <a:r>
              <a:rPr lang="hu-HU" dirty="0">
                <a:latin typeface="Georgia" panose="02040502050405020303" pitchFamily="18" charset="0"/>
              </a:rPr>
              <a:t>.</a:t>
            </a:r>
          </a:p>
          <a:p>
            <a:endParaRPr lang="hu-HU" dirty="0">
              <a:latin typeface="Georgia" panose="02040502050405020303" pitchFamily="18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BACEA48-09AF-EE42-89B9-CB57395E9E19}"/>
              </a:ext>
            </a:extLst>
          </p:cNvPr>
          <p:cNvSpPr txBox="1"/>
          <p:nvPr/>
        </p:nvSpPr>
        <p:spPr>
          <a:xfrm>
            <a:off x="972778" y="3491973"/>
            <a:ext cx="396498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spc="3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Legionáriusok</a:t>
            </a:r>
          </a:p>
          <a:p>
            <a:pPr algn="ctr"/>
            <a:endParaRPr lang="hu-HU" dirty="0">
              <a:latin typeface="Georgia" panose="02040502050405020303" pitchFamily="18" charset="0"/>
            </a:endParaRPr>
          </a:p>
          <a:p>
            <a:pPr algn="ctr"/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Ők a </a:t>
            </a:r>
            <a:r>
              <a:rPr lang="hu-H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római állampolgárok </a:t>
            </a: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közül kerültek ki. Feltétel volt a fizikai alkalmasság és az életkor (16-46 év között).</a:t>
            </a:r>
            <a:r>
              <a:rPr lang="hu-HU" dirty="0">
                <a:effectLst/>
              </a:rPr>
              <a:t> </a:t>
            </a:r>
            <a:endParaRPr lang="hu-HU" dirty="0">
              <a:latin typeface="Georgia" panose="02040502050405020303" pitchFamily="18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784824B-04EB-C226-4C72-C9865627E2F6}"/>
              </a:ext>
            </a:extLst>
          </p:cNvPr>
          <p:cNvSpPr txBox="1"/>
          <p:nvPr/>
        </p:nvSpPr>
        <p:spPr>
          <a:xfrm>
            <a:off x="5498359" y="3491973"/>
            <a:ext cx="636689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spc="300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Auxilia</a:t>
            </a:r>
            <a:endParaRPr lang="hu-HU" sz="4000" spc="300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  <a:p>
            <a:pPr algn="ctr"/>
            <a:endParaRPr lang="hu-HU" dirty="0">
              <a:latin typeface="Georgia" panose="02040502050405020303" pitchFamily="18" charset="0"/>
            </a:endParaRPr>
          </a:p>
          <a:p>
            <a:pPr algn="ctr">
              <a:buNone/>
            </a:pP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Azok a </a:t>
            </a:r>
            <a:r>
              <a:rPr lang="hu-H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 állampolgárok</a:t>
            </a: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akik különleges egységekben szolgáltak, mint például az íjászok és lovasok. A rómaiak mindig is nagy mértékben támaszkodtak a seregeiket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kiegészítő szövetséges segédcsapatokra. </a:t>
            </a:r>
          </a:p>
          <a:p>
            <a:pPr algn="ctr"/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Ezeket általánosan </a:t>
            </a:r>
            <a:r>
              <a:rPr lang="hu-H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auxiliaként</a:t>
            </a: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emlegették, mivel segítették és támogatták a római polgárokból álló légiókat.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hu-HU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2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108830-AB6B-3382-4239-DCE8E984A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DE4C4D36-F9E6-9C89-003F-D15B2385E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BD0F406B-7355-BFA1-94D2-917589EB9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8483D78C-D3A6-15CA-4D65-8AE827E3A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347BCFAC-2FAC-40A8-587D-C2BA1F1067F3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402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B1EA72F-A8CA-3D54-96F4-C1EB2D929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843" y="375393"/>
            <a:ext cx="7234440" cy="832636"/>
          </a:xfrm>
        </p:spPr>
        <p:txBody>
          <a:bodyPr anchor="t">
            <a:noAutofit/>
          </a:bodyPr>
          <a:lstStyle/>
          <a:p>
            <a:pPr algn="l"/>
            <a:r>
              <a:rPr lang="hu-HU" sz="4500" spc="600" dirty="0">
                <a:latin typeface="Georgia" panose="02040502050405020303" pitchFamily="18" charset="0"/>
              </a:rPr>
              <a:t>A toborzás folyamata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2F092FB-4D51-8129-8B82-D4943971E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111" y="1334638"/>
            <a:ext cx="5449479" cy="576774"/>
          </a:xfrm>
        </p:spPr>
        <p:txBody>
          <a:bodyPr anchor="b">
            <a:normAutofit/>
          </a:bodyPr>
          <a:lstStyle/>
          <a:p>
            <a:pPr algn="l"/>
            <a:r>
              <a:rPr lang="hu-HU" sz="3000" i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A jelentkezés </a:t>
            </a:r>
            <a:r>
              <a:rPr lang="hu-HU" sz="3000" i="1" dirty="0">
                <a:latin typeface="Georgia" panose="02040502050405020303" pitchFamily="18" charset="0"/>
              </a:rPr>
              <a:t>lépései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09F1627D-2252-6ED9-9ED1-31FFA428E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A1E6076D-294E-BC6A-AEBB-2F98C379ADC9}"/>
              </a:ext>
            </a:extLst>
          </p:cNvPr>
          <p:cNvSpPr txBox="1"/>
          <p:nvPr/>
        </p:nvSpPr>
        <p:spPr>
          <a:xfrm>
            <a:off x="765421" y="2165699"/>
            <a:ext cx="9996363" cy="419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b="1" dirty="0">
                <a:latin typeface="Georgia" panose="02040502050405020303" pitchFamily="18" charset="0"/>
              </a:rPr>
              <a:t>Helytartó</a:t>
            </a:r>
            <a:r>
              <a:rPr lang="hu-HU" dirty="0">
                <a:latin typeface="Georgia" panose="02040502050405020303" pitchFamily="18" charset="0"/>
              </a:rPr>
              <a:t> felügyelete mellett történt</a:t>
            </a:r>
          </a:p>
          <a:p>
            <a:pPr>
              <a:lnSpc>
                <a:spcPct val="150000"/>
              </a:lnSpc>
            </a:pPr>
            <a:endParaRPr lang="hu-HU" dirty="0">
              <a:latin typeface="Georgia" panose="02040502050405020303" pitchFamily="18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u-HU" b="1" dirty="0">
                <a:latin typeface="Georgia" panose="02040502050405020303" pitchFamily="18" charset="0"/>
              </a:rPr>
              <a:t>Felvételi vizsgálatok + </a:t>
            </a:r>
            <a:r>
              <a:rPr lang="hu-HU" b="1" dirty="0" err="1">
                <a:latin typeface="Georgia" panose="02040502050405020303" pitchFamily="18" charset="0"/>
              </a:rPr>
              <a:t>probatio</a:t>
            </a:r>
            <a:r>
              <a:rPr lang="hu-HU" b="1" dirty="0">
                <a:latin typeface="Georgia" panose="02040502050405020303" pitchFamily="18" charset="0"/>
              </a:rPr>
              <a:t>: </a:t>
            </a:r>
            <a:r>
              <a:rPr lang="hu-HU" dirty="0">
                <a:latin typeface="Georgia" panose="02040502050405020303" pitchFamily="18" charset="0"/>
              </a:rPr>
              <a:t>Az orvosi és fizikai ellenőrzések biztosították, hogy a katonák alkalmasak legyenek a szolgálatra. 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hu-HU" b="1" dirty="0">
                <a:latin typeface="Georgia" panose="02040502050405020303" pitchFamily="18" charset="0"/>
              </a:rPr>
              <a:t>Katonai eskü (</a:t>
            </a:r>
            <a:r>
              <a:rPr lang="hu-HU" b="1" dirty="0" err="1">
                <a:latin typeface="Georgia" panose="02040502050405020303" pitchFamily="18" charset="0"/>
              </a:rPr>
              <a:t>sacramentum</a:t>
            </a:r>
            <a:r>
              <a:rPr lang="hu-HU" b="1" dirty="0">
                <a:latin typeface="Georgia" panose="02040502050405020303" pitchFamily="18" charset="0"/>
              </a:rPr>
              <a:t>): </a:t>
            </a:r>
            <a:r>
              <a:rPr lang="hu-HU" dirty="0">
                <a:latin typeface="Georgia" panose="02040502050405020303" pitchFamily="18" charset="0"/>
              </a:rPr>
              <a:t>Ez a hűségeskü kötelezte őket a császár és a birodalom szolgálatára.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hu-HU" b="1" dirty="0">
                <a:latin typeface="Georgia" panose="02040502050405020303" pitchFamily="18" charset="0"/>
              </a:rPr>
              <a:t>Egységhez vezénylés: </a:t>
            </a:r>
            <a:r>
              <a:rPr lang="hu-HU" dirty="0">
                <a:latin typeface="Georgia" panose="02040502050405020303" pitchFamily="18" charset="0"/>
              </a:rPr>
              <a:t>Az alkalmas újoncokat egységükhöz vezényelték, ekkor kapták meg a </a:t>
            </a:r>
            <a:r>
              <a:rPr lang="hu-HU" dirty="0" err="1">
                <a:latin typeface="Georgia" panose="02040502050405020303" pitchFamily="18" charset="0"/>
              </a:rPr>
              <a:t>signaculumnak</a:t>
            </a:r>
            <a:r>
              <a:rPr lang="hu-HU" dirty="0">
                <a:latin typeface="Georgia" panose="02040502050405020303" pitchFamily="18" charset="0"/>
              </a:rPr>
              <a:t> nevezett, írott ólomlemezkét, amit a nyakukban lógó bőrtokban hordtak.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hu-HU" b="1" dirty="0">
                <a:latin typeface="Georgia" panose="02040502050405020303" pitchFamily="18" charset="0"/>
              </a:rPr>
              <a:t>Úti pénz kiosztása (</a:t>
            </a:r>
            <a:r>
              <a:rPr lang="hu-HU" b="1" dirty="0" err="1">
                <a:latin typeface="Georgia" panose="02040502050405020303" pitchFamily="18" charset="0"/>
              </a:rPr>
              <a:t>viaticum</a:t>
            </a:r>
            <a:r>
              <a:rPr lang="hu-HU" b="1" dirty="0">
                <a:latin typeface="Georgia" panose="02040502050405020303" pitchFamily="18" charset="0"/>
              </a:rPr>
              <a:t>): </a:t>
            </a:r>
            <a:r>
              <a:rPr lang="hu-HU" dirty="0">
                <a:latin typeface="Georgia" panose="02040502050405020303" pitchFamily="18" charset="0"/>
              </a:rPr>
              <a:t>Ez szimbolikusan mindig 3 arany pénzérme volt, 75 </a:t>
            </a:r>
            <a:r>
              <a:rPr lang="hu-HU" dirty="0" err="1">
                <a:latin typeface="Georgia" panose="02040502050405020303" pitchFamily="18" charset="0"/>
              </a:rPr>
              <a:t>denarius</a:t>
            </a:r>
            <a:r>
              <a:rPr lang="hu-HU" dirty="0">
                <a:latin typeface="Georgia" panose="02040502050405020303" pitchFamily="18" charset="0"/>
              </a:rPr>
              <a:t> értékben.</a:t>
            </a:r>
          </a:p>
        </p:txBody>
      </p:sp>
    </p:spTree>
    <p:extLst>
      <p:ext uri="{BB962C8B-B14F-4D97-AF65-F5344CB8AC3E}">
        <p14:creationId xmlns:p14="http://schemas.microsoft.com/office/powerpoint/2010/main" val="2075360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927F0D-D247-F908-EB39-25CC135BF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591A47F4-43C0-E35C-A4B5-AC803A52A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AB7C3882-39CC-B8F8-632D-2199D50AC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E0D49DD1-05D1-3E1E-65BE-44ACCA048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76E11715-CF73-DC1D-C63E-31883C42CD60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402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CBE9D14-5577-5BAF-C677-E8A53ED41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843" y="375393"/>
            <a:ext cx="7234440" cy="832636"/>
          </a:xfrm>
        </p:spPr>
        <p:txBody>
          <a:bodyPr anchor="t">
            <a:noAutofit/>
          </a:bodyPr>
          <a:lstStyle/>
          <a:p>
            <a:pPr algn="l"/>
            <a:r>
              <a:rPr lang="hu-HU" sz="4500" spc="600" dirty="0">
                <a:latin typeface="Georgia" panose="02040502050405020303" pitchFamily="18" charset="0"/>
              </a:rPr>
              <a:t>A toborzás folyamata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EA2EC94-E9F5-91E2-ED0F-83D6D13E0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111" y="1334638"/>
            <a:ext cx="5449479" cy="576774"/>
          </a:xfrm>
        </p:spPr>
        <p:txBody>
          <a:bodyPr anchor="b">
            <a:normAutofit/>
          </a:bodyPr>
          <a:lstStyle/>
          <a:p>
            <a:pPr algn="l"/>
            <a:r>
              <a:rPr lang="hu-HU" sz="3000" i="1" dirty="0">
                <a:latin typeface="Georgia" panose="02040502050405020303" pitchFamily="18" charset="0"/>
              </a:rPr>
              <a:t>Motivációk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4E88A6C3-388A-E7E1-BF37-00F26F903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183116E-DB5B-1942-A970-5A78105AD242}"/>
              </a:ext>
            </a:extLst>
          </p:cNvPr>
          <p:cNvSpPr txBox="1"/>
          <p:nvPr/>
        </p:nvSpPr>
        <p:spPr>
          <a:xfrm>
            <a:off x="465203" y="2075515"/>
            <a:ext cx="8280105" cy="378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b="1" dirty="0">
                <a:latin typeface="Georgia" panose="02040502050405020303" pitchFamily="18" charset="0"/>
              </a:rPr>
              <a:t>Szegényebb</a:t>
            </a:r>
            <a:r>
              <a:rPr lang="hu-HU" dirty="0">
                <a:latin typeface="Georgia" panose="02040502050405020303" pitchFamily="18" charset="0"/>
              </a:rPr>
              <a:t> réteget jobban vonzotta.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latin typeface="Georgia" panose="02040502050405020303" pitchFamily="18" charset="0"/>
              </a:rPr>
              <a:t>Zsold</a:t>
            </a:r>
            <a:r>
              <a:rPr lang="hu-HU" dirty="0">
                <a:latin typeface="Georgia" panose="02040502050405020303" pitchFamily="18" charset="0"/>
              </a:rPr>
              <a:t>: Rendszeres fizetés, ami biztos megélhetést jelentett.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latin typeface="Georgia" panose="02040502050405020303" pitchFamily="18" charset="0"/>
              </a:rPr>
              <a:t>Földosztás és nyugdíj: </a:t>
            </a:r>
            <a:r>
              <a:rPr lang="hu-HU" dirty="0">
                <a:latin typeface="Georgia" panose="02040502050405020303" pitchFamily="18" charset="0"/>
              </a:rPr>
              <a:t>A szolgálat után a veteránokat gyakran földdel jutalmazták.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latin typeface="Georgia" panose="02040502050405020303" pitchFamily="18" charset="0"/>
              </a:rPr>
              <a:t>Állampolgárság</a:t>
            </a:r>
            <a:r>
              <a:rPr lang="hu-HU" dirty="0">
                <a:latin typeface="Georgia" panose="02040502050405020303" pitchFamily="18" charset="0"/>
              </a:rPr>
              <a:t>: Az </a:t>
            </a:r>
            <a:r>
              <a:rPr lang="hu-HU" dirty="0" err="1">
                <a:latin typeface="Georgia" panose="02040502050405020303" pitchFamily="18" charset="0"/>
              </a:rPr>
              <a:t>auxilia</a:t>
            </a:r>
            <a:r>
              <a:rPr lang="hu-HU" dirty="0">
                <a:latin typeface="Georgia" panose="02040502050405020303" pitchFamily="18" charset="0"/>
              </a:rPr>
              <a:t> tagjai szolgálatuk végén római állampolgárrá válhattak.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latin typeface="Georgia" panose="02040502050405020303" pitchFamily="18" charset="0"/>
              </a:rPr>
              <a:t>Egyéb előnyök: </a:t>
            </a:r>
            <a:r>
              <a:rPr lang="hu-HU" dirty="0">
                <a:latin typeface="Georgia" panose="02040502050405020303" pitchFamily="18" charset="0"/>
              </a:rPr>
              <a:t>A sereg gondoskodott a katonák élelmezéséről, állandó fizetés mellett olyan minőségi orvosi ellátásban is részesültek, amit a legszegényebb réteg a civil életben nem igazán engedhetett meg magának.</a:t>
            </a:r>
          </a:p>
        </p:txBody>
      </p:sp>
    </p:spTree>
    <p:extLst>
      <p:ext uri="{BB962C8B-B14F-4D97-AF65-F5344CB8AC3E}">
        <p14:creationId xmlns:p14="http://schemas.microsoft.com/office/powerpoint/2010/main" val="3574224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993980-A61B-FFE3-CC17-FC65D087C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C5AC61D8-6628-BD70-D051-F2611E6AE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A96B72CD-0438-B150-E201-4258CDF98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4ADCE6B6-66D6-8F31-8C9C-DA6986062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8A2ADA6F-C797-E1AE-39A4-FDAF6C3B0134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402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396A91F-84E8-71C7-726F-3D7122891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843" y="375393"/>
            <a:ext cx="10807634" cy="707031"/>
          </a:xfrm>
        </p:spPr>
        <p:txBody>
          <a:bodyPr anchor="t">
            <a:noAutofit/>
          </a:bodyPr>
          <a:lstStyle/>
          <a:p>
            <a:pPr algn="l"/>
            <a:r>
              <a:rPr lang="hu-HU" sz="4500" spc="300" dirty="0">
                <a:latin typeface="Georgia" panose="02040502050405020303" pitchFamily="18" charset="0"/>
              </a:rPr>
              <a:t>Változások a toborzási rendszerben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A7371DA-A065-4273-FD66-BC8E655E8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269" y="1209033"/>
            <a:ext cx="5449479" cy="596066"/>
          </a:xfrm>
        </p:spPr>
        <p:txBody>
          <a:bodyPr anchor="b">
            <a:normAutofit/>
          </a:bodyPr>
          <a:lstStyle/>
          <a:p>
            <a:pPr algn="l"/>
            <a:r>
              <a:rPr lang="hu-HU" sz="3000" i="1" dirty="0">
                <a:latin typeface="Georgia" panose="02040502050405020303" pitchFamily="18" charset="0"/>
              </a:rPr>
              <a:t>Köztársaság </a:t>
            </a:r>
            <a:r>
              <a:rPr lang="hu-HU" sz="3000" i="1" dirty="0" err="1">
                <a:latin typeface="Georgia" panose="02040502050405020303" pitchFamily="18" charset="0"/>
              </a:rPr>
              <a:t>vs</a:t>
            </a:r>
            <a:r>
              <a:rPr lang="hu-HU" sz="3000" i="1" dirty="0">
                <a:latin typeface="Georgia" panose="02040502050405020303" pitchFamily="18" charset="0"/>
              </a:rPr>
              <a:t>. császárkor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C8BBDF34-5E56-DA03-B9F9-7F6770398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CE272BC-76C7-2335-E323-BA222C4B6583}"/>
              </a:ext>
            </a:extLst>
          </p:cNvPr>
          <p:cNvSpPr txBox="1"/>
          <p:nvPr/>
        </p:nvSpPr>
        <p:spPr>
          <a:xfrm>
            <a:off x="553049" y="2518041"/>
            <a:ext cx="5697415" cy="2534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latin typeface="Georgia" panose="02040502050405020303" pitchFamily="18" charset="0"/>
              </a:rPr>
              <a:t>A </a:t>
            </a:r>
            <a:r>
              <a:rPr lang="hu-HU" b="1" dirty="0">
                <a:latin typeface="Georgia" panose="02040502050405020303" pitchFamily="18" charset="0"/>
              </a:rPr>
              <a:t>köztársaság időszakában </a:t>
            </a:r>
            <a:r>
              <a:rPr lang="hu-HU" dirty="0">
                <a:latin typeface="Georgia" panose="02040502050405020303" pitchFamily="18" charset="0"/>
              </a:rPr>
              <a:t>a katonai szolgálat kötelező volt a földbirtokos polgárok számára.</a:t>
            </a:r>
          </a:p>
          <a:p>
            <a:pPr>
              <a:lnSpc>
                <a:spcPct val="150000"/>
              </a:lnSpc>
            </a:pPr>
            <a:endParaRPr lang="hu-HU" dirty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császárkorban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viszont professzionális, fizetett hadsereg alakult ki, amely önkéntes katonákra támaszkodott.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109EB7F-D3C3-939D-9BFE-E257367FB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181" y="1805099"/>
            <a:ext cx="5295340" cy="3528020"/>
          </a:xfrm>
          <a:prstGeom prst="rect">
            <a:avLst/>
          </a:prstGeom>
          <a:noFill/>
          <a:effectLst>
            <a:outerShdw blurRad="50800" dist="38100" sx="101000" sy="101000" algn="l" rotWithShape="0">
              <a:prstClr val="black">
                <a:alpha val="76658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CF4C301A-ED14-9CE1-9DB9-F7002830E467}"/>
              </a:ext>
            </a:extLst>
          </p:cNvPr>
          <p:cNvSpPr txBox="1"/>
          <p:nvPr/>
        </p:nvSpPr>
        <p:spPr>
          <a:xfrm>
            <a:off x="7238957" y="5503123"/>
            <a:ext cx="42906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b="0" i="0" u="none" strike="noStrike" spc="3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Római légiósok menetelését ábrázoló dombormű, Marcus Aurelius-oszlopáról, Róma, Kr. u. 2. század</a:t>
            </a:r>
            <a:endParaRPr lang="hu-HU" sz="1000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896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7E273-C530-A67F-2924-D7E6ACF53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AFC18608-8B5B-690A-8A0D-5E0E33849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16AAC3A5-CA9B-6CE8-702A-BA607B6133F6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402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9A2840C-FCD2-9701-FBFA-310C38500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843" y="375393"/>
            <a:ext cx="10807634" cy="707031"/>
          </a:xfrm>
        </p:spPr>
        <p:txBody>
          <a:bodyPr anchor="t">
            <a:noAutofit/>
          </a:bodyPr>
          <a:lstStyle/>
          <a:p>
            <a:pPr algn="l"/>
            <a:r>
              <a:rPr lang="hu-HU" sz="4500" spc="300" dirty="0">
                <a:latin typeface="Georgia" panose="02040502050405020303" pitchFamily="18" charset="0"/>
              </a:rPr>
              <a:t>Változások a toborzási rendszerben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04790D2-3F28-669E-BB6D-BD1AB1177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269" y="1209033"/>
            <a:ext cx="10176109" cy="535361"/>
          </a:xfrm>
        </p:spPr>
        <p:txBody>
          <a:bodyPr anchor="b">
            <a:normAutofit/>
          </a:bodyPr>
          <a:lstStyle/>
          <a:p>
            <a:pPr algn="l"/>
            <a:r>
              <a:rPr lang="hu-HU" sz="3000" i="1" dirty="0">
                <a:latin typeface="Georgia" panose="02040502050405020303" pitchFamily="18" charset="0"/>
              </a:rPr>
              <a:t>Kihívások és adaptációk, regionális különbségek</a:t>
            </a:r>
            <a:endParaRPr lang="hu-HU" sz="3000" i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2C7EE74E-7FCF-E33B-491A-C948B9E70A6E}"/>
              </a:ext>
            </a:extLst>
          </p:cNvPr>
          <p:cNvSpPr txBox="1"/>
          <p:nvPr/>
        </p:nvSpPr>
        <p:spPr>
          <a:xfrm>
            <a:off x="1125414" y="2447778"/>
            <a:ext cx="9551964" cy="3365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birodalom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növekedésével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egyre nagyobb szükség volt katonákra.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Demográfiai problémák: 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Pestisjárványok és háborúk miatt csökkent a római lakosság.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Barbár népek bevonása: 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foederati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vagyis a szövetséges népek önkéntes csapatait integrálták.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provinciák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mind nagyobb szerepet játszottak a katonai utánpótlás biztosításában. A toborzás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decentralizálódott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és egyes területek különösen sok katonát adtak a birodalomnak.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103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8BDA9-9E07-C43B-3732-60AAA5CA9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C811BDBD-63AC-4E6A-B8AD-08B515E3E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C8064E39-570C-D7C8-84AA-C96AA88B3FE2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402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94673F3-69CB-B244-E983-1F1562995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843" y="375393"/>
            <a:ext cx="10807634" cy="707031"/>
          </a:xfrm>
        </p:spPr>
        <p:txBody>
          <a:bodyPr anchor="t">
            <a:noAutofit/>
          </a:bodyPr>
          <a:lstStyle/>
          <a:p>
            <a:pPr algn="l"/>
            <a:r>
              <a:rPr lang="hu-HU" sz="4500" spc="300" dirty="0">
                <a:latin typeface="Georgia" panose="02040502050405020303" pitchFamily="18" charset="0"/>
              </a:rPr>
              <a:t>A toborzás hatásai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E884DFE-6C5D-9155-4D84-4C89148EB555}"/>
              </a:ext>
            </a:extLst>
          </p:cNvPr>
          <p:cNvSpPr txBox="1"/>
          <p:nvPr/>
        </p:nvSpPr>
        <p:spPr>
          <a:xfrm>
            <a:off x="459066" y="1050149"/>
            <a:ext cx="9551964" cy="2534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b="1" u="sng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Hadsereg diverzitása: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római hadsereg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kulturálisan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sokszínű volt: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Példák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u-HU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Núbiai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íjászok, germán lovasok, szír különleges egységek.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a diverzitás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erőt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adott a hadseregnek, ugyanakkor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kihívásokat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jelentett a lojalitás terén.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7045BB7-DF64-FB4A-A1E5-7CA6D19596EB}"/>
              </a:ext>
            </a:extLst>
          </p:cNvPr>
          <p:cNvSpPr txBox="1"/>
          <p:nvPr/>
        </p:nvSpPr>
        <p:spPr>
          <a:xfrm>
            <a:off x="459066" y="2992335"/>
            <a:ext cx="9551964" cy="2534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b="1" u="sng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Romanizáció</a:t>
            </a:r>
            <a:r>
              <a:rPr lang="hu-HU" b="1" u="sng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katonák nemcsak háborúztak, hanem a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római kultúrát 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terjesztették.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veteránok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hazatelepülése hozzájárult a római életforma elterjedéséhez a provinciákban.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segédcsapatokba való toborzást akár úgy is tekinthetjük, mint egyfajta módszert a római kultúra és eszmevilág terjesztésére a provinciák területén.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3330EB6-231A-3043-062F-D5ED45512065}"/>
              </a:ext>
            </a:extLst>
          </p:cNvPr>
          <p:cNvSpPr txBox="1"/>
          <p:nvPr/>
        </p:nvSpPr>
        <p:spPr>
          <a:xfrm>
            <a:off x="459066" y="5418967"/>
            <a:ext cx="9551964" cy="872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b="1" u="sng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Katonai válságok és hanyatlás: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toborzás válsága a birodalom </a:t>
            </a:r>
            <a:r>
              <a:rPr lang="hu-HU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bukásához</a:t>
            </a:r>
            <a:r>
              <a:rPr lang="hu-HU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hozzájárult.</a:t>
            </a:r>
          </a:p>
        </p:txBody>
      </p:sp>
    </p:spTree>
    <p:extLst>
      <p:ext uri="{BB962C8B-B14F-4D97-AF65-F5344CB8AC3E}">
        <p14:creationId xmlns:p14="http://schemas.microsoft.com/office/powerpoint/2010/main" val="3309447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FC9A3C-B826-D120-EF59-A96730D0E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FC3CA64E-6F66-79AF-D032-D6514FF2D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B2F71EC4-A60D-AF70-D857-F05BBA147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0DDDF90A-0ABA-2738-E12D-52C53A1BD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8A181654-B83A-C389-354C-96533E417D8D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402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738EED3-924E-DB43-4C6C-C68CF4DFD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843" y="375393"/>
            <a:ext cx="5293100" cy="707031"/>
          </a:xfrm>
        </p:spPr>
        <p:txBody>
          <a:bodyPr anchor="t">
            <a:noAutofit/>
          </a:bodyPr>
          <a:lstStyle/>
          <a:p>
            <a:pPr algn="l"/>
            <a:r>
              <a:rPr lang="hu-HU" sz="4500" spc="300" dirty="0">
                <a:latin typeface="Georgia" panose="02040502050405020303" pitchFamily="18" charset="0"/>
              </a:rPr>
              <a:t>Összegzés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98226C6-2F10-02F5-25FF-789CD3A93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125" y="2194560"/>
            <a:ext cx="6210306" cy="3348110"/>
          </a:xfrm>
        </p:spPr>
        <p:txBody>
          <a:bodyPr anchor="b">
            <a:noAutofit/>
          </a:bodyPr>
          <a:lstStyle/>
          <a:p>
            <a:pPr algn="l">
              <a:lnSpc>
                <a:spcPct val="150000"/>
              </a:lnSpc>
            </a:pPr>
            <a:r>
              <a:rPr lang="hu-HU" sz="1800" dirty="0">
                <a:latin typeface="Georgia" panose="02040502050405020303" pitchFamily="18" charset="0"/>
              </a:rPr>
              <a:t>A római hadsereg toborzási rendszere nemcsak katonai, hanem </a:t>
            </a:r>
            <a:r>
              <a:rPr lang="hu-HU" sz="1800" b="1" dirty="0">
                <a:latin typeface="Georgia" panose="02040502050405020303" pitchFamily="18" charset="0"/>
              </a:rPr>
              <a:t>társadalmi szinten </a:t>
            </a:r>
            <a:r>
              <a:rPr lang="hu-HU" sz="1800" dirty="0">
                <a:latin typeface="Georgia" panose="02040502050405020303" pitchFamily="18" charset="0"/>
              </a:rPr>
              <a:t>is alapvetően befolyásolta a birodalom történetét. A professzionális toborzás biztosította a </a:t>
            </a:r>
            <a:r>
              <a:rPr lang="hu-HU" sz="1800" b="1" dirty="0">
                <a:latin typeface="Georgia" panose="02040502050405020303" pitchFamily="18" charset="0"/>
              </a:rPr>
              <a:t>birodalom terjeszkedését és fenntartását</a:t>
            </a:r>
            <a:r>
              <a:rPr lang="hu-HU" sz="1800" dirty="0">
                <a:latin typeface="Georgia" panose="02040502050405020303" pitchFamily="18" charset="0"/>
              </a:rPr>
              <a:t>, ugyanakkor a rendszer válságai hozzájárultak annak bukásához is. A római toborzás története rávilágít arra, hogyan válhat egy katonai intézmény a </a:t>
            </a:r>
            <a:r>
              <a:rPr lang="hu-HU" sz="1800" b="1" dirty="0">
                <a:latin typeface="Georgia" panose="02040502050405020303" pitchFamily="18" charset="0"/>
              </a:rPr>
              <a:t>kultúra és a történelem formálójává</a:t>
            </a:r>
            <a:r>
              <a:rPr lang="hu-HU" sz="18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237D3D6D-64C2-D392-01C4-746EF9205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BBBFBB3-3152-123C-0D40-057A16050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864" y="1082424"/>
            <a:ext cx="2794000" cy="4381500"/>
          </a:xfrm>
          <a:prstGeom prst="rect">
            <a:avLst/>
          </a:prstGeom>
          <a:noFill/>
          <a:effectLst>
            <a:outerShdw blurRad="50800" dist="38100" sx="101000" sy="101000" algn="l" rotWithShape="0">
              <a:prstClr val="black">
                <a:alpha val="76658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FF4BEA50-A3CC-EC86-5E7E-C7C7D67B5AC8}"/>
              </a:ext>
            </a:extLst>
          </p:cNvPr>
          <p:cNvSpPr txBox="1"/>
          <p:nvPr/>
        </p:nvSpPr>
        <p:spPr>
          <a:xfrm>
            <a:off x="7665371" y="5740197"/>
            <a:ext cx="4393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spc="300" dirty="0">
                <a:latin typeface="Arial" panose="020B0604020202020204" pitchFamily="34" charset="0"/>
                <a:cs typeface="Arial" panose="020B0604020202020204" pitchFamily="34" charset="0"/>
              </a:rPr>
              <a:t>Történelmi </a:t>
            </a:r>
            <a:r>
              <a:rPr lang="hu-HU" sz="1000" spc="300" dirty="0" err="1">
                <a:latin typeface="Arial" panose="020B0604020202020204" pitchFamily="34" charset="0"/>
                <a:cs typeface="Arial" panose="020B0604020202020204" pitchFamily="34" charset="0"/>
              </a:rPr>
              <a:t>újrajátszás</a:t>
            </a:r>
            <a:r>
              <a:rPr lang="hu-HU" sz="1000" spc="300" dirty="0">
                <a:latin typeface="Arial" panose="020B0604020202020204" pitchFamily="34" charset="0"/>
                <a:cs typeface="Arial" panose="020B0604020202020204" pitchFamily="34" charset="0"/>
              </a:rPr>
              <a:t> során egy római katonának öltözött játékos </a:t>
            </a:r>
            <a:r>
              <a:rPr lang="hu-HU" sz="1000" spc="300" dirty="0" err="1">
                <a:latin typeface="Arial" panose="020B0604020202020204" pitchFamily="34" charset="0"/>
                <a:cs typeface="Arial" panose="020B0604020202020204" pitchFamily="34" charset="0"/>
              </a:rPr>
              <a:t>lorica</a:t>
            </a:r>
            <a:r>
              <a:rPr lang="hu-HU" sz="1000" spc="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000" spc="300" dirty="0" err="1">
                <a:latin typeface="Arial" panose="020B0604020202020204" pitchFamily="34" charset="0"/>
                <a:cs typeface="Arial" panose="020B0604020202020204" pitchFamily="34" charset="0"/>
              </a:rPr>
              <a:t>segmentatát</a:t>
            </a:r>
            <a:r>
              <a:rPr lang="hu-HU" sz="1000" spc="300" dirty="0">
                <a:latin typeface="Arial" panose="020B0604020202020204" pitchFamily="34" charset="0"/>
                <a:cs typeface="Arial" panose="020B0604020202020204" pitchFamily="34" charset="0"/>
              </a:rPr>
              <a:t> visel</a:t>
            </a:r>
          </a:p>
          <a:p>
            <a:pPr algn="ctr"/>
            <a:endParaRPr lang="hu-HU" sz="1000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078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45DA58-25C8-8FDD-DD6F-71FA64400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71AFE47F-0D53-5140-D428-CD497DEB4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8A52F61E-C671-1FB1-C0EA-9FBCA0C5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Roman Empire | Definition, History, Time Period, Map, &amp; Facts | Britannica">
            <a:extLst>
              <a:ext uri="{FF2B5EF4-FFF2-40B4-BE49-F238E27FC236}">
                <a16:creationId xmlns:a16="http://schemas.microsoft.com/office/drawing/2014/main" id="{289EA7BE-7C76-C9B5-EF9F-3FD8FB90F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" y="-7034"/>
            <a:ext cx="12185902" cy="6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31FE27FD-C300-B23E-8666-5BEAA2D4A46B}"/>
              </a:ext>
            </a:extLst>
          </p:cNvPr>
          <p:cNvSpPr/>
          <p:nvPr/>
        </p:nvSpPr>
        <p:spPr>
          <a:xfrm>
            <a:off x="140677" y="126609"/>
            <a:ext cx="11915335" cy="6597748"/>
          </a:xfrm>
          <a:prstGeom prst="rect">
            <a:avLst/>
          </a:prstGeom>
          <a:solidFill>
            <a:schemeClr val="lt1">
              <a:alpha val="63946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7966F99-C128-FCA6-A1A0-1764E19CD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451" y="255105"/>
            <a:ext cx="8120705" cy="516083"/>
          </a:xfrm>
        </p:spPr>
        <p:txBody>
          <a:bodyPr anchor="t">
            <a:noAutofit/>
          </a:bodyPr>
          <a:lstStyle/>
          <a:p>
            <a:pPr algn="l"/>
            <a:r>
              <a:rPr lang="hu-HU" sz="4500" spc="600" dirty="0">
                <a:latin typeface="Georgia" panose="02040502050405020303" pitchFamily="18" charset="0"/>
              </a:rPr>
              <a:t>Felhasznált irodalom</a:t>
            </a:r>
            <a:endParaRPr lang="hu-HU" sz="4500" dirty="0">
              <a:latin typeface="Georgia" panose="02040502050405020303" pitchFamily="18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EF50F6E-8C31-C122-0E71-2F2E098B5B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17" y="771188"/>
            <a:ext cx="11191419" cy="6137937"/>
          </a:xfrm>
        </p:spPr>
        <p:txBody>
          <a:bodyPr anchor="b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Lawrence </a:t>
            </a:r>
            <a:r>
              <a:rPr lang="hu-HU" sz="1300" dirty="0" err="1">
                <a:latin typeface="Georgia" panose="02040502050405020303" pitchFamily="18" charset="0"/>
              </a:rPr>
              <a:t>Keppie</a:t>
            </a:r>
            <a:r>
              <a:rPr lang="hu-HU" sz="1300" dirty="0">
                <a:latin typeface="Georgia" panose="02040502050405020303" pitchFamily="18" charset="0"/>
              </a:rPr>
              <a:t>: The </a:t>
            </a:r>
            <a:r>
              <a:rPr lang="hu-HU" sz="1300" dirty="0" err="1">
                <a:latin typeface="Georgia" panose="02040502050405020303" pitchFamily="18" charset="0"/>
              </a:rPr>
              <a:t>Making</a:t>
            </a:r>
            <a:r>
              <a:rPr lang="hu-HU" sz="1300" dirty="0">
                <a:latin typeface="Georgia" panose="02040502050405020303" pitchFamily="18" charset="0"/>
              </a:rPr>
              <a:t> of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, 1998.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 err="1">
                <a:latin typeface="Georgia" panose="02040502050405020303" pitchFamily="18" charset="0"/>
              </a:rPr>
              <a:t>Flavius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Vegetius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Renatus</a:t>
            </a:r>
            <a:r>
              <a:rPr lang="hu-HU" sz="1300" dirty="0">
                <a:latin typeface="Georgia" panose="02040502050405020303" pitchFamily="18" charset="0"/>
              </a:rPr>
              <a:t>: De Re </a:t>
            </a:r>
            <a:r>
              <a:rPr lang="hu-HU" sz="1300" dirty="0" err="1">
                <a:latin typeface="Georgia" panose="02040502050405020303" pitchFamily="18" charset="0"/>
              </a:rPr>
              <a:t>Militari</a:t>
            </a:r>
            <a:r>
              <a:rPr lang="hu-HU" sz="1300" dirty="0">
                <a:latin typeface="Georgia" panose="02040502050405020303" pitchFamily="18" charset="0"/>
              </a:rPr>
              <a:t> (</a:t>
            </a:r>
            <a:r>
              <a:rPr lang="hu-HU" sz="1300" dirty="0" err="1">
                <a:latin typeface="Georgia" panose="02040502050405020303" pitchFamily="18" charset="0"/>
              </a:rPr>
              <a:t>Concerning</a:t>
            </a:r>
            <a:r>
              <a:rPr lang="hu-HU" sz="1300" dirty="0">
                <a:latin typeface="Georgia" panose="02040502050405020303" pitchFamily="18" charset="0"/>
              </a:rPr>
              <a:t> Military </a:t>
            </a:r>
            <a:r>
              <a:rPr lang="hu-HU" sz="1300" dirty="0" err="1">
                <a:latin typeface="Georgia" panose="02040502050405020303" pitchFamily="18" charset="0"/>
              </a:rPr>
              <a:t>Affairs</a:t>
            </a:r>
            <a:r>
              <a:rPr lang="hu-HU" sz="1300" dirty="0">
                <a:latin typeface="Georgia" panose="02040502050405020303" pitchFamily="18" charset="0"/>
              </a:rPr>
              <a:t>):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Classic </a:t>
            </a:r>
            <a:r>
              <a:rPr lang="hu-HU" sz="1300" dirty="0" err="1">
                <a:latin typeface="Georgia" panose="02040502050405020303" pitchFamily="18" charset="0"/>
              </a:rPr>
              <a:t>Treatise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on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Warfare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at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Pinnacle</a:t>
            </a:r>
            <a:r>
              <a:rPr lang="hu-HU" sz="1300" dirty="0">
                <a:latin typeface="Georgia" panose="02040502050405020303" pitchFamily="18" charset="0"/>
              </a:rPr>
              <a:t> of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Empire's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Power</a:t>
            </a:r>
            <a:r>
              <a:rPr lang="hu-HU" sz="1300" dirty="0">
                <a:latin typeface="Georgia" panose="02040502050405020303" pitchFamily="18" charset="0"/>
              </a:rPr>
              <a:t>, 2012.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 err="1">
                <a:latin typeface="Georgia" panose="02040502050405020303" pitchFamily="18" charset="0"/>
              </a:rPr>
              <a:t>Ammianus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Marcellinus</a:t>
            </a:r>
            <a:r>
              <a:rPr lang="hu-HU" sz="1300" dirty="0">
                <a:latin typeface="Georgia" panose="02040502050405020303" pitchFamily="18" charset="0"/>
              </a:rPr>
              <a:t>: Róma története, 1993.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Adrian </a:t>
            </a:r>
            <a:r>
              <a:rPr lang="hu-HU" sz="1300" dirty="0" err="1">
                <a:latin typeface="Georgia" panose="02040502050405020303" pitchFamily="18" charset="0"/>
              </a:rPr>
              <a:t>Goldsworthy</a:t>
            </a:r>
            <a:r>
              <a:rPr lang="hu-HU" sz="1300" dirty="0">
                <a:latin typeface="Georgia" panose="02040502050405020303" pitchFamily="18" charset="0"/>
              </a:rPr>
              <a:t>: The </a:t>
            </a:r>
            <a:r>
              <a:rPr lang="hu-HU" sz="1300" dirty="0" err="1">
                <a:latin typeface="Georgia" panose="02040502050405020303" pitchFamily="18" charset="0"/>
              </a:rPr>
              <a:t>Complete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, 2003.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Peter </a:t>
            </a:r>
            <a:r>
              <a:rPr lang="hu-HU" sz="1300" dirty="0" err="1">
                <a:latin typeface="Georgia" panose="02040502050405020303" pitchFamily="18" charset="0"/>
              </a:rPr>
              <a:t>Connolly</a:t>
            </a:r>
            <a:r>
              <a:rPr lang="hu-HU" sz="1300" dirty="0">
                <a:latin typeface="Georgia" panose="02040502050405020303" pitchFamily="18" charset="0"/>
              </a:rPr>
              <a:t>: </a:t>
            </a:r>
            <a:r>
              <a:rPr lang="hu-HU" sz="1300" dirty="0" err="1">
                <a:latin typeface="Georgia" panose="02040502050405020303" pitchFamily="18" charset="0"/>
              </a:rPr>
              <a:t>Greece</a:t>
            </a:r>
            <a:r>
              <a:rPr lang="hu-HU" sz="1300" dirty="0">
                <a:latin typeface="Georgia" panose="02040502050405020303" pitchFamily="18" charset="0"/>
              </a:rPr>
              <a:t> and </a:t>
            </a:r>
            <a:r>
              <a:rPr lang="hu-HU" sz="1300" dirty="0" err="1">
                <a:latin typeface="Georgia" panose="02040502050405020303" pitchFamily="18" charset="0"/>
              </a:rPr>
              <a:t>Rome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at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War</a:t>
            </a:r>
            <a:r>
              <a:rPr lang="hu-HU" sz="1300" dirty="0">
                <a:latin typeface="Georgia" panose="02040502050405020303" pitchFamily="18" charset="0"/>
              </a:rPr>
              <a:t>, 2016.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 err="1">
                <a:latin typeface="Georgia" panose="02040502050405020303" pitchFamily="18" charset="0"/>
              </a:rPr>
              <a:t>Carolina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Rangel</a:t>
            </a:r>
            <a:r>
              <a:rPr lang="hu-HU" sz="1300" dirty="0">
                <a:latin typeface="Georgia" panose="02040502050405020303" pitchFamily="18" charset="0"/>
              </a:rPr>
              <a:t> de Lima: </a:t>
            </a:r>
            <a:r>
              <a:rPr lang="hu-HU" sz="1300" dirty="0" err="1">
                <a:latin typeface="Georgia" panose="02040502050405020303" pitchFamily="18" charset="0"/>
              </a:rPr>
              <a:t>Introduction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to</a:t>
            </a:r>
            <a:r>
              <a:rPr lang="hu-HU" sz="1300" dirty="0">
                <a:latin typeface="Georgia" panose="02040502050405020303" pitchFamily="18" charset="0"/>
              </a:rPr>
              <a:t> Legion: Life in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, 2023.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 err="1">
                <a:latin typeface="Georgia" panose="02040502050405020303" pitchFamily="18" charset="0"/>
              </a:rPr>
              <a:t>Olcay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Turan</a:t>
            </a:r>
            <a:r>
              <a:rPr lang="hu-HU" sz="1300" dirty="0">
                <a:latin typeface="Georgia" panose="02040502050405020303" pitchFamily="18" charset="0"/>
              </a:rPr>
              <a:t>: </a:t>
            </a:r>
            <a:r>
              <a:rPr lang="hu-HU" sz="1300" dirty="0" err="1">
                <a:latin typeface="Georgia" panose="02040502050405020303" pitchFamily="18" charset="0"/>
              </a:rPr>
              <a:t>Recruitment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Process</a:t>
            </a:r>
            <a:r>
              <a:rPr lang="hu-HU" sz="1300" dirty="0">
                <a:latin typeface="Georgia" panose="02040502050405020303" pitchFamily="18" charset="0"/>
              </a:rPr>
              <a:t> in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 in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Imperial </a:t>
            </a:r>
            <a:r>
              <a:rPr lang="hu-HU" sz="1300" dirty="0" err="1">
                <a:latin typeface="Georgia" panose="02040502050405020303" pitchFamily="18" charset="0"/>
              </a:rPr>
              <a:t>Period</a:t>
            </a:r>
            <a:r>
              <a:rPr lang="hu-HU" sz="1300" dirty="0">
                <a:latin typeface="Georgia" panose="02040502050405020303" pitchFamily="18" charset="0"/>
              </a:rPr>
              <a:t>, 2021.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S.E. </a:t>
            </a:r>
            <a:r>
              <a:rPr lang="hu-HU" sz="1300" dirty="0" err="1">
                <a:latin typeface="Georgia" panose="02040502050405020303" pitchFamily="18" charset="0"/>
              </a:rPr>
              <a:t>Stout</a:t>
            </a:r>
            <a:r>
              <a:rPr lang="hu-HU" sz="1300" dirty="0">
                <a:latin typeface="Georgia" panose="02040502050405020303" pitchFamily="18" charset="0"/>
              </a:rPr>
              <a:t>: </a:t>
            </a:r>
            <a:r>
              <a:rPr lang="hu-HU" sz="1300" dirty="0" err="1">
                <a:latin typeface="Georgia" panose="02040502050405020303" pitchFamily="18" charset="0"/>
              </a:rPr>
              <a:t>Training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Soldiers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for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Legion, 1921.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Tóth Gergely László: A római hadrend fejlődése a kezdetektől a köztársaság végéig, 2017.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Benjamin Isaac: The </a:t>
            </a:r>
            <a:r>
              <a:rPr lang="hu-HU" sz="1300" dirty="0" err="1">
                <a:latin typeface="Georgia" panose="02040502050405020303" pitchFamily="18" charset="0"/>
              </a:rPr>
              <a:t>Limits</a:t>
            </a:r>
            <a:r>
              <a:rPr lang="hu-HU" sz="1300" dirty="0">
                <a:latin typeface="Georgia" panose="02040502050405020303" pitchFamily="18" charset="0"/>
              </a:rPr>
              <a:t> of </a:t>
            </a:r>
            <a:r>
              <a:rPr lang="hu-HU" sz="1300" dirty="0" err="1">
                <a:latin typeface="Georgia" panose="02040502050405020303" pitchFamily="18" charset="0"/>
              </a:rPr>
              <a:t>Empire</a:t>
            </a:r>
            <a:r>
              <a:rPr lang="hu-HU" sz="1300" dirty="0">
                <a:latin typeface="Georgia" panose="02040502050405020303" pitchFamily="18" charset="0"/>
              </a:rPr>
              <a:t>. The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 in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East</a:t>
            </a:r>
            <a:r>
              <a:rPr lang="hu-HU" sz="1300" dirty="0">
                <a:latin typeface="Georgia" panose="02040502050405020303" pitchFamily="18" charset="0"/>
              </a:rPr>
              <a:t>, 1990.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M.J. </a:t>
            </a:r>
            <a:r>
              <a:rPr lang="hu-HU" sz="1300" dirty="0" err="1">
                <a:latin typeface="Georgia" panose="02040502050405020303" pitchFamily="18" charset="0"/>
              </a:rPr>
              <a:t>Nicasie</a:t>
            </a:r>
            <a:r>
              <a:rPr lang="hu-HU" sz="1300" dirty="0">
                <a:latin typeface="Georgia" panose="02040502050405020303" pitchFamily="18" charset="0"/>
              </a:rPr>
              <a:t>: </a:t>
            </a:r>
            <a:r>
              <a:rPr lang="hu-HU" sz="1300" dirty="0" err="1">
                <a:latin typeface="Georgia" panose="02040502050405020303" pitchFamily="18" charset="0"/>
              </a:rPr>
              <a:t>Twilight</a:t>
            </a:r>
            <a:r>
              <a:rPr lang="hu-HU" sz="1300" dirty="0">
                <a:latin typeface="Georgia" panose="02040502050405020303" pitchFamily="18" charset="0"/>
              </a:rPr>
              <a:t> of </a:t>
            </a:r>
            <a:r>
              <a:rPr lang="hu-HU" sz="1300" dirty="0" err="1">
                <a:latin typeface="Georgia" panose="02040502050405020303" pitchFamily="18" charset="0"/>
              </a:rPr>
              <a:t>Empire</a:t>
            </a:r>
            <a:r>
              <a:rPr lang="hu-HU" sz="1300" dirty="0">
                <a:latin typeface="Georgia" panose="02040502050405020303" pitchFamily="18" charset="0"/>
              </a:rPr>
              <a:t>. The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from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Reign</a:t>
            </a:r>
            <a:r>
              <a:rPr lang="hu-HU" sz="1300" dirty="0">
                <a:latin typeface="Georgia" panose="02040502050405020303" pitchFamily="18" charset="0"/>
              </a:rPr>
              <a:t> of </a:t>
            </a:r>
            <a:r>
              <a:rPr lang="hu-HU" sz="1300" dirty="0" err="1">
                <a:latin typeface="Georgia" panose="02040502050405020303" pitchFamily="18" charset="0"/>
              </a:rPr>
              <a:t>Diocletian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until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Battle of </a:t>
            </a:r>
            <a:r>
              <a:rPr lang="hu-HU" sz="1300" dirty="0" err="1">
                <a:latin typeface="Georgia" panose="02040502050405020303" pitchFamily="18" charset="0"/>
              </a:rPr>
              <a:t>Adrianople</a:t>
            </a:r>
            <a:r>
              <a:rPr lang="hu-HU" sz="1300" dirty="0">
                <a:latin typeface="Georgia" panose="02040502050405020303" pitchFamily="18" charset="0"/>
              </a:rPr>
              <a:t>, 1998.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Pat Southern: The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. A </a:t>
            </a:r>
            <a:r>
              <a:rPr lang="hu-HU" sz="1300" dirty="0" err="1">
                <a:latin typeface="Georgia" panose="02040502050405020303" pitchFamily="18" charset="0"/>
              </a:rPr>
              <a:t>Social</a:t>
            </a:r>
            <a:r>
              <a:rPr lang="hu-HU" sz="1300" dirty="0">
                <a:latin typeface="Georgia" panose="02040502050405020303" pitchFamily="18" charset="0"/>
              </a:rPr>
              <a:t> and </a:t>
            </a:r>
            <a:r>
              <a:rPr lang="hu-HU" sz="1300" dirty="0" err="1">
                <a:latin typeface="Georgia" panose="02040502050405020303" pitchFamily="18" charset="0"/>
              </a:rPr>
              <a:t>Institutional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History</a:t>
            </a:r>
            <a:r>
              <a:rPr lang="hu-HU" sz="1300" dirty="0">
                <a:latin typeface="Georgia" panose="02040502050405020303" pitchFamily="18" charset="0"/>
              </a:rPr>
              <a:t>, 1948.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 err="1">
                <a:latin typeface="Georgia" panose="02040502050405020303" pitchFamily="18" charset="0"/>
              </a:rPr>
              <a:t>Valerie</a:t>
            </a:r>
            <a:r>
              <a:rPr lang="hu-HU" sz="1300" dirty="0">
                <a:latin typeface="Georgia" panose="02040502050405020303" pitchFamily="18" charset="0"/>
              </a:rPr>
              <a:t> A. </a:t>
            </a:r>
            <a:r>
              <a:rPr lang="hu-HU" sz="1300" dirty="0" err="1">
                <a:latin typeface="Georgia" panose="02040502050405020303" pitchFamily="18" charset="0"/>
              </a:rPr>
              <a:t>Maxfield</a:t>
            </a:r>
            <a:r>
              <a:rPr lang="hu-HU" sz="1300" dirty="0">
                <a:latin typeface="Georgia" panose="02040502050405020303" pitchFamily="18" charset="0"/>
              </a:rPr>
              <a:t>: The Military </a:t>
            </a:r>
            <a:r>
              <a:rPr lang="hu-HU" sz="1300" dirty="0" err="1">
                <a:latin typeface="Georgia" panose="02040502050405020303" pitchFamily="18" charset="0"/>
              </a:rPr>
              <a:t>Decorations</a:t>
            </a:r>
            <a:r>
              <a:rPr lang="hu-HU" sz="1300" dirty="0">
                <a:latin typeface="Georgia" panose="02040502050405020303" pitchFamily="18" charset="0"/>
              </a:rPr>
              <a:t> of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, 1981.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Jonathan P. Roth: The </a:t>
            </a:r>
            <a:r>
              <a:rPr lang="hu-HU" sz="1300" dirty="0" err="1">
                <a:latin typeface="Georgia" panose="02040502050405020303" pitchFamily="18" charset="0"/>
              </a:rPr>
              <a:t>Logistics</a:t>
            </a:r>
            <a:r>
              <a:rPr lang="hu-HU" sz="1300" dirty="0">
                <a:latin typeface="Georgia" panose="02040502050405020303" pitchFamily="18" charset="0"/>
              </a:rPr>
              <a:t> of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at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War</a:t>
            </a:r>
            <a:r>
              <a:rPr lang="hu-HU" sz="1300" dirty="0">
                <a:latin typeface="Georgia" panose="02040502050405020303" pitchFamily="18" charset="0"/>
              </a:rPr>
              <a:t> (264 B.C. - A.D. 235), 1999.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Lukas de </a:t>
            </a:r>
            <a:r>
              <a:rPr lang="hu-HU" sz="1300" dirty="0" err="1">
                <a:latin typeface="Georgia" panose="02040502050405020303" pitchFamily="18" charset="0"/>
              </a:rPr>
              <a:t>Blois</a:t>
            </a:r>
            <a:r>
              <a:rPr lang="hu-HU" sz="1300" dirty="0">
                <a:latin typeface="Georgia" panose="02040502050405020303" pitchFamily="18" charset="0"/>
              </a:rPr>
              <a:t> &amp; </a:t>
            </a:r>
            <a:r>
              <a:rPr lang="hu-HU" sz="1300" dirty="0" err="1">
                <a:latin typeface="Georgia" panose="02040502050405020303" pitchFamily="18" charset="0"/>
              </a:rPr>
              <a:t>Elio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Lo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Cascio</a:t>
            </a:r>
            <a:r>
              <a:rPr lang="hu-HU" sz="1300" dirty="0">
                <a:latin typeface="Georgia" panose="02040502050405020303" pitchFamily="18" charset="0"/>
              </a:rPr>
              <a:t> (szerk.): The </a:t>
            </a:r>
            <a:r>
              <a:rPr lang="hu-HU" sz="1300" dirty="0" err="1">
                <a:latin typeface="Georgia" panose="02040502050405020303" pitchFamily="18" charset="0"/>
              </a:rPr>
              <a:t>Impact</a:t>
            </a:r>
            <a:r>
              <a:rPr lang="hu-HU" sz="1300" dirty="0">
                <a:latin typeface="Georgia" panose="02040502050405020303" pitchFamily="18" charset="0"/>
              </a:rPr>
              <a:t> of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 (200 BC – AD 476), 2007.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Paul </a:t>
            </a:r>
            <a:r>
              <a:rPr lang="hu-HU" sz="1300" dirty="0" err="1">
                <a:latin typeface="Georgia" panose="02040502050405020303" pitchFamily="18" charset="0"/>
              </a:rPr>
              <a:t>Erdkamp</a:t>
            </a:r>
            <a:r>
              <a:rPr lang="hu-HU" sz="1300" dirty="0">
                <a:latin typeface="Georgia" panose="02040502050405020303" pitchFamily="18" charset="0"/>
              </a:rPr>
              <a:t> (szerk.): A </a:t>
            </a:r>
            <a:r>
              <a:rPr lang="hu-HU" sz="1300" dirty="0" err="1">
                <a:latin typeface="Georgia" panose="02040502050405020303" pitchFamily="18" charset="0"/>
              </a:rPr>
              <a:t>Companion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to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, 2007.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>
                <a:latin typeface="Georgia" panose="02040502050405020303" pitchFamily="18" charset="0"/>
              </a:rPr>
              <a:t>Roy Davies: Service in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, 1989.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300" dirty="0" err="1">
                <a:latin typeface="Georgia" panose="02040502050405020303" pitchFamily="18" charset="0"/>
              </a:rPr>
              <a:t>Rikke</a:t>
            </a:r>
            <a:r>
              <a:rPr lang="hu-HU" sz="1300" dirty="0">
                <a:latin typeface="Georgia" panose="02040502050405020303" pitchFamily="18" charset="0"/>
              </a:rPr>
              <a:t> D. </a:t>
            </a:r>
            <a:r>
              <a:rPr lang="hu-HU" sz="1300" dirty="0" err="1">
                <a:latin typeface="Georgia" panose="02040502050405020303" pitchFamily="18" charset="0"/>
              </a:rPr>
              <a:t>Giles</a:t>
            </a:r>
            <a:r>
              <a:rPr lang="hu-HU" sz="1300" dirty="0">
                <a:latin typeface="Georgia" panose="02040502050405020303" pitchFamily="18" charset="0"/>
              </a:rPr>
              <a:t>: Roman </a:t>
            </a:r>
            <a:r>
              <a:rPr lang="hu-HU" sz="1300" dirty="0" err="1">
                <a:latin typeface="Georgia" panose="02040502050405020303" pitchFamily="18" charset="0"/>
              </a:rPr>
              <a:t>Soldiers</a:t>
            </a:r>
            <a:r>
              <a:rPr lang="hu-HU" sz="1300" dirty="0">
                <a:latin typeface="Georgia" panose="02040502050405020303" pitchFamily="18" charset="0"/>
              </a:rPr>
              <a:t> and </a:t>
            </a:r>
            <a:r>
              <a:rPr lang="hu-HU" sz="1300" dirty="0" err="1">
                <a:latin typeface="Georgia" panose="02040502050405020303" pitchFamily="18" charset="0"/>
              </a:rPr>
              <a:t>the</a:t>
            </a:r>
            <a:r>
              <a:rPr lang="hu-HU" sz="1300" dirty="0">
                <a:latin typeface="Georgia" panose="02040502050405020303" pitchFamily="18" charset="0"/>
              </a:rPr>
              <a:t> Roman </a:t>
            </a:r>
            <a:r>
              <a:rPr lang="hu-HU" sz="1300" dirty="0" err="1">
                <a:latin typeface="Georgia" panose="02040502050405020303" pitchFamily="18" charset="0"/>
              </a:rPr>
              <a:t>Army</a:t>
            </a:r>
            <a:r>
              <a:rPr lang="hu-HU" sz="1300" dirty="0">
                <a:latin typeface="Georgia" panose="02040502050405020303" pitchFamily="18" charset="0"/>
              </a:rPr>
              <a:t>. A </a:t>
            </a:r>
            <a:r>
              <a:rPr lang="hu-HU" sz="1300" dirty="0" err="1">
                <a:latin typeface="Georgia" panose="02040502050405020303" pitchFamily="18" charset="0"/>
              </a:rPr>
              <a:t>study</a:t>
            </a:r>
            <a:r>
              <a:rPr lang="hu-HU" sz="1300" dirty="0">
                <a:latin typeface="Georgia" panose="02040502050405020303" pitchFamily="18" charset="0"/>
              </a:rPr>
              <a:t> of military life </a:t>
            </a:r>
            <a:r>
              <a:rPr lang="hu-HU" sz="1300" dirty="0" err="1">
                <a:latin typeface="Georgia" panose="02040502050405020303" pitchFamily="18" charset="0"/>
              </a:rPr>
              <a:t>from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archaeological</a:t>
            </a:r>
            <a:r>
              <a:rPr lang="hu-HU" sz="1300" dirty="0">
                <a:latin typeface="Georgia" panose="02040502050405020303" pitchFamily="18" charset="0"/>
              </a:rPr>
              <a:t> </a:t>
            </a:r>
            <a:r>
              <a:rPr lang="hu-HU" sz="1300" dirty="0" err="1">
                <a:latin typeface="Georgia" panose="02040502050405020303" pitchFamily="18" charset="0"/>
              </a:rPr>
              <a:t>remains</a:t>
            </a:r>
            <a:r>
              <a:rPr lang="hu-HU" sz="1300" dirty="0">
                <a:latin typeface="Georgia" panose="02040502050405020303" pitchFamily="18" charset="0"/>
              </a:rPr>
              <a:t>, 2012.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hu-HU" sz="1300" dirty="0">
              <a:latin typeface="Georgia" panose="02040502050405020303" pitchFamily="18" charset="0"/>
            </a:endParaRP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76C4DDE0-5413-1030-D99B-0F26FCE81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19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3A9B20-098D-5A84-C727-3B0FF69DB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D6E140A3-EB50-7992-1313-B37FC701C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The Mystery of Disappearing Legions: Why Did Medieval Armies Become Ten  Times Smaller Than Ancient Ones? | by SPQR | Ancient Rome and the Ancient  World | Medium">
            <a:extLst>
              <a:ext uri="{FF2B5EF4-FFF2-40B4-BE49-F238E27FC236}">
                <a16:creationId xmlns:a16="http://schemas.microsoft.com/office/drawing/2014/main" id="{1B1EBF27-F8E4-4008-B44C-36AAAFF58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0" r="4088"/>
          <a:stretch/>
        </p:blipFill>
        <p:spPr bwMode="auto">
          <a:xfrm>
            <a:off x="-773722" y="-15065"/>
            <a:ext cx="9706708" cy="688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Rectangle 1041">
            <a:extLst>
              <a:ext uri="{FF2B5EF4-FFF2-40B4-BE49-F238E27FC236}">
                <a16:creationId xmlns:a16="http://schemas.microsoft.com/office/drawing/2014/main" id="{928FB634-F122-45CC-358D-32DD47603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DC5A604-7BEA-849C-88D2-AC0C77EC3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1477" y="2228766"/>
            <a:ext cx="5834221" cy="1692275"/>
          </a:xfrm>
          <a:noFill/>
        </p:spPr>
        <p:txBody>
          <a:bodyPr>
            <a:normAutofit/>
          </a:bodyPr>
          <a:lstStyle/>
          <a:p>
            <a:r>
              <a:rPr lang="hu-HU" sz="5200" spc="600" dirty="0">
                <a:latin typeface="Georgia" panose="02040502050405020303" pitchFamily="18" charset="0"/>
                <a:cs typeface="Times New Roman" panose="02020603050405020304" pitchFamily="18" charset="0"/>
              </a:rPr>
              <a:t>Köszönöm a figyelmet!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F3501D3-4D6A-F4EF-4ADE-C9E1BB5E2A28}"/>
              </a:ext>
            </a:extLst>
          </p:cNvPr>
          <p:cNvSpPr txBox="1"/>
          <p:nvPr/>
        </p:nvSpPr>
        <p:spPr>
          <a:xfrm>
            <a:off x="7605009" y="6505488"/>
            <a:ext cx="42033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spc="600" dirty="0"/>
              <a:t>Zsurkán Rebeka – 2025. 05. 09.</a:t>
            </a:r>
          </a:p>
        </p:txBody>
      </p:sp>
    </p:spTree>
    <p:extLst>
      <p:ext uri="{BB962C8B-B14F-4D97-AF65-F5344CB8AC3E}">
        <p14:creationId xmlns:p14="http://schemas.microsoft.com/office/powerpoint/2010/main" val="3403558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326</TotalTime>
  <Words>979</Words>
  <Application>Microsoft Macintosh PowerPoint</Application>
  <PresentationFormat>Szélesvásznú</PresentationFormat>
  <Paragraphs>92</Paragraphs>
  <Slides>11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Georgia</vt:lpstr>
      <vt:lpstr>Times New Roman</vt:lpstr>
      <vt:lpstr>Office-téma</vt:lpstr>
      <vt:lpstr>A római hadsereg- Toborzás</vt:lpstr>
      <vt:lpstr>Bevezetés</vt:lpstr>
      <vt:lpstr>A toborzás folyamata </vt:lpstr>
      <vt:lpstr>A toborzás folyamata </vt:lpstr>
      <vt:lpstr>A toborzás folyamata </vt:lpstr>
      <vt:lpstr>Változások a toborzási rendszerben</vt:lpstr>
      <vt:lpstr>Változások a toborzási rendszerben</vt:lpstr>
      <vt:lpstr>A toborzás hatásai</vt:lpstr>
      <vt:lpstr>Összegzés</vt:lpstr>
      <vt:lpstr>Felhasznált irodalom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Rebeka Zsurkan</dc:creator>
  <cp:lastModifiedBy>Rebeka Zsurkan</cp:lastModifiedBy>
  <cp:revision>1</cp:revision>
  <dcterms:created xsi:type="dcterms:W3CDTF">2025-04-28T08:37:27Z</dcterms:created>
  <dcterms:modified xsi:type="dcterms:W3CDTF">2025-04-28T14:03:52Z</dcterms:modified>
</cp:coreProperties>
</file>