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sldIdLst>
    <p:sldId id="256" r:id="rId2"/>
    <p:sldId id="273" r:id="rId3"/>
    <p:sldId id="272" r:id="rId4"/>
    <p:sldId id="274" r:id="rId5"/>
    <p:sldId id="275" r:id="rId6"/>
    <p:sldId id="276" r:id="rId7"/>
    <p:sldId id="279" r:id="rId8"/>
    <p:sldId id="280" r:id="rId9"/>
    <p:sldId id="281" r:id="rId10"/>
    <p:sldId id="282" r:id="rId11"/>
    <p:sldId id="288" r:id="rId12"/>
    <p:sldId id="283" r:id="rId13"/>
    <p:sldId id="284" r:id="rId14"/>
    <p:sldId id="285" r:id="rId15"/>
    <p:sldId id="286" r:id="rId16"/>
    <p:sldId id="287" r:id="rId17"/>
    <p:sldId id="277" r:id="rId18"/>
    <p:sldId id="278" r:id="rId19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29BD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8545"/>
    <p:restoredTop sz="94656"/>
  </p:normalViewPr>
  <p:slideViewPr>
    <p:cSldViewPr snapToGrid="0">
      <p:cViewPr varScale="1">
        <p:scale>
          <a:sx n="107" d="100"/>
          <a:sy n="107" d="100"/>
        </p:scale>
        <p:origin x="664" y="16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Cím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hu-HU"/>
              <a:t>Kattintson ide az alcím mintájának szerkesztéséhez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D1F6E3-DB54-2945-BC09-EE62E2DF50CD}" type="datetimeFigureOut">
              <a:rPr lang="hu-HU" smtClean="0"/>
              <a:t>2025. 11. 01.</a:t>
            </a:fld>
            <a:endParaRPr lang="hu-H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95C06A-6EDF-6F4F-B744-16E4366F36A2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59993858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Cím és tartal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D1F6E3-DB54-2945-BC09-EE62E2DF50CD}" type="datetimeFigureOut">
              <a:rPr lang="hu-HU" smtClean="0"/>
              <a:t>2025. 11. 01.</a:t>
            </a:fld>
            <a:endParaRPr lang="hu-H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95C06A-6EDF-6F4F-B744-16E4366F36A2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46519698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zakaszfejlé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D1F6E3-DB54-2945-BC09-EE62E2DF50CD}" type="datetimeFigureOut">
              <a:rPr lang="hu-HU" smtClean="0"/>
              <a:t>2025. 11. 01.</a:t>
            </a:fld>
            <a:endParaRPr lang="hu-H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95C06A-6EDF-6F4F-B744-16E4366F36A2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39870065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tartalomrész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D1F6E3-DB54-2945-BC09-EE62E2DF50CD}" type="datetimeFigureOut">
              <a:rPr lang="hu-HU" smtClean="0"/>
              <a:t>2025. 11. 01.</a:t>
            </a:fld>
            <a:endParaRPr lang="hu-H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95C06A-6EDF-6F4F-B744-16E4366F36A2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15341279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Összehasonlítá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D1F6E3-DB54-2945-BC09-EE62E2DF50CD}" type="datetimeFigureOut">
              <a:rPr lang="hu-HU" smtClean="0"/>
              <a:t>2025. 11. 01.</a:t>
            </a:fld>
            <a:endParaRPr lang="hu-H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95C06A-6EDF-6F4F-B744-16E4366F36A2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77102660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Csak cí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D1F6E3-DB54-2945-BC09-EE62E2DF50CD}" type="datetimeFigureOut">
              <a:rPr lang="hu-HU" smtClean="0"/>
              <a:t>2025. 11. 01.</a:t>
            </a:fld>
            <a:endParaRPr lang="hu-H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95C06A-6EDF-6F4F-B744-16E4366F36A2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9974188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Ü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D1F6E3-DB54-2945-BC09-EE62E2DF50CD}" type="datetimeFigureOut">
              <a:rPr lang="hu-HU" smtClean="0"/>
              <a:t>2025. 11. 01.</a:t>
            </a:fld>
            <a:endParaRPr lang="hu-H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95C06A-6EDF-6F4F-B744-16E4366F36A2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422157181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artalomrész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D1F6E3-DB54-2945-BC09-EE62E2DF50CD}" type="datetimeFigureOut">
              <a:rPr lang="hu-HU" smtClean="0"/>
              <a:t>2025. 11. 01.</a:t>
            </a:fld>
            <a:endParaRPr lang="hu-H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95C06A-6EDF-6F4F-B744-16E4366F36A2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84710085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Kép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hu-HU"/>
              <a:t>Kép beszúrásához kattintson az ikonra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D1F6E3-DB54-2945-BC09-EE62E2DF50CD}" type="datetimeFigureOut">
              <a:rPr lang="hu-HU" smtClean="0"/>
              <a:t>2025. 11. 01.</a:t>
            </a:fld>
            <a:endParaRPr lang="hu-H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95C06A-6EDF-6F4F-B744-16E4366F36A2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31058746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Cím és függőlege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D1F6E3-DB54-2945-BC09-EE62E2DF50CD}" type="datetimeFigureOut">
              <a:rPr lang="hu-HU" smtClean="0"/>
              <a:t>2025. 11. 01.</a:t>
            </a:fld>
            <a:endParaRPr lang="hu-H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95C06A-6EDF-6F4F-B744-16E4366F36A2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31302895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Függőleges cím é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D1F6E3-DB54-2945-BC09-EE62E2DF50CD}" type="datetimeFigureOut">
              <a:rPr lang="hu-HU" smtClean="0"/>
              <a:t>2025. 11. 01.</a:t>
            </a:fld>
            <a:endParaRPr lang="hu-H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95C06A-6EDF-6F4F-B744-16E4366F36A2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36854514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FD1F6E3-DB54-2945-BC09-EE62E2DF50CD}" type="datetimeFigureOut">
              <a:rPr lang="hu-HU" smtClean="0"/>
              <a:t>2025. 11. 01.</a:t>
            </a:fld>
            <a:endParaRPr lang="hu-H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hu-H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B95C06A-6EDF-6F4F-B744-16E4366F36A2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44920573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jpeg"/><Relationship Id="rId5" Type="http://schemas.openxmlformats.org/officeDocument/2006/relationships/image" Target="../media/image3.svg"/><Relationship Id="rId4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3.svg"/><Relationship Id="rId4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jpeg"/><Relationship Id="rId5" Type="http://schemas.openxmlformats.org/officeDocument/2006/relationships/image" Target="../media/image3.svg"/><Relationship Id="rId4" Type="http://schemas.openxmlformats.org/officeDocument/2006/relationships/image" Target="../media/image2.png"/></Relationships>
</file>

<file path=ppt/slides/_rels/slide5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.png"/><Relationship Id="rId5" Type="http://schemas.openxmlformats.org/officeDocument/2006/relationships/image" Target="../media/image3.svg"/><Relationship Id="rId4" Type="http://schemas.openxmlformats.org/officeDocument/2006/relationships/image" Target="../media/image2.png"/></Relationships>
</file>

<file path=ppt/slides/_rels/slide6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8.jpeg"/><Relationship Id="rId5" Type="http://schemas.openxmlformats.org/officeDocument/2006/relationships/image" Target="../media/image3.svg"/><Relationship Id="rId4" Type="http://schemas.openxmlformats.org/officeDocument/2006/relationships/image" Target="../media/image2.png"/></Relationships>
</file>

<file path=ppt/slides/_rels/slide7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9.png"/><Relationship Id="rId5" Type="http://schemas.openxmlformats.org/officeDocument/2006/relationships/image" Target="../media/image3.svg"/><Relationship Id="rId4" Type="http://schemas.openxmlformats.org/officeDocument/2006/relationships/image" Target="../media/image2.png"/></Relationships>
</file>

<file path=ppt/slides/_rels/slide8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0.png"/><Relationship Id="rId5" Type="http://schemas.openxmlformats.org/officeDocument/2006/relationships/image" Target="../media/image3.svg"/><Relationship Id="rId4" Type="http://schemas.openxmlformats.org/officeDocument/2006/relationships/image" Target="../media/image2.png"/></Relationships>
</file>

<file path=ppt/slides/_rels/slide9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1.jpeg"/><Relationship Id="rId5" Type="http://schemas.openxmlformats.org/officeDocument/2006/relationships/image" Target="../media/image3.svg"/><Relationship Id="rId4" Type="http://schemas.openxmlformats.org/officeDocument/2006/relationships/image" Target="../media/image2.png"/></Relationships>
</file>

<file path=ppt/slides/_rels/slide10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2.jpeg"/><Relationship Id="rId5" Type="http://schemas.openxmlformats.org/officeDocument/2006/relationships/image" Target="../media/image3.svg"/><Relationship Id="rId4" Type="http://schemas.openxmlformats.org/officeDocument/2006/relationships/image" Target="../media/image2.png"/></Relationships>
</file>

<file path=ppt/slides/_rels/slide1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4.svg"/><Relationship Id="rId4" Type="http://schemas.openxmlformats.org/officeDocument/2006/relationships/image" Target="../media/image13.png"/></Relationships>
</file>

<file path=ppt/slides/_rels/slide12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5.jpeg"/><Relationship Id="rId5" Type="http://schemas.openxmlformats.org/officeDocument/2006/relationships/image" Target="../media/image3.svg"/><Relationship Id="rId4" Type="http://schemas.openxmlformats.org/officeDocument/2006/relationships/image" Target="../media/image2.png"/></Relationships>
</file>

<file path=ppt/slides/_rels/slide13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6.jpeg"/><Relationship Id="rId5" Type="http://schemas.openxmlformats.org/officeDocument/2006/relationships/image" Target="../media/image3.svg"/><Relationship Id="rId4" Type="http://schemas.openxmlformats.org/officeDocument/2006/relationships/image" Target="../media/image2.png"/></Relationships>
</file>

<file path=ppt/slides/_rels/slide14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7.jpeg"/><Relationship Id="rId5" Type="http://schemas.openxmlformats.org/officeDocument/2006/relationships/image" Target="../media/image3.svg"/><Relationship Id="rId4" Type="http://schemas.openxmlformats.org/officeDocument/2006/relationships/image" Target="../media/image2.png"/></Relationships>
</file>

<file path=ppt/slides/_rels/slide15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8.jpeg"/><Relationship Id="rId5" Type="http://schemas.openxmlformats.org/officeDocument/2006/relationships/image" Target="../media/image3.svg"/><Relationship Id="rId4" Type="http://schemas.openxmlformats.org/officeDocument/2006/relationships/image" Target="../media/image2.png"/></Relationships>
</file>

<file path=ppt/slides/_rels/slide16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9.png"/><Relationship Id="rId5" Type="http://schemas.openxmlformats.org/officeDocument/2006/relationships/image" Target="../media/image3.svg"/><Relationship Id="rId4" Type="http://schemas.openxmlformats.org/officeDocument/2006/relationships/image" Target="../media/image2.png"/></Relationships>
</file>

<file path=ppt/slides/_rels/slide17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28591"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-15000"/>
                    </a14:imgEffect>
                    <a14:imgEffect>
                      <a14:brightnessContrast bright="-37000" contrast="33000"/>
                    </a14:imgEffect>
                  </a14:imgLayer>
                </a14:imgProps>
              </a:ext>
            </a:extLst>
          </a:blip>
          <a:srcRect/>
          <a:stretch>
            <a:fillRect t="-21000" b="-2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50124282-84D9-5583-7545-B99AAB32D0B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-1884873" y="1626714"/>
            <a:ext cx="9144000" cy="2387600"/>
          </a:xfrm>
        </p:spPr>
        <p:txBody>
          <a:bodyPr>
            <a:normAutofit/>
          </a:bodyPr>
          <a:lstStyle/>
          <a:p>
            <a:r>
              <a:rPr lang="hu-HU" sz="10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</a:p>
        </p:txBody>
      </p:sp>
      <p:sp>
        <p:nvSpPr>
          <p:cNvPr id="3" name="Alcím 2">
            <a:extLst>
              <a:ext uri="{FF2B5EF4-FFF2-40B4-BE49-F238E27FC236}">
                <a16:creationId xmlns:a16="http://schemas.microsoft.com/office/drawing/2014/main" id="{B2C86570-1EDA-96E5-529A-898D85C1F52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473351" y="3297568"/>
            <a:ext cx="9144000" cy="1655762"/>
          </a:xfrm>
        </p:spPr>
        <p:txBody>
          <a:bodyPr/>
          <a:lstStyle/>
          <a:p>
            <a:r>
              <a:rPr lang="hu-HU" spc="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Nők és tudás az ókori Görögországban</a:t>
            </a:r>
          </a:p>
        </p:txBody>
      </p:sp>
      <p:sp>
        <p:nvSpPr>
          <p:cNvPr id="5" name="Szövegdoboz 4">
            <a:extLst>
              <a:ext uri="{FF2B5EF4-FFF2-40B4-BE49-F238E27FC236}">
                <a16:creationId xmlns:a16="http://schemas.microsoft.com/office/drawing/2014/main" id="{B96B19D1-1D69-873C-5DF7-F968B36D513D}"/>
              </a:ext>
            </a:extLst>
          </p:cNvPr>
          <p:cNvSpPr txBox="1"/>
          <p:nvPr/>
        </p:nvSpPr>
        <p:spPr>
          <a:xfrm>
            <a:off x="3951823" y="6317673"/>
            <a:ext cx="427976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hu-HU" spc="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Zsurkán Rebeka – 2025. 11. 14.</a:t>
            </a:r>
          </a:p>
        </p:txBody>
      </p:sp>
      <p:sp>
        <p:nvSpPr>
          <p:cNvPr id="7" name="Szövegdoboz 6">
            <a:extLst>
              <a:ext uri="{FF2B5EF4-FFF2-40B4-BE49-F238E27FC236}">
                <a16:creationId xmlns:a16="http://schemas.microsoft.com/office/drawing/2014/main" id="{574100A7-C47E-A6AC-9D2E-91EB8B6179B6}"/>
              </a:ext>
            </a:extLst>
          </p:cNvPr>
          <p:cNvSpPr txBox="1"/>
          <p:nvPr/>
        </p:nvSpPr>
        <p:spPr>
          <a:xfrm>
            <a:off x="2817756" y="2820514"/>
            <a:ext cx="6320970" cy="4770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hu-HU" sz="2500" spc="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görög nevelés peremén -</a:t>
            </a:r>
          </a:p>
        </p:txBody>
      </p:sp>
    </p:spTree>
    <p:extLst>
      <p:ext uri="{BB962C8B-B14F-4D97-AF65-F5344CB8AC3E}">
        <p14:creationId xmlns:p14="http://schemas.microsoft.com/office/powerpoint/2010/main" val="33681524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28591"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-15000"/>
                    </a14:imgEffect>
                    <a14:imgEffect>
                      <a14:brightnessContrast bright="-37000" contrast="33000"/>
                    </a14:imgEffect>
                  </a14:imgLayer>
                </a14:imgProps>
              </a:ext>
            </a:extLst>
          </a:blip>
          <a:srcRect/>
          <a:stretch>
            <a:fillRect t="-21000" b="-21000"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BAFC18A9-7410-1E0E-941A-F21E1074FC3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églalap 13">
            <a:extLst>
              <a:ext uri="{FF2B5EF4-FFF2-40B4-BE49-F238E27FC236}">
                <a16:creationId xmlns:a16="http://schemas.microsoft.com/office/drawing/2014/main" id="{2B7BBD0D-AD62-9611-D307-57F3ED3FB6A6}"/>
              </a:ext>
            </a:extLst>
          </p:cNvPr>
          <p:cNvSpPr/>
          <p:nvPr/>
        </p:nvSpPr>
        <p:spPr>
          <a:xfrm>
            <a:off x="174171" y="130629"/>
            <a:ext cx="11858172" cy="6574971"/>
          </a:xfrm>
          <a:prstGeom prst="rect">
            <a:avLst/>
          </a:prstGeom>
          <a:solidFill>
            <a:schemeClr val="bg1">
              <a:alpha val="54242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 dirty="0"/>
          </a:p>
        </p:txBody>
      </p:sp>
      <p:sp>
        <p:nvSpPr>
          <p:cNvPr id="9" name="Szövegdoboz 8">
            <a:extLst>
              <a:ext uri="{FF2B5EF4-FFF2-40B4-BE49-F238E27FC236}">
                <a16:creationId xmlns:a16="http://schemas.microsoft.com/office/drawing/2014/main" id="{13612FC1-E11D-BBBA-7DE6-B06D10C01932}"/>
              </a:ext>
            </a:extLst>
          </p:cNvPr>
          <p:cNvSpPr txBox="1"/>
          <p:nvPr/>
        </p:nvSpPr>
        <p:spPr>
          <a:xfrm>
            <a:off x="362857" y="277882"/>
            <a:ext cx="3768980" cy="86177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hu-HU" sz="5000" b="1" spc="300" dirty="0">
                <a:latin typeface="Georgia" panose="02040502050405020303" pitchFamily="18" charset="0"/>
                <a:cs typeface="Angsana New" panose="02020603050405020304" pitchFamily="18" charset="-34"/>
              </a:rPr>
              <a:t>Bevezetés</a:t>
            </a:r>
          </a:p>
        </p:txBody>
      </p:sp>
      <p:sp>
        <p:nvSpPr>
          <p:cNvPr id="10" name="Szövegdoboz 9">
            <a:extLst>
              <a:ext uri="{FF2B5EF4-FFF2-40B4-BE49-F238E27FC236}">
                <a16:creationId xmlns:a16="http://schemas.microsoft.com/office/drawing/2014/main" id="{3E9B5FDD-A5EE-A14F-8C6D-B5B3A0A973C3}"/>
              </a:ext>
            </a:extLst>
          </p:cNvPr>
          <p:cNvSpPr txBox="1"/>
          <p:nvPr/>
        </p:nvSpPr>
        <p:spPr>
          <a:xfrm>
            <a:off x="522515" y="1712843"/>
            <a:ext cx="6371771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hu-HU" dirty="0">
                <a:latin typeface="Times New Roman" panose="02020603050405020304" pitchFamily="18" charset="0"/>
                <a:cs typeface="Times New Roman" panose="02020603050405020304" pitchFamily="18" charset="0"/>
              </a:rPr>
              <a:t>Az előadás a </a:t>
            </a:r>
            <a:r>
              <a:rPr lang="hu-H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női oktatás helyzetét, társadalmi meghatározottságát és filozófiai hátterét</a:t>
            </a:r>
            <a:r>
              <a:rPr lang="hu-H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vizsgálja az ókori Görögországban.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hu-H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hu-H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Cél</a:t>
            </a:r>
            <a:r>
              <a:rPr lang="hu-HU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bemutatni, hogyan formálta a görög társadalom a tudás fogalmát, és ebből miként zárta ki a nőket.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hu-H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hu-HU" dirty="0">
                <a:latin typeface="Times New Roman" panose="02020603050405020304" pitchFamily="18" charset="0"/>
                <a:cs typeface="Times New Roman" panose="02020603050405020304" pitchFamily="18" charset="0"/>
              </a:rPr>
              <a:t>A téma egyszerre </a:t>
            </a:r>
            <a:r>
              <a:rPr lang="hu-H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történeti és kulturális kérdés</a:t>
            </a:r>
            <a:r>
              <a:rPr lang="hu-HU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a nevelés eszménye tükrözi a társadalom hatalmi szerkezetét.</a:t>
            </a:r>
          </a:p>
        </p:txBody>
      </p:sp>
      <p:sp>
        <p:nvSpPr>
          <p:cNvPr id="8" name="Szövegdoboz 7">
            <a:extLst>
              <a:ext uri="{FF2B5EF4-FFF2-40B4-BE49-F238E27FC236}">
                <a16:creationId xmlns:a16="http://schemas.microsoft.com/office/drawing/2014/main" id="{7643EFAD-98CC-4B3F-9864-3368335667C3}"/>
              </a:ext>
            </a:extLst>
          </p:cNvPr>
          <p:cNvSpPr txBox="1"/>
          <p:nvPr/>
        </p:nvSpPr>
        <p:spPr>
          <a:xfrm>
            <a:off x="2001951" y="4786783"/>
            <a:ext cx="456510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dirty="0">
                <a:latin typeface="Times New Roman" panose="02020603050405020304" pitchFamily="18" charset="0"/>
                <a:cs typeface="Times New Roman" panose="02020603050405020304" pitchFamily="18" charset="0"/>
              </a:rPr>
              <a:t>a </a:t>
            </a:r>
            <a:r>
              <a:rPr lang="hu-H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női oktatás vizsgálata </a:t>
            </a:r>
            <a:r>
              <a:rPr lang="hu-HU" dirty="0">
                <a:latin typeface="Times New Roman" panose="02020603050405020304" pitchFamily="18" charset="0"/>
                <a:cs typeface="Times New Roman" panose="02020603050405020304" pitchFamily="18" charset="0"/>
              </a:rPr>
              <a:t>nemcsak múltidézés, hanem a tudáshoz való hozzáférés általános problémájának történeti alapja.</a:t>
            </a:r>
          </a:p>
        </p:txBody>
      </p:sp>
      <p:pic>
        <p:nvPicPr>
          <p:cNvPr id="12" name="Ábra 11" descr="Jobbra mutató nyíl körvonalas">
            <a:extLst>
              <a:ext uri="{FF2B5EF4-FFF2-40B4-BE49-F238E27FC236}">
                <a16:creationId xmlns:a16="http://schemas.microsoft.com/office/drawing/2014/main" id="{3C635AAB-DFD7-8807-A315-0ED1D5205B0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989505" y="4871354"/>
            <a:ext cx="948678" cy="948678"/>
          </a:xfrm>
          <a:prstGeom prst="rect">
            <a:avLst/>
          </a:prstGeom>
        </p:spPr>
      </p:pic>
      <p:pic>
        <p:nvPicPr>
          <p:cNvPr id="6152" name="Picture 8" descr="Athena (after the East pediment of the Parthenon)">
            <a:extLst>
              <a:ext uri="{FF2B5EF4-FFF2-40B4-BE49-F238E27FC236}">
                <a16:creationId xmlns:a16="http://schemas.microsoft.com/office/drawing/2014/main" id="{CFBC493C-4E13-748A-60C9-29D66234628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94835" y="1356318"/>
            <a:ext cx="2626426" cy="3939639"/>
          </a:xfrm>
          <a:prstGeom prst="rect">
            <a:avLst/>
          </a:prstGeom>
          <a:noFill/>
          <a:effectLst>
            <a:outerShdw blurRad="50800" dist="38100" dir="18900000" algn="b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Szövegdoboz 12">
            <a:extLst>
              <a:ext uri="{FF2B5EF4-FFF2-40B4-BE49-F238E27FC236}">
                <a16:creationId xmlns:a16="http://schemas.microsoft.com/office/drawing/2014/main" id="{4A749128-1BAE-F16E-8EA5-2D879B699D4A}"/>
              </a:ext>
            </a:extLst>
          </p:cNvPr>
          <p:cNvSpPr txBox="1"/>
          <p:nvPr/>
        </p:nvSpPr>
        <p:spPr>
          <a:xfrm>
            <a:off x="7978209" y="5476749"/>
            <a:ext cx="3467595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hu-HU" sz="1000" spc="600" dirty="0">
                <a:latin typeface="Georgia" panose="02040502050405020303" pitchFamily="18" charset="0"/>
              </a:rPr>
              <a:t>Pallasz Athéné</a:t>
            </a:r>
          </a:p>
          <a:p>
            <a:pPr algn="ctr"/>
            <a:r>
              <a:rPr lang="hu-HU" sz="1000" spc="600" dirty="0">
                <a:latin typeface="Georgia" panose="02040502050405020303" pitchFamily="18" charset="0"/>
              </a:rPr>
              <a:t>(National </a:t>
            </a:r>
            <a:r>
              <a:rPr lang="hu-HU" sz="1000" spc="600" dirty="0" err="1">
                <a:latin typeface="Georgia" panose="02040502050405020303" pitchFamily="18" charset="0"/>
              </a:rPr>
              <a:t>Archaeological</a:t>
            </a:r>
            <a:r>
              <a:rPr lang="hu-HU" sz="1000" spc="600" dirty="0">
                <a:latin typeface="Georgia" panose="02040502050405020303" pitchFamily="18" charset="0"/>
              </a:rPr>
              <a:t> Museum, Athén)</a:t>
            </a:r>
          </a:p>
        </p:txBody>
      </p:sp>
    </p:spTree>
    <p:extLst>
      <p:ext uri="{BB962C8B-B14F-4D97-AF65-F5344CB8AC3E}">
        <p14:creationId xmlns:p14="http://schemas.microsoft.com/office/powerpoint/2010/main" val="298415739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28591"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-15000"/>
                    </a14:imgEffect>
                    <a14:imgEffect>
                      <a14:brightnessContrast bright="-37000" contrast="33000"/>
                    </a14:imgEffect>
                  </a14:imgLayer>
                </a14:imgProps>
              </a:ext>
            </a:extLst>
          </a:blip>
          <a:srcRect/>
          <a:stretch>
            <a:fillRect t="-21000" b="-21000"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BDE56158-BD26-A083-BC07-1ED759EECA9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églalap 13">
            <a:extLst>
              <a:ext uri="{FF2B5EF4-FFF2-40B4-BE49-F238E27FC236}">
                <a16:creationId xmlns:a16="http://schemas.microsoft.com/office/drawing/2014/main" id="{E6C264CF-4A88-D99A-DD58-BE96903C4790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174171" y="130629"/>
            <a:ext cx="11858172" cy="6574971"/>
          </a:xfrm>
          <a:prstGeom prst="rect">
            <a:avLst/>
          </a:prstGeom>
          <a:solidFill>
            <a:schemeClr val="bg1">
              <a:alpha val="54242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 dirty="0"/>
          </a:p>
        </p:txBody>
      </p:sp>
      <p:sp>
        <p:nvSpPr>
          <p:cNvPr id="9" name="Szövegdoboz 8">
            <a:extLst>
              <a:ext uri="{FF2B5EF4-FFF2-40B4-BE49-F238E27FC236}">
                <a16:creationId xmlns:a16="http://schemas.microsoft.com/office/drawing/2014/main" id="{FA5C34FA-6759-C278-D738-EF9F7AD32E59}"/>
              </a:ext>
            </a:extLst>
          </p:cNvPr>
          <p:cNvSpPr txBox="1"/>
          <p:nvPr/>
        </p:nvSpPr>
        <p:spPr>
          <a:xfrm>
            <a:off x="290285" y="257776"/>
            <a:ext cx="1047273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hu-HU" sz="2800" b="1" spc="300" dirty="0">
                <a:latin typeface="Georgia" panose="02040502050405020303" pitchFamily="18" charset="0"/>
                <a:cs typeface="Angsana New" panose="02020603050405020304" pitchFamily="18" charset="-34"/>
              </a:rPr>
              <a:t>Társadalmi háttér: a nő helye a görög világban</a:t>
            </a:r>
          </a:p>
        </p:txBody>
      </p:sp>
      <p:sp>
        <p:nvSpPr>
          <p:cNvPr id="10" name="Szövegdoboz 9">
            <a:extLst>
              <a:ext uri="{FF2B5EF4-FFF2-40B4-BE49-F238E27FC236}">
                <a16:creationId xmlns:a16="http://schemas.microsoft.com/office/drawing/2014/main" id="{D0866231-E680-4C6C-206B-9397EFFABF83}"/>
              </a:ext>
            </a:extLst>
          </p:cNvPr>
          <p:cNvSpPr txBox="1"/>
          <p:nvPr/>
        </p:nvSpPr>
        <p:spPr>
          <a:xfrm>
            <a:off x="493484" y="1591892"/>
            <a:ext cx="6844558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hu-HU" dirty="0">
                <a:latin typeface="Times New Roman" panose="02020603050405020304" pitchFamily="18" charset="0"/>
                <a:cs typeface="Times New Roman" panose="02020603050405020304" pitchFamily="18" charset="0"/>
              </a:rPr>
              <a:t>A görög </a:t>
            </a:r>
            <a:r>
              <a:rPr lang="hu-HU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polis</a:t>
            </a:r>
            <a:r>
              <a:rPr lang="hu-H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hu-H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férfiközpontú</a:t>
            </a:r>
            <a:r>
              <a:rPr lang="hu-H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közösség volt.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hu-H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hu-HU" dirty="0">
                <a:latin typeface="Times New Roman" panose="02020603050405020304" pitchFamily="18" charset="0"/>
                <a:cs typeface="Times New Roman" panose="02020603050405020304" pitchFamily="18" charset="0"/>
              </a:rPr>
              <a:t>A nők </a:t>
            </a:r>
            <a:r>
              <a:rPr lang="hu-H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nem rendelkeztek </a:t>
            </a:r>
            <a:r>
              <a:rPr lang="hu-HU" dirty="0">
                <a:latin typeface="Times New Roman" panose="02020603050405020304" pitchFamily="18" charset="0"/>
                <a:cs typeface="Times New Roman" panose="02020603050405020304" pitchFamily="18" charset="0"/>
              </a:rPr>
              <a:t>politikai vagy jogi jogokkal.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hu-H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hu-H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Fő szerepük</a:t>
            </a:r>
            <a:r>
              <a:rPr lang="hu-HU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háztartás, gyermeknevelés, vallási szertartások.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hu-H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hu-HU" dirty="0">
                <a:latin typeface="Times New Roman" panose="02020603050405020304" pitchFamily="18" charset="0"/>
                <a:cs typeface="Times New Roman" panose="02020603050405020304" pitchFamily="18" charset="0"/>
              </a:rPr>
              <a:t>A </a:t>
            </a:r>
            <a:r>
              <a:rPr lang="hu-H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nő oktatása </a:t>
            </a:r>
            <a:r>
              <a:rPr lang="hu-HU" dirty="0">
                <a:latin typeface="Times New Roman" panose="02020603050405020304" pitchFamily="18" charset="0"/>
                <a:cs typeface="Times New Roman" panose="02020603050405020304" pitchFamily="18" charset="0"/>
              </a:rPr>
              <a:t>→ a ház működtetésére korlátozódott.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hu-H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hu-HU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Vizuál</a:t>
            </a:r>
            <a:r>
              <a:rPr lang="hu-HU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görög ház alaprajza (</a:t>
            </a:r>
            <a:r>
              <a:rPr lang="hu-H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oikosz</a:t>
            </a:r>
            <a:r>
              <a:rPr lang="hu-H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és </a:t>
            </a:r>
            <a:r>
              <a:rPr lang="hu-H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andronitisz</a:t>
            </a:r>
            <a:r>
              <a:rPr lang="hu-H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elkülönítve).</a:t>
            </a:r>
          </a:p>
        </p:txBody>
      </p:sp>
      <p:sp>
        <p:nvSpPr>
          <p:cNvPr id="16" name="Szövegdoboz 15">
            <a:extLst>
              <a:ext uri="{FF2B5EF4-FFF2-40B4-BE49-F238E27FC236}">
                <a16:creationId xmlns:a16="http://schemas.microsoft.com/office/drawing/2014/main" id="{E530B363-16CC-BD9C-896E-B31D11775C1E}"/>
              </a:ext>
            </a:extLst>
          </p:cNvPr>
          <p:cNvSpPr txBox="1"/>
          <p:nvPr/>
        </p:nvSpPr>
        <p:spPr>
          <a:xfrm>
            <a:off x="1808100" y="4557486"/>
            <a:ext cx="5631543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dirty="0">
                <a:latin typeface="Times New Roman" panose="02020603050405020304" pitchFamily="18" charset="0"/>
                <a:cs typeface="Times New Roman" panose="02020603050405020304" pitchFamily="18" charset="0"/>
              </a:rPr>
              <a:t>a </a:t>
            </a:r>
            <a:r>
              <a:rPr lang="hu-H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görög gondolkodás </a:t>
            </a:r>
            <a:r>
              <a:rPr lang="hu-HU" dirty="0">
                <a:latin typeface="Times New Roman" panose="02020603050405020304" pitchFamily="18" charset="0"/>
                <a:cs typeface="Times New Roman" panose="02020603050405020304" pitchFamily="18" charset="0"/>
              </a:rPr>
              <a:t>szerint a nő „a természet rendjébe illeszkedő lény”, aki a házon belül teljesíti be funkcióját. E szemlélet magyarázza, miért nem alakult ki önálló női oktatási rendszer.</a:t>
            </a:r>
          </a:p>
        </p:txBody>
      </p:sp>
      <p:pic>
        <p:nvPicPr>
          <p:cNvPr id="18" name="Ábra 17" descr="Jobbra mutató nyíl körvonalas">
            <a:extLst>
              <a:ext uri="{FF2B5EF4-FFF2-40B4-BE49-F238E27FC236}">
                <a16:creationId xmlns:a16="http://schemas.microsoft.com/office/drawing/2014/main" id="{042BAFFD-BD33-E7C5-E34B-19F2416D4BA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699219" y="4683311"/>
            <a:ext cx="948678" cy="948678"/>
          </a:xfrm>
          <a:prstGeom prst="rect">
            <a:avLst/>
          </a:prstGeom>
        </p:spPr>
      </p:pic>
      <p:sp>
        <p:nvSpPr>
          <p:cNvPr id="20" name="Szövegdoboz 19">
            <a:extLst>
              <a:ext uri="{FF2B5EF4-FFF2-40B4-BE49-F238E27FC236}">
                <a16:creationId xmlns:a16="http://schemas.microsoft.com/office/drawing/2014/main" id="{AE948861-B568-E0EB-9388-EADBDF49E774}"/>
              </a:ext>
            </a:extLst>
          </p:cNvPr>
          <p:cNvSpPr txBox="1"/>
          <p:nvPr/>
        </p:nvSpPr>
        <p:spPr>
          <a:xfrm>
            <a:off x="7978209" y="5476749"/>
            <a:ext cx="3467595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hu-HU" sz="1000" spc="600" dirty="0">
                <a:latin typeface="Georgia" panose="02040502050405020303" pitchFamily="18" charset="0"/>
              </a:rPr>
              <a:t>Görög nő ládába helyezi a köpenyét</a:t>
            </a:r>
          </a:p>
          <a:p>
            <a:pPr algn="ctr"/>
            <a:r>
              <a:rPr lang="hu-HU" sz="1000" spc="600" dirty="0">
                <a:latin typeface="Georgia" panose="02040502050405020303" pitchFamily="18" charset="0"/>
              </a:rPr>
              <a:t>(Kr.e. 5. század)</a:t>
            </a:r>
          </a:p>
        </p:txBody>
      </p:sp>
      <p:pic>
        <p:nvPicPr>
          <p:cNvPr id="4103" name="Picture 7" descr="Revealing the hidden lives of ancient Greek women | National Geographic">
            <a:extLst>
              <a:ext uri="{FF2B5EF4-FFF2-40B4-BE49-F238E27FC236}">
                <a16:creationId xmlns:a16="http://schemas.microsoft.com/office/drawing/2014/main" id="{29451BCF-65F3-5896-DE12-8492DC7B304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58490" y="1272696"/>
            <a:ext cx="3307031" cy="4050573"/>
          </a:xfrm>
          <a:prstGeom prst="rect">
            <a:avLst/>
          </a:prstGeom>
          <a:noFill/>
          <a:effectLst>
            <a:outerShdw blurRad="50800" dist="38100" dir="18900000" algn="b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5630197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28591"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-15000"/>
                    </a14:imgEffect>
                    <a14:imgEffect>
                      <a14:brightnessContrast bright="-37000" contrast="33000"/>
                    </a14:imgEffect>
                  </a14:imgLayer>
                </a14:imgProps>
              </a:ext>
            </a:extLst>
          </a:blip>
          <a:srcRect/>
          <a:stretch>
            <a:fillRect t="-21000" b="-21000"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3D59C22B-DB9A-6DF8-2F9B-8380277A09E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églalap 13">
            <a:extLst>
              <a:ext uri="{FF2B5EF4-FFF2-40B4-BE49-F238E27FC236}">
                <a16:creationId xmlns:a16="http://schemas.microsoft.com/office/drawing/2014/main" id="{C0A1355B-DA21-2E79-5465-F45E6B3B258C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174171" y="130629"/>
            <a:ext cx="11858172" cy="6574971"/>
          </a:xfrm>
          <a:prstGeom prst="rect">
            <a:avLst/>
          </a:prstGeom>
          <a:solidFill>
            <a:schemeClr val="bg1">
              <a:alpha val="54242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 dirty="0"/>
          </a:p>
        </p:txBody>
      </p:sp>
      <p:sp>
        <p:nvSpPr>
          <p:cNvPr id="9" name="Szövegdoboz 8">
            <a:extLst>
              <a:ext uri="{FF2B5EF4-FFF2-40B4-BE49-F238E27FC236}">
                <a16:creationId xmlns:a16="http://schemas.microsoft.com/office/drawing/2014/main" id="{E6AD5910-90B1-D977-1E3A-91FA2355804E}"/>
              </a:ext>
            </a:extLst>
          </p:cNvPr>
          <p:cNvSpPr txBox="1"/>
          <p:nvPr/>
        </p:nvSpPr>
        <p:spPr>
          <a:xfrm>
            <a:off x="290285" y="257776"/>
            <a:ext cx="618630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hu-HU" sz="2800" b="1" spc="300" dirty="0">
                <a:latin typeface="Georgia" panose="02040502050405020303" pitchFamily="18" charset="0"/>
                <a:cs typeface="Angsana New" panose="02020603050405020304" pitchFamily="18" charset="-34"/>
              </a:rPr>
              <a:t>A </a:t>
            </a:r>
            <a:r>
              <a:rPr lang="hu-HU" sz="2800" b="1" i="1" spc="300" dirty="0" err="1">
                <a:latin typeface="Georgia" panose="02040502050405020303" pitchFamily="18" charset="0"/>
                <a:cs typeface="Angsana New" panose="02020603050405020304" pitchFamily="18" charset="-34"/>
              </a:rPr>
              <a:t>paideia</a:t>
            </a:r>
            <a:r>
              <a:rPr lang="hu-HU" sz="2800" b="1" spc="300" dirty="0">
                <a:latin typeface="Georgia" panose="02040502050405020303" pitchFamily="18" charset="0"/>
                <a:cs typeface="Angsana New" panose="02020603050405020304" pitchFamily="18" charset="-34"/>
              </a:rPr>
              <a:t> és a nevelés célja</a:t>
            </a:r>
          </a:p>
        </p:txBody>
      </p:sp>
      <p:sp>
        <p:nvSpPr>
          <p:cNvPr id="10" name="Szövegdoboz 9">
            <a:extLst>
              <a:ext uri="{FF2B5EF4-FFF2-40B4-BE49-F238E27FC236}">
                <a16:creationId xmlns:a16="http://schemas.microsoft.com/office/drawing/2014/main" id="{EF895D4D-C601-A7C4-BB5F-585D2647387A}"/>
              </a:ext>
            </a:extLst>
          </p:cNvPr>
          <p:cNvSpPr txBox="1"/>
          <p:nvPr/>
        </p:nvSpPr>
        <p:spPr>
          <a:xfrm>
            <a:off x="422232" y="1237535"/>
            <a:ext cx="6844558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hu-HU" dirty="0">
                <a:latin typeface="Times New Roman" panose="02020603050405020304" pitchFamily="18" charset="0"/>
                <a:cs typeface="Times New Roman" panose="02020603050405020304" pitchFamily="18" charset="0"/>
              </a:rPr>
              <a:t>A </a:t>
            </a:r>
            <a:r>
              <a:rPr lang="hu-HU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paideia</a:t>
            </a:r>
            <a:r>
              <a:rPr lang="hu-H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a görög kultúra központi nevelési eszménye volt: testi, erkölcsi és szellemi formálás egyben.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hu-H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hu-H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Célja</a:t>
            </a:r>
            <a:r>
              <a:rPr lang="hu-HU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olyan férfi állampolgár nevelése, aki képes a </a:t>
            </a:r>
            <a:r>
              <a:rPr lang="hu-H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polis</a:t>
            </a:r>
            <a:r>
              <a:rPr lang="hu-H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szolgálatára és az önálló gondolkodásra.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hu-H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hu-HU" dirty="0">
                <a:latin typeface="Times New Roman" panose="02020603050405020304" pitchFamily="18" charset="0"/>
                <a:cs typeface="Times New Roman" panose="02020603050405020304" pitchFamily="18" charset="0"/>
              </a:rPr>
              <a:t>A nők ebből a folyamatból </a:t>
            </a:r>
            <a:r>
              <a:rPr lang="hu-H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kimaradtak</a:t>
            </a:r>
            <a:r>
              <a:rPr lang="hu-H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mert a közéletben nem vehettek részt.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hu-H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hu-HU" dirty="0">
                <a:latin typeface="Times New Roman" panose="02020603050405020304" pitchFamily="18" charset="0"/>
                <a:cs typeface="Times New Roman" panose="02020603050405020304" pitchFamily="18" charset="0"/>
              </a:rPr>
              <a:t>A női nevelés célja nem az értelmi fejlődés, hanem </a:t>
            </a:r>
            <a:r>
              <a:rPr lang="hu-H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 háztartás fenntartása</a:t>
            </a:r>
            <a:r>
              <a:rPr lang="hu-H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és a gyermekek erkölcsi formálása volt.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hu-H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hu-HU" dirty="0">
                <a:latin typeface="Times New Roman" panose="02020603050405020304" pitchFamily="18" charset="0"/>
                <a:cs typeface="Times New Roman" panose="02020603050405020304" pitchFamily="18" charset="0"/>
              </a:rPr>
              <a:t>A </a:t>
            </a:r>
            <a:r>
              <a:rPr lang="hu-HU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paideia</a:t>
            </a:r>
            <a:r>
              <a:rPr lang="hu-H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tehát a </a:t>
            </a:r>
            <a:r>
              <a:rPr lang="hu-H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közösségi műveltség rendszere</a:t>
            </a:r>
            <a:r>
              <a:rPr lang="hu-H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amely csak a férfiak számára volt hozzáférhető.</a:t>
            </a:r>
          </a:p>
        </p:txBody>
      </p:sp>
      <p:sp>
        <p:nvSpPr>
          <p:cNvPr id="16" name="Szövegdoboz 15">
            <a:extLst>
              <a:ext uri="{FF2B5EF4-FFF2-40B4-BE49-F238E27FC236}">
                <a16:creationId xmlns:a16="http://schemas.microsoft.com/office/drawing/2014/main" id="{25088D61-3C9F-CDC6-6DD8-0BB89ACDCDD9}"/>
              </a:ext>
            </a:extLst>
          </p:cNvPr>
          <p:cNvSpPr txBox="1"/>
          <p:nvPr/>
        </p:nvSpPr>
        <p:spPr>
          <a:xfrm>
            <a:off x="1811027" y="5328263"/>
            <a:ext cx="5631543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dirty="0">
                <a:latin typeface="Times New Roman" panose="02020603050405020304" pitchFamily="18" charset="0"/>
                <a:cs typeface="Times New Roman" panose="02020603050405020304" pitchFamily="18" charset="0"/>
              </a:rPr>
              <a:t>a női oktatás hiánya nem véletlen mulasztás volt, hanem a </a:t>
            </a:r>
            <a:r>
              <a:rPr lang="hu-HU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paideia</a:t>
            </a:r>
            <a:r>
              <a:rPr lang="hu-H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logikájából következett: aki nem vehet részt a politikában, azt </a:t>
            </a:r>
            <a:r>
              <a:rPr lang="hu-H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nem kell közösségi tudással felvértezni</a:t>
            </a:r>
            <a:r>
              <a:rPr lang="hu-HU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  <p:pic>
        <p:nvPicPr>
          <p:cNvPr id="18" name="Ábra 17" descr="Jobbra mutató nyíl körvonalas">
            <a:extLst>
              <a:ext uri="{FF2B5EF4-FFF2-40B4-BE49-F238E27FC236}">
                <a16:creationId xmlns:a16="http://schemas.microsoft.com/office/drawing/2014/main" id="{F9357668-0968-7686-81BD-23A9A2EFCC6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714022" y="5333678"/>
            <a:ext cx="948678" cy="948678"/>
          </a:xfrm>
          <a:prstGeom prst="rect">
            <a:avLst/>
          </a:prstGeom>
        </p:spPr>
      </p:pic>
      <p:sp>
        <p:nvSpPr>
          <p:cNvPr id="3" name="Szövegdoboz 2">
            <a:extLst>
              <a:ext uri="{FF2B5EF4-FFF2-40B4-BE49-F238E27FC236}">
                <a16:creationId xmlns:a16="http://schemas.microsoft.com/office/drawing/2014/main" id="{E09224E5-8460-EAC4-1CE8-7D0CE2CE4690}"/>
              </a:ext>
            </a:extLst>
          </p:cNvPr>
          <p:cNvSpPr txBox="1"/>
          <p:nvPr/>
        </p:nvSpPr>
        <p:spPr>
          <a:xfrm>
            <a:off x="8003659" y="5550691"/>
            <a:ext cx="3467595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hu-HU" sz="1000" spc="600" dirty="0">
                <a:latin typeface="Georgia" panose="02040502050405020303" pitchFamily="18" charset="0"/>
              </a:rPr>
              <a:t>Görög nő</a:t>
            </a:r>
          </a:p>
          <a:p>
            <a:pPr algn="ctr"/>
            <a:r>
              <a:rPr lang="hu-HU" sz="1000" spc="600" dirty="0">
                <a:latin typeface="Georgia" panose="02040502050405020303" pitchFamily="18" charset="0"/>
              </a:rPr>
              <a:t>(Lawrence Alma-</a:t>
            </a:r>
            <a:r>
              <a:rPr lang="hu-HU" sz="1000" spc="600" dirty="0" err="1">
                <a:latin typeface="Georgia" panose="02040502050405020303" pitchFamily="18" charset="0"/>
              </a:rPr>
              <a:t>Tadema</a:t>
            </a:r>
            <a:r>
              <a:rPr lang="hu-HU" sz="1000" spc="600" dirty="0">
                <a:latin typeface="Georgia" panose="02040502050405020303" pitchFamily="18" charset="0"/>
              </a:rPr>
              <a:t> festménye)</a:t>
            </a:r>
          </a:p>
        </p:txBody>
      </p:sp>
      <p:pic>
        <p:nvPicPr>
          <p:cNvPr id="10242" name="Picture 2">
            <a:extLst>
              <a:ext uri="{FF2B5EF4-FFF2-40B4-BE49-F238E27FC236}">
                <a16:creationId xmlns:a16="http://schemas.microsoft.com/office/drawing/2014/main" id="{5861BF27-3FB6-085F-F85A-EC1CB41BA8B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03659" y="1265008"/>
            <a:ext cx="3467595" cy="4063255"/>
          </a:xfrm>
          <a:prstGeom prst="rect">
            <a:avLst/>
          </a:prstGeom>
          <a:noFill/>
          <a:effectLst>
            <a:outerShdw blurRad="50800" dist="38100" dir="18900000" algn="b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7868708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28591"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-15000"/>
                    </a14:imgEffect>
                    <a14:imgEffect>
                      <a14:brightnessContrast bright="-37000" contrast="33000"/>
                    </a14:imgEffect>
                  </a14:imgLayer>
                </a14:imgProps>
              </a:ext>
            </a:extLst>
          </a:blip>
          <a:srcRect/>
          <a:stretch>
            <a:fillRect t="-21000" b="-21000"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8EA2E39C-B0E8-8D25-590D-440D8D9677A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églalap 13">
            <a:extLst>
              <a:ext uri="{FF2B5EF4-FFF2-40B4-BE49-F238E27FC236}">
                <a16:creationId xmlns:a16="http://schemas.microsoft.com/office/drawing/2014/main" id="{9FE122ED-268B-C9E9-EEDE-248B22D618AD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174171" y="130629"/>
            <a:ext cx="11858172" cy="6574971"/>
          </a:xfrm>
          <a:prstGeom prst="rect">
            <a:avLst/>
          </a:prstGeom>
          <a:solidFill>
            <a:schemeClr val="bg1">
              <a:alpha val="54242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 dirty="0"/>
          </a:p>
        </p:txBody>
      </p:sp>
      <p:sp>
        <p:nvSpPr>
          <p:cNvPr id="9" name="Szövegdoboz 8">
            <a:extLst>
              <a:ext uri="{FF2B5EF4-FFF2-40B4-BE49-F238E27FC236}">
                <a16:creationId xmlns:a16="http://schemas.microsoft.com/office/drawing/2014/main" id="{C7F94412-3135-BADC-0CC9-67C86BC69961}"/>
              </a:ext>
            </a:extLst>
          </p:cNvPr>
          <p:cNvSpPr txBox="1"/>
          <p:nvPr/>
        </p:nvSpPr>
        <p:spPr>
          <a:xfrm>
            <a:off x="290285" y="257776"/>
            <a:ext cx="893385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hu-HU" sz="2800" b="1" spc="300" dirty="0">
                <a:latin typeface="Georgia" panose="02040502050405020303" pitchFamily="18" charset="0"/>
                <a:cs typeface="Angsana New" panose="02020603050405020304" pitchFamily="18" charset="-34"/>
              </a:rPr>
              <a:t>A férfi és női oktatás közti különbségek</a:t>
            </a:r>
          </a:p>
        </p:txBody>
      </p:sp>
      <p:sp>
        <p:nvSpPr>
          <p:cNvPr id="10" name="Szövegdoboz 9">
            <a:extLst>
              <a:ext uri="{FF2B5EF4-FFF2-40B4-BE49-F238E27FC236}">
                <a16:creationId xmlns:a16="http://schemas.microsoft.com/office/drawing/2014/main" id="{3A65CB5F-F258-3E1D-850B-3B070B76FC47}"/>
              </a:ext>
            </a:extLst>
          </p:cNvPr>
          <p:cNvSpPr txBox="1"/>
          <p:nvPr/>
        </p:nvSpPr>
        <p:spPr>
          <a:xfrm>
            <a:off x="290285" y="908143"/>
            <a:ext cx="6844558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hu-H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Férfiak oktatása</a:t>
            </a:r>
            <a:r>
              <a:rPr lang="hu-HU" dirty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hu-HU" dirty="0">
                <a:latin typeface="Times New Roman" panose="02020603050405020304" pitchFamily="18" charset="0"/>
                <a:cs typeface="Times New Roman" panose="02020603050405020304" pitchFamily="18" charset="0"/>
              </a:rPr>
              <a:t>7 éves kortól </a:t>
            </a:r>
            <a:r>
              <a:rPr lang="hu-H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intézményes iskolákban </a:t>
            </a:r>
            <a:r>
              <a:rPr lang="hu-HU" dirty="0">
                <a:latin typeface="Times New Roman" panose="02020603050405020304" pitchFamily="18" charset="0"/>
                <a:cs typeface="Times New Roman" panose="02020603050405020304" pitchFamily="18" charset="0"/>
              </a:rPr>
              <a:t>(írás, olvasás, zene, testnevelés, retorika).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hu-HU" dirty="0">
                <a:latin typeface="Times New Roman" panose="02020603050405020304" pitchFamily="18" charset="0"/>
                <a:cs typeface="Times New Roman" panose="02020603050405020304" pitchFamily="18" charset="0"/>
              </a:rPr>
              <a:t>Később </a:t>
            </a:r>
            <a:r>
              <a:rPr lang="hu-H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filozófiai és politikai képzés </a:t>
            </a:r>
            <a:r>
              <a:rPr lang="hu-HU" dirty="0">
                <a:latin typeface="Times New Roman" panose="02020603050405020304" pitchFamily="18" charset="0"/>
                <a:cs typeface="Times New Roman" panose="02020603050405020304" pitchFamily="18" charset="0"/>
              </a:rPr>
              <a:t>(Szókratész, Platón, </a:t>
            </a:r>
            <a:r>
              <a:rPr lang="hu-H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Iszokratész</a:t>
            </a:r>
            <a:r>
              <a:rPr lang="hu-H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iskolái).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hu-H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Cél</a:t>
            </a:r>
            <a:r>
              <a:rPr lang="hu-HU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az állampolgári részvételre és vitakultúrára nevelés.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endParaRPr lang="hu-H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hu-H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Nők nevelése</a:t>
            </a:r>
            <a:r>
              <a:rPr lang="hu-HU" dirty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hu-H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Otthoni környezetben</a:t>
            </a:r>
            <a:r>
              <a:rPr lang="hu-H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gyakorlati tudás: szövés, főzés, házvezetés, vallási rítusok ismerete.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hu-H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Oktató</a:t>
            </a:r>
            <a:r>
              <a:rPr lang="hu-HU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anya, nőrokon vagy rabszolganő.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hu-HU" dirty="0">
                <a:latin typeface="Times New Roman" panose="02020603050405020304" pitchFamily="18" charset="0"/>
                <a:cs typeface="Times New Roman" panose="02020603050405020304" pitchFamily="18" charset="0"/>
              </a:rPr>
              <a:t>Nem volt formális tanulás vagy tanúsítvány, sem </a:t>
            </a:r>
            <a:r>
              <a:rPr lang="hu-H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állami felügyelet.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endParaRPr lang="hu-H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hu-HU" dirty="0">
                <a:latin typeface="Times New Roman" panose="02020603050405020304" pitchFamily="18" charset="0"/>
                <a:cs typeface="Times New Roman" panose="02020603050405020304" pitchFamily="18" charset="0"/>
              </a:rPr>
              <a:t>A két oktatási modell szétválása tükrözi a nemi szerepek szétválását is: a férfiaké a </a:t>
            </a:r>
            <a:r>
              <a:rPr lang="hu-HU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logosz</a:t>
            </a:r>
            <a:r>
              <a:rPr lang="hu-H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a nőké az </a:t>
            </a:r>
            <a:r>
              <a:rPr lang="hu-HU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oikosz</a:t>
            </a:r>
            <a:r>
              <a:rPr lang="hu-HU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  <p:sp>
        <p:nvSpPr>
          <p:cNvPr id="16" name="Szövegdoboz 15">
            <a:extLst>
              <a:ext uri="{FF2B5EF4-FFF2-40B4-BE49-F238E27FC236}">
                <a16:creationId xmlns:a16="http://schemas.microsoft.com/office/drawing/2014/main" id="{DDAC3F2E-17AC-591B-B71B-1EB1BA091347}"/>
              </a:ext>
            </a:extLst>
          </p:cNvPr>
          <p:cNvSpPr txBox="1"/>
          <p:nvPr/>
        </p:nvSpPr>
        <p:spPr>
          <a:xfrm>
            <a:off x="1662700" y="5480269"/>
            <a:ext cx="563154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dirty="0">
                <a:latin typeface="Times New Roman" panose="02020603050405020304" pitchFamily="18" charset="0"/>
                <a:cs typeface="Times New Roman" panose="02020603050405020304" pitchFamily="18" charset="0"/>
              </a:rPr>
              <a:t>a női műveltség </a:t>
            </a:r>
            <a:r>
              <a:rPr lang="hu-H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nem hiányként</a:t>
            </a:r>
            <a:r>
              <a:rPr lang="hu-H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hanem „természetes korlátozásként” jelent meg a korabeli gondolkodásban.</a:t>
            </a:r>
          </a:p>
        </p:txBody>
      </p:sp>
      <p:pic>
        <p:nvPicPr>
          <p:cNvPr id="18" name="Ábra 17" descr="Jobbra mutató nyíl körvonalas">
            <a:extLst>
              <a:ext uri="{FF2B5EF4-FFF2-40B4-BE49-F238E27FC236}">
                <a16:creationId xmlns:a16="http://schemas.microsoft.com/office/drawing/2014/main" id="{9938F855-554A-A0FA-1448-5D7AECA0F79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714022" y="5333678"/>
            <a:ext cx="948678" cy="948678"/>
          </a:xfrm>
          <a:prstGeom prst="rect">
            <a:avLst/>
          </a:prstGeom>
        </p:spPr>
      </p:pic>
      <p:sp>
        <p:nvSpPr>
          <p:cNvPr id="3" name="Szövegdoboz 2">
            <a:extLst>
              <a:ext uri="{FF2B5EF4-FFF2-40B4-BE49-F238E27FC236}">
                <a16:creationId xmlns:a16="http://schemas.microsoft.com/office/drawing/2014/main" id="{04D6F5EA-CC56-4739-8F3B-623CAB17E364}"/>
              </a:ext>
            </a:extLst>
          </p:cNvPr>
          <p:cNvSpPr txBox="1"/>
          <p:nvPr/>
        </p:nvSpPr>
        <p:spPr>
          <a:xfrm>
            <a:off x="7849794" y="5403324"/>
            <a:ext cx="346759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hu-HU" sz="1000" spc="600" dirty="0">
                <a:latin typeface="Georgia" panose="02040502050405020303" pitchFamily="18" charset="0"/>
              </a:rPr>
              <a:t>Anya és rabszolga</a:t>
            </a:r>
          </a:p>
          <a:p>
            <a:pPr algn="ctr"/>
            <a:r>
              <a:rPr lang="hu-HU" sz="1000" spc="600" dirty="0">
                <a:latin typeface="Georgia" panose="02040502050405020303" pitchFamily="18" charset="0"/>
              </a:rPr>
              <a:t>(Kr.e. 4. század)</a:t>
            </a:r>
          </a:p>
        </p:txBody>
      </p:sp>
      <p:pic>
        <p:nvPicPr>
          <p:cNvPr id="4" name="Kép 3">
            <a:extLst>
              <a:ext uri="{FF2B5EF4-FFF2-40B4-BE49-F238E27FC236}">
                <a16:creationId xmlns:a16="http://schemas.microsoft.com/office/drawing/2014/main" id="{FD9A2E8D-BCAB-6F05-08FF-80D7F1AE4116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410903" y="2009589"/>
            <a:ext cx="4345379" cy="3165638"/>
          </a:xfrm>
          <a:prstGeom prst="rect">
            <a:avLst/>
          </a:prstGeom>
          <a:noFill/>
          <a:effectLst>
            <a:outerShdw blurRad="50800" dist="38100" dir="18900000" algn="b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265530246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28591"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-15000"/>
                    </a14:imgEffect>
                    <a14:imgEffect>
                      <a14:brightnessContrast bright="-37000" contrast="33000"/>
                    </a14:imgEffect>
                  </a14:imgLayer>
                </a14:imgProps>
              </a:ext>
            </a:extLst>
          </a:blip>
          <a:srcRect/>
          <a:stretch>
            <a:fillRect t="-21000" b="-21000"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348BEB02-DF68-367D-AA89-36C9402096A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églalap 13">
            <a:extLst>
              <a:ext uri="{FF2B5EF4-FFF2-40B4-BE49-F238E27FC236}">
                <a16:creationId xmlns:a16="http://schemas.microsoft.com/office/drawing/2014/main" id="{DFE450AC-A9A5-948F-81B4-2BC476492836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174171" y="130629"/>
            <a:ext cx="11858172" cy="6574971"/>
          </a:xfrm>
          <a:prstGeom prst="rect">
            <a:avLst/>
          </a:prstGeom>
          <a:solidFill>
            <a:schemeClr val="bg1">
              <a:alpha val="54242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 dirty="0"/>
          </a:p>
        </p:txBody>
      </p:sp>
      <p:sp>
        <p:nvSpPr>
          <p:cNvPr id="9" name="Szövegdoboz 8">
            <a:extLst>
              <a:ext uri="{FF2B5EF4-FFF2-40B4-BE49-F238E27FC236}">
                <a16:creationId xmlns:a16="http://schemas.microsoft.com/office/drawing/2014/main" id="{40A1C562-03CD-BD41-ACE5-C21F48B8717F}"/>
              </a:ext>
            </a:extLst>
          </p:cNvPr>
          <p:cNvSpPr txBox="1"/>
          <p:nvPr/>
        </p:nvSpPr>
        <p:spPr>
          <a:xfrm>
            <a:off x="290285" y="257776"/>
            <a:ext cx="438453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hu-HU" sz="2800" b="1" dirty="0">
                <a:latin typeface="Georgia" panose="02040502050405020303" pitchFamily="18" charset="0"/>
              </a:rPr>
              <a:t>Az athéni nők nevelése</a:t>
            </a:r>
          </a:p>
        </p:txBody>
      </p:sp>
      <p:sp>
        <p:nvSpPr>
          <p:cNvPr id="10" name="Szövegdoboz 9">
            <a:extLst>
              <a:ext uri="{FF2B5EF4-FFF2-40B4-BE49-F238E27FC236}">
                <a16:creationId xmlns:a16="http://schemas.microsoft.com/office/drawing/2014/main" id="{BFB657CB-8EA3-F1AE-072B-25C5115F4697}"/>
              </a:ext>
            </a:extLst>
          </p:cNvPr>
          <p:cNvSpPr txBox="1"/>
          <p:nvPr/>
        </p:nvSpPr>
        <p:spPr>
          <a:xfrm>
            <a:off x="290285" y="1276102"/>
            <a:ext cx="6844558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hu-HU" dirty="0">
                <a:latin typeface="Times New Roman" panose="02020603050405020304" pitchFamily="18" charset="0"/>
                <a:cs typeface="Times New Roman" panose="02020603050405020304" pitchFamily="18" charset="0"/>
              </a:rPr>
              <a:t>Az athéni társadalom </a:t>
            </a:r>
            <a:r>
              <a:rPr lang="hu-H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demokratikus berendezkedése</a:t>
            </a:r>
            <a:r>
              <a:rPr lang="hu-H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ellenére a nők teljesen kiszorultak a közéletből.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hu-H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hu-HU" dirty="0">
                <a:latin typeface="Times New Roman" panose="02020603050405020304" pitchFamily="18" charset="0"/>
                <a:cs typeface="Times New Roman" panose="02020603050405020304" pitchFamily="18" charset="0"/>
              </a:rPr>
              <a:t>A lányok nem jártak iskolába; tanulásuk a </a:t>
            </a:r>
            <a:r>
              <a:rPr lang="hu-H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háztartás keretei </a:t>
            </a:r>
            <a:r>
              <a:rPr lang="hu-HU" dirty="0">
                <a:latin typeface="Times New Roman" panose="02020603050405020304" pitchFamily="18" charset="0"/>
                <a:cs typeface="Times New Roman" panose="02020603050405020304" pitchFamily="18" charset="0"/>
              </a:rPr>
              <a:t>között zajlott.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hu-H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hu-HU" dirty="0">
                <a:latin typeface="Times New Roman" panose="02020603050405020304" pitchFamily="18" charset="0"/>
                <a:cs typeface="Times New Roman" panose="02020603050405020304" pitchFamily="18" charset="0"/>
              </a:rPr>
              <a:t>Oktatásuk </a:t>
            </a:r>
            <a:r>
              <a:rPr lang="hu-H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gyakorlati és erkölcsi jellegű </a:t>
            </a:r>
            <a:r>
              <a:rPr lang="hu-HU" dirty="0">
                <a:latin typeface="Times New Roman" panose="02020603050405020304" pitchFamily="18" charset="0"/>
                <a:cs typeface="Times New Roman" panose="02020603050405020304" pitchFamily="18" charset="0"/>
              </a:rPr>
              <a:t>volt: házvezetés, főzés, gyermekgondozás, vallási feladatok.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hu-H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hu-HU" dirty="0">
                <a:latin typeface="Times New Roman" panose="02020603050405020304" pitchFamily="18" charset="0"/>
                <a:cs typeface="Times New Roman" panose="02020603050405020304" pitchFamily="18" charset="0"/>
              </a:rPr>
              <a:t>Írás-olvasás csak a </a:t>
            </a:r>
            <a:r>
              <a:rPr lang="hu-H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leggazdagabb</a:t>
            </a:r>
            <a:r>
              <a:rPr lang="hu-H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családok lányaiban fordult elő.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hu-H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hu-HU" dirty="0">
                <a:latin typeface="Times New Roman" panose="02020603050405020304" pitchFamily="18" charset="0"/>
                <a:cs typeface="Times New Roman" panose="02020603050405020304" pitchFamily="18" charset="0"/>
              </a:rPr>
              <a:t>A női nevelés </a:t>
            </a:r>
            <a:r>
              <a:rPr lang="hu-H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célja</a:t>
            </a:r>
            <a:r>
              <a:rPr lang="hu-H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a „jó feleség” és „példás anya” eszménye, nem az intellektuális fejlődés.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hu-H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6" name="Szövegdoboz 15">
            <a:extLst>
              <a:ext uri="{FF2B5EF4-FFF2-40B4-BE49-F238E27FC236}">
                <a16:creationId xmlns:a16="http://schemas.microsoft.com/office/drawing/2014/main" id="{23FE27A8-D762-F756-A336-3F15C3DC9532}"/>
              </a:ext>
            </a:extLst>
          </p:cNvPr>
          <p:cNvSpPr txBox="1"/>
          <p:nvPr/>
        </p:nvSpPr>
        <p:spPr>
          <a:xfrm>
            <a:off x="1662700" y="5115791"/>
            <a:ext cx="5631543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dirty="0">
                <a:latin typeface="Times New Roman" panose="02020603050405020304" pitchFamily="18" charset="0"/>
                <a:cs typeface="Times New Roman" panose="02020603050405020304" pitchFamily="18" charset="0"/>
              </a:rPr>
              <a:t>az athéni nevelés a </a:t>
            </a:r>
            <a:r>
              <a:rPr lang="hu-H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társadalom működését tükrözte</a:t>
            </a:r>
            <a:r>
              <a:rPr lang="hu-HU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mivel a nők nem vettek részt sem politikában, sem jogi életben, a műveltség számukra feleslegesnek minősült.</a:t>
            </a:r>
          </a:p>
        </p:txBody>
      </p:sp>
      <p:pic>
        <p:nvPicPr>
          <p:cNvPr id="18" name="Ábra 17" descr="Jobbra mutató nyíl körvonalas">
            <a:extLst>
              <a:ext uri="{FF2B5EF4-FFF2-40B4-BE49-F238E27FC236}">
                <a16:creationId xmlns:a16="http://schemas.microsoft.com/office/drawing/2014/main" id="{D9DFF2AB-B9A5-834B-1A87-C4173AA723C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714022" y="5115791"/>
            <a:ext cx="948678" cy="948678"/>
          </a:xfrm>
          <a:prstGeom prst="rect">
            <a:avLst/>
          </a:prstGeom>
        </p:spPr>
      </p:pic>
      <p:sp>
        <p:nvSpPr>
          <p:cNvPr id="3" name="Szövegdoboz 2">
            <a:extLst>
              <a:ext uri="{FF2B5EF4-FFF2-40B4-BE49-F238E27FC236}">
                <a16:creationId xmlns:a16="http://schemas.microsoft.com/office/drawing/2014/main" id="{F4FB0C70-8B50-177B-FA99-69F4D20C9A09}"/>
              </a:ext>
            </a:extLst>
          </p:cNvPr>
          <p:cNvSpPr txBox="1"/>
          <p:nvPr/>
        </p:nvSpPr>
        <p:spPr>
          <a:xfrm>
            <a:off x="8152886" y="5664359"/>
            <a:ext cx="346759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hu-HU" sz="1000" spc="600" dirty="0">
                <a:latin typeface="Georgia" panose="02040502050405020303" pitchFamily="18" charset="0"/>
              </a:rPr>
              <a:t>Gazdag nő és </a:t>
            </a:r>
          </a:p>
          <a:p>
            <a:pPr algn="ctr"/>
            <a:r>
              <a:rPr lang="hu-HU" sz="1000" spc="600" dirty="0">
                <a:latin typeface="Georgia" panose="02040502050405020303" pitchFamily="18" charset="0"/>
              </a:rPr>
              <a:t>cselédlánya</a:t>
            </a:r>
          </a:p>
        </p:txBody>
      </p:sp>
      <p:pic>
        <p:nvPicPr>
          <p:cNvPr id="12292" name="Picture 4">
            <a:extLst>
              <a:ext uri="{FF2B5EF4-FFF2-40B4-BE49-F238E27FC236}">
                <a16:creationId xmlns:a16="http://schemas.microsoft.com/office/drawing/2014/main" id="{03BAE19F-3368-90DB-36C4-9E9F59E8510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24136" y="928811"/>
            <a:ext cx="2588243" cy="4593071"/>
          </a:xfrm>
          <a:prstGeom prst="rect">
            <a:avLst/>
          </a:prstGeom>
          <a:noFill/>
          <a:effectLst>
            <a:outerShdw blurRad="50800" dist="38100" dir="18900000" algn="b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3059421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28591"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-15000"/>
                    </a14:imgEffect>
                    <a14:imgEffect>
                      <a14:brightnessContrast bright="-37000" contrast="33000"/>
                    </a14:imgEffect>
                  </a14:imgLayer>
                </a14:imgProps>
              </a:ext>
            </a:extLst>
          </a:blip>
          <a:srcRect/>
          <a:stretch>
            <a:fillRect t="-21000" b="-21000"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DC8A19F9-9DF7-7798-4AC3-1DF4352F8AF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églalap 13">
            <a:extLst>
              <a:ext uri="{FF2B5EF4-FFF2-40B4-BE49-F238E27FC236}">
                <a16:creationId xmlns:a16="http://schemas.microsoft.com/office/drawing/2014/main" id="{D1E2A64A-974E-5F4F-DC3A-AE467B5AE4E2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174171" y="130629"/>
            <a:ext cx="11858172" cy="6574971"/>
          </a:xfrm>
          <a:prstGeom prst="rect">
            <a:avLst/>
          </a:prstGeom>
          <a:solidFill>
            <a:schemeClr val="bg1">
              <a:alpha val="54242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 dirty="0"/>
          </a:p>
        </p:txBody>
      </p:sp>
      <p:sp>
        <p:nvSpPr>
          <p:cNvPr id="9" name="Szövegdoboz 8">
            <a:extLst>
              <a:ext uri="{FF2B5EF4-FFF2-40B4-BE49-F238E27FC236}">
                <a16:creationId xmlns:a16="http://schemas.microsoft.com/office/drawing/2014/main" id="{960C08BA-41DD-25F1-3DC3-F85654699CC5}"/>
              </a:ext>
            </a:extLst>
          </p:cNvPr>
          <p:cNvSpPr txBox="1"/>
          <p:nvPr/>
        </p:nvSpPr>
        <p:spPr>
          <a:xfrm>
            <a:off x="290285" y="257776"/>
            <a:ext cx="618791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hu-HU" sz="2800" b="1" dirty="0">
                <a:latin typeface="Georgia" panose="02040502050405020303" pitchFamily="18" charset="0"/>
              </a:rPr>
              <a:t>Az athéni nő társadalmi státusza</a:t>
            </a:r>
          </a:p>
        </p:txBody>
      </p:sp>
      <p:sp>
        <p:nvSpPr>
          <p:cNvPr id="10" name="Szövegdoboz 9">
            <a:extLst>
              <a:ext uri="{FF2B5EF4-FFF2-40B4-BE49-F238E27FC236}">
                <a16:creationId xmlns:a16="http://schemas.microsoft.com/office/drawing/2014/main" id="{AA23D335-182B-15E2-0482-D97552B567EB}"/>
              </a:ext>
            </a:extLst>
          </p:cNvPr>
          <p:cNvSpPr txBox="1"/>
          <p:nvPr/>
        </p:nvSpPr>
        <p:spPr>
          <a:xfrm>
            <a:off x="290285" y="1406730"/>
            <a:ext cx="6844558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hu-HU" dirty="0">
                <a:latin typeface="Times New Roman" panose="02020603050405020304" pitchFamily="18" charset="0"/>
                <a:cs typeface="Times New Roman" panose="02020603050405020304" pitchFamily="18" charset="0"/>
              </a:rPr>
              <a:t>A nő jogilag </a:t>
            </a:r>
            <a:r>
              <a:rPr lang="hu-H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nem volt önálló személy</a:t>
            </a:r>
            <a:r>
              <a:rPr lang="hu-HU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gyám (apa, férj, fiútestvér) képviselte.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hu-H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hu-HU" dirty="0">
                <a:latin typeface="Times New Roman" panose="02020603050405020304" pitchFamily="18" charset="0"/>
                <a:cs typeface="Times New Roman" panose="02020603050405020304" pitchFamily="18" charset="0"/>
              </a:rPr>
              <a:t>Tulajdont ritkán birtokolhatott, örökléshez </a:t>
            </a:r>
            <a:r>
              <a:rPr lang="hu-H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férfi közvetítő </a:t>
            </a:r>
            <a:r>
              <a:rPr lang="hu-HU" dirty="0">
                <a:latin typeface="Times New Roman" panose="02020603050405020304" pitchFamily="18" charset="0"/>
                <a:cs typeface="Times New Roman" panose="02020603050405020304" pitchFamily="18" charset="0"/>
              </a:rPr>
              <a:t>kellett.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hu-H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hu-HU" dirty="0">
                <a:latin typeface="Times New Roman" panose="02020603050405020304" pitchFamily="18" charset="0"/>
                <a:cs typeface="Times New Roman" panose="02020603050405020304" pitchFamily="18" charset="0"/>
              </a:rPr>
              <a:t>A </a:t>
            </a:r>
            <a:r>
              <a:rPr lang="hu-H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házasságot</a:t>
            </a:r>
            <a:r>
              <a:rPr lang="hu-H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a családok intézték, a nő beleegyezése nem volt döntő.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hu-H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hu-HU" dirty="0">
                <a:latin typeface="Times New Roman" panose="02020603050405020304" pitchFamily="18" charset="0"/>
                <a:cs typeface="Times New Roman" panose="02020603050405020304" pitchFamily="18" charset="0"/>
              </a:rPr>
              <a:t>A női tér: a </a:t>
            </a:r>
            <a:r>
              <a:rPr lang="hu-HU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gynaikonitis</a:t>
            </a:r>
            <a:r>
              <a:rPr lang="hu-H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vagyis a ház női lakrésze, elkülönítve a férfi vendégterektől.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hu-H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hu-HU" dirty="0">
                <a:latin typeface="Times New Roman" panose="02020603050405020304" pitchFamily="18" charset="0"/>
                <a:cs typeface="Times New Roman" panose="02020603050405020304" pitchFamily="18" charset="0"/>
              </a:rPr>
              <a:t>A </a:t>
            </a:r>
            <a:r>
              <a:rPr lang="hu-H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házon kívüli megjelenés </a:t>
            </a:r>
            <a:r>
              <a:rPr lang="hu-HU" dirty="0">
                <a:latin typeface="Times New Roman" panose="02020603050405020304" pitchFamily="18" charset="0"/>
                <a:cs typeface="Times New Roman" panose="02020603050405020304" pitchFamily="18" charset="0"/>
              </a:rPr>
              <a:t>csak vallási vagy temetési </a:t>
            </a:r>
            <a:r>
              <a:rPr lang="hu-H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alkalmakkor</a:t>
            </a:r>
            <a:r>
              <a:rPr lang="hu-H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volt elfogadott.</a:t>
            </a:r>
          </a:p>
        </p:txBody>
      </p:sp>
      <p:sp>
        <p:nvSpPr>
          <p:cNvPr id="16" name="Szövegdoboz 15">
            <a:extLst>
              <a:ext uri="{FF2B5EF4-FFF2-40B4-BE49-F238E27FC236}">
                <a16:creationId xmlns:a16="http://schemas.microsoft.com/office/drawing/2014/main" id="{5D65FEDB-FE87-87BE-58FC-DCC37C6F9C0A}"/>
              </a:ext>
            </a:extLst>
          </p:cNvPr>
          <p:cNvSpPr txBox="1"/>
          <p:nvPr/>
        </p:nvSpPr>
        <p:spPr>
          <a:xfrm>
            <a:off x="1662700" y="5115791"/>
            <a:ext cx="5631543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dirty="0">
                <a:latin typeface="Times New Roman" panose="02020603050405020304" pitchFamily="18" charset="0"/>
                <a:cs typeface="Times New Roman" panose="02020603050405020304" pitchFamily="18" charset="0"/>
              </a:rPr>
              <a:t>a női oktatás </a:t>
            </a:r>
            <a:r>
              <a:rPr lang="hu-HU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korlátai</a:t>
            </a:r>
            <a:r>
              <a:rPr lang="hu-H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az életmódból is fakadtak: a házhoz kötöttség miatt az információáramlás minimális volt. A tudás átadása szóbeli, családi jellegű, </a:t>
            </a:r>
            <a:r>
              <a:rPr lang="hu-H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nem közösségi</a:t>
            </a:r>
            <a:r>
              <a:rPr lang="hu-HU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  <p:pic>
        <p:nvPicPr>
          <p:cNvPr id="18" name="Ábra 17" descr="Jobbra mutató nyíl körvonalas">
            <a:extLst>
              <a:ext uri="{FF2B5EF4-FFF2-40B4-BE49-F238E27FC236}">
                <a16:creationId xmlns:a16="http://schemas.microsoft.com/office/drawing/2014/main" id="{EAA632DD-8CDF-A9A0-200B-78A109C4363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714022" y="5115791"/>
            <a:ext cx="948678" cy="948678"/>
          </a:xfrm>
          <a:prstGeom prst="rect">
            <a:avLst/>
          </a:prstGeom>
        </p:spPr>
      </p:pic>
      <p:sp>
        <p:nvSpPr>
          <p:cNvPr id="3" name="Szövegdoboz 2">
            <a:extLst>
              <a:ext uri="{FF2B5EF4-FFF2-40B4-BE49-F238E27FC236}">
                <a16:creationId xmlns:a16="http://schemas.microsoft.com/office/drawing/2014/main" id="{6308357F-6A20-F898-72D8-B08A1A53E001}"/>
              </a:ext>
            </a:extLst>
          </p:cNvPr>
          <p:cNvSpPr txBox="1"/>
          <p:nvPr/>
        </p:nvSpPr>
        <p:spPr>
          <a:xfrm>
            <a:off x="7978209" y="5476749"/>
            <a:ext cx="346759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hu-HU" sz="1000" spc="600" dirty="0">
                <a:latin typeface="Georgia" panose="02040502050405020303" pitchFamily="18" charset="0"/>
              </a:rPr>
              <a:t>Görög ház berendezkedése</a:t>
            </a:r>
          </a:p>
        </p:txBody>
      </p:sp>
      <p:pic>
        <p:nvPicPr>
          <p:cNvPr id="13314" name="Picture 2" descr="The bioclimatic house architecture of ancient Greece">
            <a:extLst>
              <a:ext uri="{FF2B5EF4-FFF2-40B4-BE49-F238E27FC236}">
                <a16:creationId xmlns:a16="http://schemas.microsoft.com/office/drawing/2014/main" id="{404BF519-DD51-0EA0-FDFC-CD527FC5C9A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11203" y="1262404"/>
            <a:ext cx="4411343" cy="3853387"/>
          </a:xfrm>
          <a:prstGeom prst="rect">
            <a:avLst/>
          </a:prstGeom>
          <a:noFill/>
          <a:effectLst>
            <a:outerShdw blurRad="50800" dist="38100" dir="18900000" algn="b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7931355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28591"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-15000"/>
                    </a14:imgEffect>
                    <a14:imgEffect>
                      <a14:brightnessContrast bright="-37000" contrast="33000"/>
                    </a14:imgEffect>
                  </a14:imgLayer>
                </a14:imgProps>
              </a:ext>
            </a:extLst>
          </a:blip>
          <a:srcRect/>
          <a:stretch>
            <a:fillRect t="-21000" b="-21000"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3BA65866-9915-EE0A-D560-6D1C823AF72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églalap 13">
            <a:extLst>
              <a:ext uri="{FF2B5EF4-FFF2-40B4-BE49-F238E27FC236}">
                <a16:creationId xmlns:a16="http://schemas.microsoft.com/office/drawing/2014/main" id="{3A5E1416-5900-BF66-3553-40B6467AB146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174171" y="130629"/>
            <a:ext cx="11858172" cy="6574971"/>
          </a:xfrm>
          <a:prstGeom prst="rect">
            <a:avLst/>
          </a:prstGeom>
          <a:solidFill>
            <a:schemeClr val="bg1">
              <a:alpha val="54242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 dirty="0"/>
          </a:p>
        </p:txBody>
      </p:sp>
      <p:sp>
        <p:nvSpPr>
          <p:cNvPr id="9" name="Szövegdoboz 8">
            <a:extLst>
              <a:ext uri="{FF2B5EF4-FFF2-40B4-BE49-F238E27FC236}">
                <a16:creationId xmlns:a16="http://schemas.microsoft.com/office/drawing/2014/main" id="{359101B9-62B9-EE72-88A6-6F901DD847E1}"/>
              </a:ext>
            </a:extLst>
          </p:cNvPr>
          <p:cNvSpPr txBox="1"/>
          <p:nvPr/>
        </p:nvSpPr>
        <p:spPr>
          <a:xfrm>
            <a:off x="290285" y="257776"/>
            <a:ext cx="322556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hu-HU" sz="2800" b="1" dirty="0">
                <a:latin typeface="Georgia" panose="02040502050405020303" pitchFamily="18" charset="0"/>
              </a:rPr>
              <a:t>A spártai modell</a:t>
            </a:r>
            <a:endParaRPr lang="hu-HU" sz="2800" dirty="0">
              <a:latin typeface="Georgia" panose="02040502050405020303" pitchFamily="18" charset="0"/>
            </a:endParaRPr>
          </a:p>
        </p:txBody>
      </p:sp>
      <p:sp>
        <p:nvSpPr>
          <p:cNvPr id="10" name="Szövegdoboz 9">
            <a:extLst>
              <a:ext uri="{FF2B5EF4-FFF2-40B4-BE49-F238E27FC236}">
                <a16:creationId xmlns:a16="http://schemas.microsoft.com/office/drawing/2014/main" id="{12E18E45-E557-DFB3-5956-52258C75C31A}"/>
              </a:ext>
            </a:extLst>
          </p:cNvPr>
          <p:cNvSpPr txBox="1"/>
          <p:nvPr/>
        </p:nvSpPr>
        <p:spPr>
          <a:xfrm>
            <a:off x="290285" y="1145473"/>
            <a:ext cx="6844558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hu-H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Spárta</a:t>
            </a:r>
            <a:r>
              <a:rPr lang="hu-H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eltért a görög átlagtól: az állam katonai jellegű volt, a nevelés mindenkit szolgálatba állított.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hu-H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hu-HU" dirty="0">
                <a:latin typeface="Times New Roman" panose="02020603050405020304" pitchFamily="18" charset="0"/>
                <a:cs typeface="Times New Roman" panose="02020603050405020304" pitchFamily="18" charset="0"/>
              </a:rPr>
              <a:t>A lányokat </a:t>
            </a:r>
            <a:r>
              <a:rPr lang="hu-H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testnevelésre</a:t>
            </a:r>
            <a:r>
              <a:rPr lang="hu-H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táncra, zenére és vallási szertartásokra képezték.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hu-H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hu-HU" dirty="0">
                <a:latin typeface="Times New Roman" panose="02020603050405020304" pitchFamily="18" charset="0"/>
                <a:cs typeface="Times New Roman" panose="02020603050405020304" pitchFamily="18" charset="0"/>
              </a:rPr>
              <a:t>A cél az </a:t>
            </a:r>
            <a:r>
              <a:rPr lang="hu-H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erős test és fegyelem </a:t>
            </a:r>
            <a:r>
              <a:rPr lang="hu-HU" dirty="0">
                <a:latin typeface="Times New Roman" panose="02020603050405020304" pitchFamily="18" charset="0"/>
                <a:cs typeface="Times New Roman" panose="02020603050405020304" pitchFamily="18" charset="0"/>
              </a:rPr>
              <a:t>kialakítása, hogy egészséges utódokat szüljenek.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hu-H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hu-HU" dirty="0">
                <a:latin typeface="Times New Roman" panose="02020603050405020304" pitchFamily="18" charset="0"/>
                <a:cs typeface="Times New Roman" panose="02020603050405020304" pitchFamily="18" charset="0"/>
              </a:rPr>
              <a:t>A spártai lányok </a:t>
            </a:r>
            <a:r>
              <a:rPr lang="hu-H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nyilvános versenyeken</a:t>
            </a:r>
            <a:r>
              <a:rPr lang="hu-H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szerepelhettek, ami Görögországban egyedülálló volt.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hu-H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hu-HU" dirty="0">
                <a:latin typeface="Times New Roman" panose="02020603050405020304" pitchFamily="18" charset="0"/>
                <a:cs typeface="Times New Roman" panose="02020603050405020304" pitchFamily="18" charset="0"/>
              </a:rPr>
              <a:t>Több szabadságuk volt, </a:t>
            </a:r>
            <a:r>
              <a:rPr lang="hu-H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önállóan</a:t>
            </a:r>
            <a:r>
              <a:rPr lang="hu-H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birtokolhattak vagyont, és nyíltan megjelenhettek a közéletben.</a:t>
            </a:r>
          </a:p>
        </p:txBody>
      </p:sp>
      <p:sp>
        <p:nvSpPr>
          <p:cNvPr id="16" name="Szövegdoboz 15">
            <a:extLst>
              <a:ext uri="{FF2B5EF4-FFF2-40B4-BE49-F238E27FC236}">
                <a16:creationId xmlns:a16="http://schemas.microsoft.com/office/drawing/2014/main" id="{880BCE60-B9BC-2E1E-6772-C2DC1F9D534B}"/>
              </a:ext>
            </a:extLst>
          </p:cNvPr>
          <p:cNvSpPr txBox="1"/>
          <p:nvPr/>
        </p:nvSpPr>
        <p:spPr>
          <a:xfrm>
            <a:off x="1650824" y="5220126"/>
            <a:ext cx="5631543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dirty="0">
                <a:latin typeface="Times New Roman" panose="02020603050405020304" pitchFamily="18" charset="0"/>
                <a:cs typeface="Times New Roman" panose="02020603050405020304" pitchFamily="18" charset="0"/>
              </a:rPr>
              <a:t>ez a </a:t>
            </a:r>
            <a:r>
              <a:rPr lang="hu-H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szabadság</a:t>
            </a:r>
            <a:r>
              <a:rPr lang="hu-H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nem a női egyenjogúság jele volt, hanem a katonai logika következménye. A </a:t>
            </a:r>
            <a:r>
              <a:rPr lang="hu-H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női testet </a:t>
            </a:r>
            <a:r>
              <a:rPr lang="hu-HU" dirty="0">
                <a:latin typeface="Times New Roman" panose="02020603050405020304" pitchFamily="18" charset="0"/>
                <a:cs typeface="Times New Roman" panose="02020603050405020304" pitchFamily="18" charset="0"/>
              </a:rPr>
              <a:t>a városállam szolgálatába állították, a nevelés célja a születésre és harcos utódok nevelésére való alkalmasság.</a:t>
            </a:r>
          </a:p>
        </p:txBody>
      </p:sp>
      <p:pic>
        <p:nvPicPr>
          <p:cNvPr id="18" name="Ábra 17" descr="Jobbra mutató nyíl körvonalas">
            <a:extLst>
              <a:ext uri="{FF2B5EF4-FFF2-40B4-BE49-F238E27FC236}">
                <a16:creationId xmlns:a16="http://schemas.microsoft.com/office/drawing/2014/main" id="{40537206-97A3-61F0-FB2F-CAAC460ED52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702146" y="5220126"/>
            <a:ext cx="948678" cy="948678"/>
          </a:xfrm>
          <a:prstGeom prst="rect">
            <a:avLst/>
          </a:prstGeom>
        </p:spPr>
      </p:pic>
      <p:sp>
        <p:nvSpPr>
          <p:cNvPr id="3" name="Szövegdoboz 2">
            <a:extLst>
              <a:ext uri="{FF2B5EF4-FFF2-40B4-BE49-F238E27FC236}">
                <a16:creationId xmlns:a16="http://schemas.microsoft.com/office/drawing/2014/main" id="{C60173A7-F213-074C-89F1-58F761AA7F90}"/>
              </a:ext>
            </a:extLst>
          </p:cNvPr>
          <p:cNvSpPr txBox="1"/>
          <p:nvPr/>
        </p:nvSpPr>
        <p:spPr>
          <a:xfrm>
            <a:off x="7978209" y="5476749"/>
            <a:ext cx="3467595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hu-HU" sz="1000" spc="600" dirty="0">
                <a:latin typeface="Georgia" panose="02040502050405020303" pitchFamily="18" charset="0"/>
              </a:rPr>
              <a:t>Márvány dombormű darabkán istennő, dada, anya és csecsemő látható</a:t>
            </a:r>
          </a:p>
          <a:p>
            <a:pPr algn="ctr"/>
            <a:r>
              <a:rPr lang="hu-HU" sz="1000" spc="600" dirty="0">
                <a:latin typeface="Georgia" panose="02040502050405020303" pitchFamily="18" charset="0"/>
              </a:rPr>
              <a:t>(Kr.e. 5. század, New York - Metropolitan Művészeti Múzeum)</a:t>
            </a:r>
          </a:p>
        </p:txBody>
      </p:sp>
      <p:pic>
        <p:nvPicPr>
          <p:cNvPr id="14338" name="Picture 2" descr="votive relief fragment greek met museum">
            <a:extLst>
              <a:ext uri="{FF2B5EF4-FFF2-40B4-BE49-F238E27FC236}">
                <a16:creationId xmlns:a16="http://schemas.microsoft.com/office/drawing/2014/main" id="{3D81BA5A-B55F-92A1-75FF-9173C5C6FB2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78209" y="975260"/>
            <a:ext cx="3696063" cy="4310743"/>
          </a:xfrm>
          <a:prstGeom prst="rect">
            <a:avLst/>
          </a:prstGeom>
          <a:noFill/>
          <a:effectLst>
            <a:outerShdw blurRad="50800" dist="38100" dir="18900000" algn="b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0699252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28591"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-15000"/>
                    </a14:imgEffect>
                    <a14:imgEffect>
                      <a14:brightnessContrast bright="-37000" contrast="33000"/>
                    </a14:imgEffect>
                  </a14:imgLayer>
                </a14:imgProps>
              </a:ext>
            </a:extLst>
          </a:blip>
          <a:srcRect/>
          <a:stretch>
            <a:fillRect t="-21000" b="-21000"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1D75BA97-F543-47FF-CAE5-505804BA6C3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églalap 13">
            <a:extLst>
              <a:ext uri="{FF2B5EF4-FFF2-40B4-BE49-F238E27FC236}">
                <a16:creationId xmlns:a16="http://schemas.microsoft.com/office/drawing/2014/main" id="{917F92FD-5911-2FEF-36C9-7D9F6FF16F30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174171" y="130629"/>
            <a:ext cx="11858172" cy="6574971"/>
          </a:xfrm>
          <a:prstGeom prst="rect">
            <a:avLst/>
          </a:prstGeom>
          <a:solidFill>
            <a:schemeClr val="bg1">
              <a:alpha val="54242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 dirty="0"/>
          </a:p>
        </p:txBody>
      </p:sp>
      <p:sp>
        <p:nvSpPr>
          <p:cNvPr id="9" name="Szövegdoboz 8">
            <a:extLst>
              <a:ext uri="{FF2B5EF4-FFF2-40B4-BE49-F238E27FC236}">
                <a16:creationId xmlns:a16="http://schemas.microsoft.com/office/drawing/2014/main" id="{625E915F-D2D8-E563-EF9F-41249BCE88EE}"/>
              </a:ext>
            </a:extLst>
          </p:cNvPr>
          <p:cNvSpPr txBox="1"/>
          <p:nvPr/>
        </p:nvSpPr>
        <p:spPr>
          <a:xfrm>
            <a:off x="290285" y="257776"/>
            <a:ext cx="527420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hu-HU" sz="2800" b="1" dirty="0">
                <a:latin typeface="Georgia" panose="02040502050405020303" pitchFamily="18" charset="0"/>
              </a:rPr>
              <a:t>A spártai oktatás értékelése</a:t>
            </a:r>
          </a:p>
        </p:txBody>
      </p:sp>
      <p:sp>
        <p:nvSpPr>
          <p:cNvPr id="10" name="Szövegdoboz 9">
            <a:extLst>
              <a:ext uri="{FF2B5EF4-FFF2-40B4-BE49-F238E27FC236}">
                <a16:creationId xmlns:a16="http://schemas.microsoft.com/office/drawing/2014/main" id="{614AD2C2-9AEB-51D1-C724-35500DBB1279}"/>
              </a:ext>
            </a:extLst>
          </p:cNvPr>
          <p:cNvSpPr txBox="1"/>
          <p:nvPr/>
        </p:nvSpPr>
        <p:spPr>
          <a:xfrm>
            <a:off x="290285" y="1145473"/>
            <a:ext cx="6844558" cy="36933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hu-HU" dirty="0">
                <a:latin typeface="Times New Roman" panose="02020603050405020304" pitchFamily="18" charset="0"/>
                <a:cs typeface="Times New Roman" panose="02020603050405020304" pitchFamily="18" charset="0"/>
              </a:rPr>
              <a:t>A spártai női oktatás </a:t>
            </a:r>
            <a:r>
              <a:rPr lang="hu-H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nem intellektuális </a:t>
            </a:r>
            <a:r>
              <a:rPr lang="hu-HU" dirty="0">
                <a:latin typeface="Times New Roman" panose="02020603050405020304" pitchFamily="18" charset="0"/>
                <a:cs typeface="Times New Roman" panose="02020603050405020304" pitchFamily="18" charset="0"/>
              </a:rPr>
              <a:t>volt, hanem fizikai és erkölcsi.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hu-H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hu-HU" dirty="0">
                <a:latin typeface="Times New Roman" panose="02020603050405020304" pitchFamily="18" charset="0"/>
                <a:cs typeface="Times New Roman" panose="02020603050405020304" pitchFamily="18" charset="0"/>
              </a:rPr>
              <a:t>A </a:t>
            </a:r>
            <a:r>
              <a:rPr lang="hu-H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lányok</a:t>
            </a:r>
            <a:r>
              <a:rPr lang="hu-H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tanultak fegyelmet, közösségi szellemet, vallási tiszteletet.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hu-H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hu-HU" dirty="0">
                <a:latin typeface="Times New Roman" panose="02020603050405020304" pitchFamily="18" charset="0"/>
                <a:cs typeface="Times New Roman" panose="02020603050405020304" pitchFamily="18" charset="0"/>
              </a:rPr>
              <a:t>Oktatásuk </a:t>
            </a:r>
            <a:r>
              <a:rPr lang="hu-H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formális</a:t>
            </a:r>
            <a:r>
              <a:rPr lang="hu-H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volt, állami ellenőrzés alatt, de korlátozott tartalommal.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hu-H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hu-HU" dirty="0">
                <a:latin typeface="Times New Roman" panose="02020603050405020304" pitchFamily="18" charset="0"/>
                <a:cs typeface="Times New Roman" panose="02020603050405020304" pitchFamily="18" charset="0"/>
              </a:rPr>
              <a:t>Az írás-olvasás nem volt központi elem, a </a:t>
            </a:r>
            <a:r>
              <a:rPr lang="hu-H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hangsúly</a:t>
            </a:r>
            <a:r>
              <a:rPr lang="hu-H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a testgyakorlaton és a szóbeli hagyományon volt.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hu-H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hu-H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 nevelés célja</a:t>
            </a:r>
            <a:r>
              <a:rPr lang="hu-HU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a nő is az állam eszköze a katonai erény fenntartásában.</a:t>
            </a:r>
          </a:p>
        </p:txBody>
      </p:sp>
      <p:sp>
        <p:nvSpPr>
          <p:cNvPr id="16" name="Szövegdoboz 15">
            <a:extLst>
              <a:ext uri="{FF2B5EF4-FFF2-40B4-BE49-F238E27FC236}">
                <a16:creationId xmlns:a16="http://schemas.microsoft.com/office/drawing/2014/main" id="{9F516F29-04A4-0F03-E019-987B3FE2B1DF}"/>
              </a:ext>
            </a:extLst>
          </p:cNvPr>
          <p:cNvSpPr txBox="1"/>
          <p:nvPr/>
        </p:nvSpPr>
        <p:spPr>
          <a:xfrm>
            <a:off x="1650824" y="5220126"/>
            <a:ext cx="5631543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dirty="0">
                <a:latin typeface="Times New Roman" panose="02020603050405020304" pitchFamily="18" charset="0"/>
                <a:cs typeface="Times New Roman" panose="02020603050405020304" pitchFamily="18" charset="0"/>
              </a:rPr>
              <a:t>Spárta a későbbi </a:t>
            </a:r>
            <a:r>
              <a:rPr lang="hu-H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történetírásban</a:t>
            </a:r>
            <a:r>
              <a:rPr lang="hu-H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gyakran idealizált példa lett, de a női oktatás fejlettsége itt is relatív – a cél nem a szellemi fejlődés, hanem a </a:t>
            </a:r>
            <a:r>
              <a:rPr lang="hu-H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biológiai alkalmasság </a:t>
            </a:r>
            <a:r>
              <a:rPr lang="hu-HU" dirty="0">
                <a:latin typeface="Times New Roman" panose="02020603050405020304" pitchFamily="18" charset="0"/>
                <a:cs typeface="Times New Roman" panose="02020603050405020304" pitchFamily="18" charset="0"/>
              </a:rPr>
              <a:t>volt.</a:t>
            </a:r>
          </a:p>
        </p:txBody>
      </p:sp>
      <p:pic>
        <p:nvPicPr>
          <p:cNvPr id="18" name="Ábra 17" descr="Jobbra mutató nyíl körvonalas">
            <a:extLst>
              <a:ext uri="{FF2B5EF4-FFF2-40B4-BE49-F238E27FC236}">
                <a16:creationId xmlns:a16="http://schemas.microsoft.com/office/drawing/2014/main" id="{323AD666-43E3-E343-79E0-6F238CE0717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702146" y="5220126"/>
            <a:ext cx="948678" cy="948678"/>
          </a:xfrm>
          <a:prstGeom prst="rect">
            <a:avLst/>
          </a:prstGeom>
        </p:spPr>
      </p:pic>
      <p:sp>
        <p:nvSpPr>
          <p:cNvPr id="3" name="Szövegdoboz 2">
            <a:extLst>
              <a:ext uri="{FF2B5EF4-FFF2-40B4-BE49-F238E27FC236}">
                <a16:creationId xmlns:a16="http://schemas.microsoft.com/office/drawing/2014/main" id="{4D90A59C-4F07-3F27-C837-8530729259B5}"/>
              </a:ext>
            </a:extLst>
          </p:cNvPr>
          <p:cNvSpPr txBox="1"/>
          <p:nvPr/>
        </p:nvSpPr>
        <p:spPr>
          <a:xfrm>
            <a:off x="7978209" y="5476749"/>
            <a:ext cx="346759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hu-HU" sz="1000" spc="600" dirty="0">
                <a:latin typeface="Georgia" panose="02040502050405020303" pitchFamily="18" charset="0"/>
              </a:rPr>
              <a:t>Spártai lány</a:t>
            </a:r>
          </a:p>
          <a:p>
            <a:pPr algn="ctr"/>
            <a:r>
              <a:rPr lang="hu-HU" sz="1000" spc="600" dirty="0">
                <a:latin typeface="Georgia" panose="02040502050405020303" pitchFamily="18" charset="0"/>
              </a:rPr>
              <a:t>(Bronz szobrocska)</a:t>
            </a:r>
          </a:p>
        </p:txBody>
      </p:sp>
      <p:pic>
        <p:nvPicPr>
          <p:cNvPr id="15362" name="Picture 2">
            <a:extLst>
              <a:ext uri="{FF2B5EF4-FFF2-40B4-BE49-F238E27FC236}">
                <a16:creationId xmlns:a16="http://schemas.microsoft.com/office/drawing/2014/main" id="{8D489D89-57C6-066F-680C-41AC0D09BA8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24506" y="1289927"/>
            <a:ext cx="3175000" cy="3835400"/>
          </a:xfrm>
          <a:prstGeom prst="rect">
            <a:avLst/>
          </a:prstGeom>
          <a:noFill/>
          <a:effectLst>
            <a:outerShdw blurRad="50800" dist="38100" dir="18900000" algn="b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2000254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28591"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-15000"/>
                    </a14:imgEffect>
                    <a14:imgEffect>
                      <a14:brightnessContrast bright="-37000" contrast="33000"/>
                    </a14:imgEffect>
                  </a14:imgLayer>
                </a14:imgProps>
              </a:ext>
            </a:extLst>
          </a:blip>
          <a:srcRect/>
          <a:stretch>
            <a:fillRect t="-21000" b="-21000"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DA230DF4-568F-142C-A125-38DEDAE232A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églalap 13">
            <a:extLst>
              <a:ext uri="{FF2B5EF4-FFF2-40B4-BE49-F238E27FC236}">
                <a16:creationId xmlns:a16="http://schemas.microsoft.com/office/drawing/2014/main" id="{1DA9745F-0EF1-3F5A-0893-098FE2F16E32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174171" y="130629"/>
            <a:ext cx="11858172" cy="6574971"/>
          </a:xfrm>
          <a:prstGeom prst="rect">
            <a:avLst/>
          </a:prstGeom>
          <a:solidFill>
            <a:schemeClr val="bg1">
              <a:alpha val="54242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 dirty="0"/>
          </a:p>
        </p:txBody>
      </p:sp>
      <p:sp>
        <p:nvSpPr>
          <p:cNvPr id="9" name="Szövegdoboz 8">
            <a:extLst>
              <a:ext uri="{FF2B5EF4-FFF2-40B4-BE49-F238E27FC236}">
                <a16:creationId xmlns:a16="http://schemas.microsoft.com/office/drawing/2014/main" id="{D32010F1-CFA4-614C-9B26-15039F2A3B2B}"/>
              </a:ext>
            </a:extLst>
          </p:cNvPr>
          <p:cNvSpPr txBox="1"/>
          <p:nvPr/>
        </p:nvSpPr>
        <p:spPr>
          <a:xfrm>
            <a:off x="290285" y="257776"/>
            <a:ext cx="631615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hu-HU" sz="2800" b="1" dirty="0">
                <a:latin typeface="Georgia" panose="02040502050405020303" pitchFamily="18" charset="0"/>
              </a:rPr>
              <a:t>Filozófiai nézetek: nők és nevelés</a:t>
            </a:r>
          </a:p>
        </p:txBody>
      </p:sp>
      <p:sp>
        <p:nvSpPr>
          <p:cNvPr id="10" name="Szövegdoboz 9">
            <a:extLst>
              <a:ext uri="{FF2B5EF4-FFF2-40B4-BE49-F238E27FC236}">
                <a16:creationId xmlns:a16="http://schemas.microsoft.com/office/drawing/2014/main" id="{0D8DB68C-3B29-AA48-1363-F42982E119A9}"/>
              </a:ext>
            </a:extLst>
          </p:cNvPr>
          <p:cNvSpPr txBox="1"/>
          <p:nvPr/>
        </p:nvSpPr>
        <p:spPr>
          <a:xfrm>
            <a:off x="290285" y="1145473"/>
            <a:ext cx="6844558" cy="36933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hu-HU" dirty="0">
                <a:latin typeface="Times New Roman" panose="02020603050405020304" pitchFamily="18" charset="0"/>
                <a:cs typeface="Times New Roman" panose="02020603050405020304" pitchFamily="18" charset="0"/>
              </a:rPr>
              <a:t>A görög filozófia </a:t>
            </a:r>
            <a:r>
              <a:rPr lang="hu-H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ritkán</a:t>
            </a:r>
            <a:r>
              <a:rPr lang="hu-H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foglalkozott közvetlenül a női oktatással.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hu-H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hu-HU" dirty="0">
                <a:latin typeface="Times New Roman" panose="02020603050405020304" pitchFamily="18" charset="0"/>
                <a:cs typeface="Times New Roman" panose="02020603050405020304" pitchFamily="18" charset="0"/>
              </a:rPr>
              <a:t>A gondolkodás központjában a férfi állampolgár, az </a:t>
            </a:r>
            <a:r>
              <a:rPr lang="hu-H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értelem</a:t>
            </a:r>
            <a:r>
              <a:rPr lang="hu-H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hu-HU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logosz</a:t>
            </a:r>
            <a:r>
              <a:rPr lang="hu-HU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és a </a:t>
            </a:r>
            <a:r>
              <a:rPr lang="hu-H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közéleti cselekvés </a:t>
            </a:r>
            <a:r>
              <a:rPr lang="hu-HU" dirty="0">
                <a:latin typeface="Times New Roman" panose="02020603050405020304" pitchFamily="18" charset="0"/>
                <a:cs typeface="Times New Roman" panose="02020603050405020304" pitchFamily="18" charset="0"/>
              </a:rPr>
              <a:t>állt.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hu-H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hu-H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Platón</a:t>
            </a:r>
            <a:r>
              <a:rPr lang="hu-H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az </a:t>
            </a:r>
            <a:r>
              <a:rPr lang="hu-HU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Állam V. könyvében </a:t>
            </a:r>
            <a:r>
              <a:rPr lang="hu-HU" dirty="0">
                <a:latin typeface="Times New Roman" panose="02020603050405020304" pitchFamily="18" charset="0"/>
                <a:cs typeface="Times New Roman" panose="02020603050405020304" pitchFamily="18" charset="0"/>
              </a:rPr>
              <a:t>elméletileg felvetette a közös nevelést, de ez nem valósult meg a gyakorlatban.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hu-H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hu-H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Arisztotelész</a:t>
            </a:r>
            <a:r>
              <a:rPr lang="hu-H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a női természetet „hiányosnak” tekintette; szerinte a nő nevelésének célja az engedelmesség, nem az önálló gondolkodás.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hu-H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hu-H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Xenophón</a:t>
            </a:r>
            <a:r>
              <a:rPr lang="hu-H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gyakorlati megközelítést alkalmazott: a nő feladata a háztartás rendjének fenntartása, nem a filozófiai tudás elsajátítása.</a:t>
            </a:r>
          </a:p>
        </p:txBody>
      </p:sp>
      <p:sp>
        <p:nvSpPr>
          <p:cNvPr id="16" name="Szövegdoboz 15">
            <a:extLst>
              <a:ext uri="{FF2B5EF4-FFF2-40B4-BE49-F238E27FC236}">
                <a16:creationId xmlns:a16="http://schemas.microsoft.com/office/drawing/2014/main" id="{786EB5ED-86A4-19B8-C6F2-5227FF876DF6}"/>
              </a:ext>
            </a:extLst>
          </p:cNvPr>
          <p:cNvSpPr txBox="1"/>
          <p:nvPr/>
        </p:nvSpPr>
        <p:spPr>
          <a:xfrm>
            <a:off x="1650824" y="5220126"/>
            <a:ext cx="5631543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dirty="0">
                <a:latin typeface="Times New Roman" panose="02020603050405020304" pitchFamily="18" charset="0"/>
                <a:cs typeface="Times New Roman" panose="02020603050405020304" pitchFamily="18" charset="0"/>
              </a:rPr>
              <a:t>a filozófiai érvelés nemcsak leírta, hanem </a:t>
            </a:r>
            <a:r>
              <a:rPr lang="hu-H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igazolta</a:t>
            </a:r>
            <a:r>
              <a:rPr lang="hu-H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is a társadalmi különbséget. A nevelésről való gondolkodás maga is a </a:t>
            </a:r>
            <a:r>
              <a:rPr lang="hu-H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hatalmi rend fenntartását </a:t>
            </a:r>
            <a:r>
              <a:rPr lang="hu-HU" dirty="0">
                <a:latin typeface="Times New Roman" panose="02020603050405020304" pitchFamily="18" charset="0"/>
                <a:cs typeface="Times New Roman" panose="02020603050405020304" pitchFamily="18" charset="0"/>
              </a:rPr>
              <a:t>szolgálta.</a:t>
            </a:r>
          </a:p>
        </p:txBody>
      </p:sp>
      <p:pic>
        <p:nvPicPr>
          <p:cNvPr id="18" name="Ábra 17" descr="Jobbra mutató nyíl körvonalas">
            <a:extLst>
              <a:ext uri="{FF2B5EF4-FFF2-40B4-BE49-F238E27FC236}">
                <a16:creationId xmlns:a16="http://schemas.microsoft.com/office/drawing/2014/main" id="{9647E537-345B-FBF8-7977-D7929636956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702146" y="5220126"/>
            <a:ext cx="948678" cy="948678"/>
          </a:xfrm>
          <a:prstGeom prst="rect">
            <a:avLst/>
          </a:prstGeom>
        </p:spPr>
      </p:pic>
      <p:sp>
        <p:nvSpPr>
          <p:cNvPr id="3" name="Szövegdoboz 2">
            <a:extLst>
              <a:ext uri="{FF2B5EF4-FFF2-40B4-BE49-F238E27FC236}">
                <a16:creationId xmlns:a16="http://schemas.microsoft.com/office/drawing/2014/main" id="{9E991A25-BF22-066F-E038-6F4719DD8D3D}"/>
              </a:ext>
            </a:extLst>
          </p:cNvPr>
          <p:cNvSpPr txBox="1"/>
          <p:nvPr/>
        </p:nvSpPr>
        <p:spPr>
          <a:xfrm>
            <a:off x="8022259" y="5401458"/>
            <a:ext cx="3467595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hu-HU" sz="1000" spc="600" dirty="0">
                <a:latin typeface="Georgia" panose="02040502050405020303" pitchFamily="18" charset="0"/>
              </a:rPr>
              <a:t>Platón</a:t>
            </a:r>
          </a:p>
        </p:txBody>
      </p:sp>
      <p:pic>
        <p:nvPicPr>
          <p:cNvPr id="16386" name="Picture 2" descr="Platón – Wikidézet">
            <a:extLst>
              <a:ext uri="{FF2B5EF4-FFF2-40B4-BE49-F238E27FC236}">
                <a16:creationId xmlns:a16="http://schemas.microsoft.com/office/drawing/2014/main" id="{1D6C64C2-FFFB-6C18-C2DC-E77057DF33C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12818" y="1765300"/>
            <a:ext cx="3124200" cy="3327400"/>
          </a:xfrm>
          <a:prstGeom prst="rect">
            <a:avLst/>
          </a:prstGeom>
          <a:noFill/>
          <a:effectLst>
            <a:outerShdw blurRad="50800" dist="38100" dir="18900000" algn="b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2014325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28591"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-15000"/>
                    </a14:imgEffect>
                    <a14:imgEffect>
                      <a14:brightnessContrast bright="-37000" contrast="33000"/>
                    </a14:imgEffect>
                  </a14:imgLayer>
                </a14:imgProps>
              </a:ext>
            </a:extLst>
          </a:blip>
          <a:srcRect/>
          <a:stretch>
            <a:fillRect t="-21000" b="-21000"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98EC624E-67EE-74F7-6359-5D8CF2259E4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églalap 13">
            <a:extLst>
              <a:ext uri="{FF2B5EF4-FFF2-40B4-BE49-F238E27FC236}">
                <a16:creationId xmlns:a16="http://schemas.microsoft.com/office/drawing/2014/main" id="{40EE10D8-EEEB-E304-C4A9-42B686B82D15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174171" y="130629"/>
            <a:ext cx="11858172" cy="6574971"/>
          </a:xfrm>
          <a:prstGeom prst="rect">
            <a:avLst/>
          </a:prstGeom>
          <a:solidFill>
            <a:schemeClr val="bg1">
              <a:alpha val="54242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 dirty="0"/>
          </a:p>
        </p:txBody>
      </p:sp>
      <p:sp>
        <p:nvSpPr>
          <p:cNvPr id="9" name="Szövegdoboz 8">
            <a:extLst>
              <a:ext uri="{FF2B5EF4-FFF2-40B4-BE49-F238E27FC236}">
                <a16:creationId xmlns:a16="http://schemas.microsoft.com/office/drawing/2014/main" id="{3362B264-704A-B7E7-B5F8-A93F1BAD5513}"/>
              </a:ext>
            </a:extLst>
          </p:cNvPr>
          <p:cNvSpPr txBox="1"/>
          <p:nvPr/>
        </p:nvSpPr>
        <p:spPr>
          <a:xfrm>
            <a:off x="290285" y="257776"/>
            <a:ext cx="631615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hu-HU" sz="2800" b="1" dirty="0">
                <a:latin typeface="Georgia" panose="02040502050405020303" pitchFamily="18" charset="0"/>
              </a:rPr>
              <a:t>Filozófiai nézetek: nők és nevelés</a:t>
            </a:r>
          </a:p>
        </p:txBody>
      </p:sp>
      <p:sp>
        <p:nvSpPr>
          <p:cNvPr id="2" name="Szövegdoboz 1">
            <a:extLst>
              <a:ext uri="{FF2B5EF4-FFF2-40B4-BE49-F238E27FC236}">
                <a16:creationId xmlns:a16="http://schemas.microsoft.com/office/drawing/2014/main" id="{EF49C6D0-D7E2-9CEC-D79A-308CE7D2C635}"/>
              </a:ext>
            </a:extLst>
          </p:cNvPr>
          <p:cNvSpPr txBox="1"/>
          <p:nvPr/>
        </p:nvSpPr>
        <p:spPr>
          <a:xfrm>
            <a:off x="5640078" y="4643095"/>
            <a:ext cx="4339849" cy="12464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hu-HU" sz="1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„Again, </a:t>
            </a:r>
            <a:r>
              <a:rPr lang="hu-HU" sz="15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the</a:t>
            </a:r>
            <a:r>
              <a:rPr lang="hu-HU" sz="1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hu-HU" sz="15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male</a:t>
            </a:r>
            <a:r>
              <a:rPr lang="hu-HU" sz="1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is </a:t>
            </a:r>
            <a:r>
              <a:rPr lang="hu-HU" sz="15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by</a:t>
            </a:r>
            <a:r>
              <a:rPr lang="hu-HU" sz="1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hu-HU" sz="15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nature</a:t>
            </a:r>
            <a:r>
              <a:rPr lang="hu-HU" sz="1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hu-HU" sz="15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superior</a:t>
            </a:r>
            <a:r>
              <a:rPr lang="hu-HU" sz="1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and </a:t>
            </a:r>
            <a:r>
              <a:rPr lang="hu-HU" sz="15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the</a:t>
            </a:r>
            <a:r>
              <a:rPr lang="hu-HU" sz="1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hu-HU" sz="15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female</a:t>
            </a:r>
            <a:r>
              <a:rPr lang="hu-HU" sz="1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hu-HU" sz="15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inferior</a:t>
            </a:r>
            <a:r>
              <a:rPr lang="hu-HU" sz="1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 and </a:t>
            </a:r>
            <a:r>
              <a:rPr lang="hu-HU" sz="15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the</a:t>
            </a:r>
            <a:r>
              <a:rPr lang="hu-HU" sz="1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hu-HU" sz="15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one</a:t>
            </a:r>
            <a:r>
              <a:rPr lang="hu-HU" sz="1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hu-HU" sz="15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rules</a:t>
            </a:r>
            <a:r>
              <a:rPr lang="hu-HU" sz="1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and </a:t>
            </a:r>
            <a:r>
              <a:rPr lang="hu-HU" sz="15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the</a:t>
            </a:r>
            <a:r>
              <a:rPr lang="hu-HU" sz="1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hu-HU" sz="15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other</a:t>
            </a:r>
            <a:r>
              <a:rPr lang="hu-HU" sz="1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is </a:t>
            </a:r>
            <a:r>
              <a:rPr lang="hu-HU" sz="15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ruled</a:t>
            </a:r>
            <a:r>
              <a:rPr lang="hu-HU" sz="1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(...).” </a:t>
            </a:r>
          </a:p>
          <a:p>
            <a:pPr algn="ctr"/>
            <a:r>
              <a:rPr lang="hu-HU" sz="15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hu-HU" sz="1500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Aristotle</a:t>
            </a:r>
            <a:r>
              <a:rPr lang="hu-HU" sz="15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hu-HU" sz="15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Politics</a:t>
            </a:r>
            <a:r>
              <a:rPr lang="hu-HU" sz="15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hu-HU" sz="15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Book</a:t>
            </a:r>
            <a:r>
              <a:rPr lang="hu-HU" sz="15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I 1254b13-15, </a:t>
            </a:r>
            <a:r>
              <a:rPr lang="hu-HU" sz="15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trans</a:t>
            </a:r>
            <a:r>
              <a:rPr lang="hu-HU" sz="15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Benjamin </a:t>
            </a:r>
            <a:r>
              <a:rPr lang="hu-HU" sz="15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Jowett</a:t>
            </a:r>
            <a:r>
              <a:rPr lang="hu-HU" sz="15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The Internet </a:t>
            </a:r>
            <a:r>
              <a:rPr lang="hu-HU" sz="15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Classics</a:t>
            </a:r>
            <a:r>
              <a:rPr lang="hu-HU" sz="15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hu-HU" sz="15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Archive</a:t>
            </a:r>
            <a:r>
              <a:rPr lang="hu-HU" sz="15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MIT Press)</a:t>
            </a:r>
          </a:p>
        </p:txBody>
      </p:sp>
      <p:sp>
        <p:nvSpPr>
          <p:cNvPr id="3" name="Szövegdoboz 2">
            <a:extLst>
              <a:ext uri="{FF2B5EF4-FFF2-40B4-BE49-F238E27FC236}">
                <a16:creationId xmlns:a16="http://schemas.microsoft.com/office/drawing/2014/main" id="{ADAF0D29-7DE8-7AB5-EFF6-1FC570357548}"/>
              </a:ext>
            </a:extLst>
          </p:cNvPr>
          <p:cNvSpPr txBox="1"/>
          <p:nvPr/>
        </p:nvSpPr>
        <p:spPr>
          <a:xfrm>
            <a:off x="501809" y="1669615"/>
            <a:ext cx="4881418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hu-HU" sz="1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“</a:t>
            </a:r>
            <a:r>
              <a:rPr lang="hu-HU" sz="15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There</a:t>
            </a:r>
            <a:r>
              <a:rPr lang="hu-HU" sz="1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is no </a:t>
            </a:r>
            <a:r>
              <a:rPr lang="hu-HU" sz="15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pursuit</a:t>
            </a:r>
            <a:r>
              <a:rPr lang="hu-HU" sz="1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of </a:t>
            </a:r>
            <a:r>
              <a:rPr lang="hu-HU" sz="15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the</a:t>
            </a:r>
            <a:r>
              <a:rPr lang="hu-HU" sz="1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hu-HU" sz="15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administrators</a:t>
            </a:r>
            <a:r>
              <a:rPr lang="hu-HU" sz="1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of </a:t>
            </a:r>
            <a:r>
              <a:rPr lang="hu-HU" sz="15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the</a:t>
            </a:r>
            <a:r>
              <a:rPr lang="hu-HU" sz="1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hu-HU" sz="15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State</a:t>
            </a:r>
            <a:r>
              <a:rPr lang="hu-HU" sz="1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hu-HU" sz="15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which</a:t>
            </a:r>
            <a:r>
              <a:rPr lang="hu-HU" sz="1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hu-HU" sz="15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belongs</a:t>
            </a:r>
            <a:r>
              <a:rPr lang="hu-HU" sz="1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hu-HU" sz="15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to</a:t>
            </a:r>
            <a:r>
              <a:rPr lang="hu-HU" sz="1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hu-HU" sz="15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woman</a:t>
            </a:r>
            <a:r>
              <a:rPr lang="hu-HU" sz="1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hu-HU" sz="15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because</a:t>
            </a:r>
            <a:r>
              <a:rPr lang="hu-HU" sz="1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hu-HU" sz="15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she</a:t>
            </a:r>
            <a:r>
              <a:rPr lang="hu-HU" sz="1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is a </a:t>
            </a:r>
            <a:r>
              <a:rPr lang="hu-HU" sz="15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woman</a:t>
            </a:r>
            <a:r>
              <a:rPr lang="hu-HU" sz="1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hu-HU" sz="15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or</a:t>
            </a:r>
            <a:r>
              <a:rPr lang="hu-HU" sz="1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hu-HU" sz="15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to</a:t>
            </a:r>
            <a:r>
              <a:rPr lang="hu-HU" sz="1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man </a:t>
            </a:r>
            <a:r>
              <a:rPr lang="hu-HU" sz="15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because</a:t>
            </a:r>
            <a:r>
              <a:rPr lang="hu-HU" sz="1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he is a man; </a:t>
            </a:r>
            <a:r>
              <a:rPr lang="hu-HU" sz="15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but</a:t>
            </a:r>
            <a:r>
              <a:rPr lang="hu-HU" sz="1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hu-HU" sz="15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the</a:t>
            </a:r>
            <a:r>
              <a:rPr lang="hu-HU" sz="1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hu-HU" sz="15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natural</a:t>
            </a:r>
            <a:r>
              <a:rPr lang="hu-HU" sz="1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hu-HU" sz="15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capacities</a:t>
            </a:r>
            <a:r>
              <a:rPr lang="hu-HU" sz="1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hu-HU" sz="15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are</a:t>
            </a:r>
            <a:r>
              <a:rPr lang="hu-HU" sz="1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hu-HU" sz="15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distributed</a:t>
            </a:r>
            <a:r>
              <a:rPr lang="hu-HU" sz="1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hu-HU" sz="15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alike</a:t>
            </a:r>
            <a:r>
              <a:rPr lang="hu-HU" sz="1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hu-HU" sz="15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among</a:t>
            </a:r>
            <a:r>
              <a:rPr lang="hu-HU" sz="1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hu-HU" sz="15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both</a:t>
            </a:r>
            <a:r>
              <a:rPr lang="hu-HU" sz="1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sexes, and </a:t>
            </a:r>
            <a:r>
              <a:rPr lang="hu-HU" sz="15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women</a:t>
            </a:r>
            <a:r>
              <a:rPr lang="hu-HU" sz="1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hu-HU" sz="15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naturally</a:t>
            </a:r>
            <a:r>
              <a:rPr lang="hu-HU" sz="1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hu-HU" sz="15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share</a:t>
            </a:r>
            <a:r>
              <a:rPr lang="hu-HU" sz="1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in </a:t>
            </a:r>
            <a:r>
              <a:rPr lang="hu-HU" sz="15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all</a:t>
            </a:r>
            <a:r>
              <a:rPr lang="hu-HU" sz="1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hu-HU" sz="15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pursuits</a:t>
            </a:r>
            <a:r>
              <a:rPr lang="hu-HU" sz="1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of </a:t>
            </a:r>
            <a:r>
              <a:rPr lang="hu-HU" sz="15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men</a:t>
            </a:r>
            <a:r>
              <a:rPr lang="hu-HU" sz="1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hu-HU" sz="15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though</a:t>
            </a:r>
            <a:r>
              <a:rPr lang="hu-HU" sz="1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in </a:t>
            </a:r>
            <a:r>
              <a:rPr lang="hu-HU" sz="15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all</a:t>
            </a:r>
            <a:r>
              <a:rPr lang="hu-HU" sz="1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of </a:t>
            </a:r>
            <a:r>
              <a:rPr lang="hu-HU" sz="15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them</a:t>
            </a:r>
            <a:r>
              <a:rPr lang="hu-HU" sz="1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hu-HU" sz="15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women</a:t>
            </a:r>
            <a:r>
              <a:rPr lang="hu-HU" sz="1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hu-HU" sz="15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are</a:t>
            </a:r>
            <a:r>
              <a:rPr lang="hu-HU" sz="1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hu-HU" sz="15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the</a:t>
            </a:r>
            <a:r>
              <a:rPr lang="hu-HU" sz="1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hu-HU" sz="15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weaker</a:t>
            </a:r>
            <a:r>
              <a:rPr lang="hu-HU" sz="1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.”</a:t>
            </a:r>
          </a:p>
          <a:p>
            <a:pPr algn="ctr"/>
            <a:r>
              <a:rPr lang="hu-HU" sz="15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hu-HU" sz="1500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Plato</a:t>
            </a:r>
            <a:r>
              <a:rPr lang="hu-HU" sz="15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hu-HU" sz="15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Republic</a:t>
            </a:r>
            <a:r>
              <a:rPr lang="hu-HU" sz="15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hu-HU" sz="15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Book</a:t>
            </a:r>
            <a:r>
              <a:rPr lang="hu-HU" sz="15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V 451e–452a, </a:t>
            </a:r>
            <a:r>
              <a:rPr lang="hu-HU" sz="15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trans</a:t>
            </a:r>
            <a:r>
              <a:rPr lang="hu-HU" sz="15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Benjamin </a:t>
            </a:r>
            <a:r>
              <a:rPr lang="hu-HU" sz="15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Jowett</a:t>
            </a:r>
            <a:r>
              <a:rPr lang="hu-HU" sz="15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The Internet </a:t>
            </a:r>
            <a:r>
              <a:rPr lang="hu-HU" sz="15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Classics</a:t>
            </a:r>
            <a:r>
              <a:rPr lang="hu-HU" sz="15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hu-HU" sz="15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Archive</a:t>
            </a:r>
            <a:r>
              <a:rPr lang="hu-HU" sz="15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MIT Press.)</a:t>
            </a:r>
            <a:endParaRPr lang="hu-HU" sz="15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Szövegdoboz 4">
            <a:extLst>
              <a:ext uri="{FF2B5EF4-FFF2-40B4-BE49-F238E27FC236}">
                <a16:creationId xmlns:a16="http://schemas.microsoft.com/office/drawing/2014/main" id="{D4F1F47A-6E03-A3D2-3463-1668DF48331A}"/>
              </a:ext>
            </a:extLst>
          </p:cNvPr>
          <p:cNvSpPr txBox="1"/>
          <p:nvPr/>
        </p:nvSpPr>
        <p:spPr>
          <a:xfrm>
            <a:off x="6897485" y="1774388"/>
            <a:ext cx="4556367" cy="17081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hu-HU" sz="1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“</a:t>
            </a:r>
            <a:r>
              <a:rPr lang="hu-HU" sz="15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It</a:t>
            </a:r>
            <a:r>
              <a:rPr lang="hu-HU" sz="1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is a </a:t>
            </a:r>
            <a:r>
              <a:rPr lang="hu-HU" sz="15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noble</a:t>
            </a:r>
            <a:r>
              <a:rPr lang="hu-HU" sz="1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hu-HU" sz="15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thing</a:t>
            </a:r>
            <a:r>
              <a:rPr lang="hu-HU" sz="1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hu-HU" sz="15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for</a:t>
            </a:r>
            <a:r>
              <a:rPr lang="hu-HU" sz="1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a </a:t>
            </a:r>
            <a:r>
              <a:rPr lang="hu-HU" sz="15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woman</a:t>
            </a:r>
            <a:r>
              <a:rPr lang="hu-HU" sz="1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hu-HU" sz="15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to</a:t>
            </a:r>
            <a:r>
              <a:rPr lang="hu-HU" sz="1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hu-HU" sz="15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stay</a:t>
            </a:r>
            <a:r>
              <a:rPr lang="hu-HU" sz="1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hu-HU" sz="15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indoors</a:t>
            </a:r>
            <a:r>
              <a:rPr lang="hu-HU" sz="1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and </a:t>
            </a:r>
            <a:r>
              <a:rPr lang="hu-HU" sz="15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look</a:t>
            </a:r>
            <a:r>
              <a:rPr lang="hu-HU" sz="1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hu-HU" sz="15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after</a:t>
            </a:r>
            <a:r>
              <a:rPr lang="hu-HU" sz="1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hu-HU" sz="15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the</a:t>
            </a:r>
            <a:r>
              <a:rPr lang="hu-HU" sz="1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household, and </a:t>
            </a:r>
            <a:r>
              <a:rPr lang="hu-HU" sz="15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for</a:t>
            </a:r>
            <a:r>
              <a:rPr lang="hu-HU" sz="1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a man </a:t>
            </a:r>
            <a:r>
              <a:rPr lang="hu-HU" sz="15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to</a:t>
            </a:r>
            <a:r>
              <a:rPr lang="hu-HU" sz="1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be </a:t>
            </a:r>
            <a:r>
              <a:rPr lang="hu-HU" sz="15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occupied</a:t>
            </a:r>
            <a:r>
              <a:rPr lang="hu-HU" sz="1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out of </a:t>
            </a:r>
            <a:r>
              <a:rPr lang="hu-HU" sz="15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doors</a:t>
            </a:r>
            <a:r>
              <a:rPr lang="hu-HU" sz="1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hu-HU" sz="15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with</a:t>
            </a:r>
            <a:r>
              <a:rPr lang="hu-HU" sz="1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hu-HU" sz="15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the</a:t>
            </a:r>
            <a:r>
              <a:rPr lang="hu-HU" sz="1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hu-HU" sz="15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work</a:t>
            </a:r>
            <a:r>
              <a:rPr lang="hu-HU" sz="1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of </a:t>
            </a:r>
            <a:r>
              <a:rPr lang="hu-HU" sz="15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the</a:t>
            </a:r>
            <a:r>
              <a:rPr lang="hu-HU" sz="1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farm; </a:t>
            </a:r>
            <a:r>
              <a:rPr lang="hu-HU" sz="15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the</a:t>
            </a:r>
            <a:r>
              <a:rPr lang="hu-HU" sz="1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business of </a:t>
            </a:r>
            <a:r>
              <a:rPr lang="hu-HU" sz="15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the</a:t>
            </a:r>
            <a:r>
              <a:rPr lang="hu-HU" sz="1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hu-HU" sz="15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one</a:t>
            </a:r>
            <a:r>
              <a:rPr lang="hu-HU" sz="1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is </a:t>
            </a:r>
            <a:r>
              <a:rPr lang="hu-HU" sz="15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to</a:t>
            </a:r>
            <a:r>
              <a:rPr lang="hu-HU" sz="1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hu-HU" sz="15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get</a:t>
            </a:r>
            <a:r>
              <a:rPr lang="hu-HU" sz="1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of </a:t>
            </a:r>
            <a:r>
              <a:rPr lang="hu-HU" sz="15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the</a:t>
            </a:r>
            <a:r>
              <a:rPr lang="hu-HU" sz="1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hu-HU" sz="15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other</a:t>
            </a:r>
            <a:r>
              <a:rPr lang="hu-HU" sz="1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hu-HU" sz="15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to</a:t>
            </a:r>
            <a:r>
              <a:rPr lang="hu-HU" sz="1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hu-HU" sz="15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keep</a:t>
            </a:r>
            <a:r>
              <a:rPr lang="hu-HU" sz="1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.”</a:t>
            </a:r>
          </a:p>
          <a:p>
            <a:pPr algn="ctr"/>
            <a:r>
              <a:rPr lang="hu-HU" sz="15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hu-HU" sz="1500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Xenophon</a:t>
            </a:r>
            <a:r>
              <a:rPr lang="hu-HU" sz="15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hu-HU" sz="15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Oeconomicus</a:t>
            </a:r>
            <a:r>
              <a:rPr lang="hu-HU" sz="15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hu-HU" sz="15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Book</a:t>
            </a:r>
            <a:r>
              <a:rPr lang="hu-HU" sz="15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VII 30–32, </a:t>
            </a:r>
            <a:r>
              <a:rPr lang="hu-HU" sz="15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trans</a:t>
            </a:r>
            <a:r>
              <a:rPr lang="hu-HU" sz="15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Henry Graham </a:t>
            </a:r>
            <a:r>
              <a:rPr lang="hu-HU" sz="15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Dakyns</a:t>
            </a:r>
            <a:r>
              <a:rPr lang="hu-HU" sz="15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The Internet </a:t>
            </a:r>
            <a:r>
              <a:rPr lang="hu-HU" sz="15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Classics</a:t>
            </a:r>
            <a:r>
              <a:rPr lang="hu-HU" sz="15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hu-HU" sz="15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Archive</a:t>
            </a:r>
            <a:r>
              <a:rPr lang="hu-HU" sz="15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MIT Press.)</a:t>
            </a:r>
            <a:endParaRPr lang="hu-HU" sz="15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Téglalap 5">
            <a:extLst>
              <a:ext uri="{FF2B5EF4-FFF2-40B4-BE49-F238E27FC236}">
                <a16:creationId xmlns:a16="http://schemas.microsoft.com/office/drawing/2014/main" id="{67253B78-A5D0-7ABA-0771-AF8534C7D5EC}"/>
              </a:ext>
            </a:extLst>
          </p:cNvPr>
          <p:cNvSpPr/>
          <p:nvPr/>
        </p:nvSpPr>
        <p:spPr>
          <a:xfrm>
            <a:off x="403761" y="1514806"/>
            <a:ext cx="5225143" cy="2261547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sp>
        <p:nvSpPr>
          <p:cNvPr id="7" name="Téglalap 6">
            <a:extLst>
              <a:ext uri="{FF2B5EF4-FFF2-40B4-BE49-F238E27FC236}">
                <a16:creationId xmlns:a16="http://schemas.microsoft.com/office/drawing/2014/main" id="{8E2BCAAC-AF3C-23A6-44E4-C81D9D9A61A9}"/>
              </a:ext>
            </a:extLst>
          </p:cNvPr>
          <p:cNvSpPr/>
          <p:nvPr/>
        </p:nvSpPr>
        <p:spPr>
          <a:xfrm>
            <a:off x="6563096" y="1497695"/>
            <a:ext cx="5225143" cy="2261547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sp>
        <p:nvSpPr>
          <p:cNvPr id="8" name="Téglalap 7">
            <a:extLst>
              <a:ext uri="{FF2B5EF4-FFF2-40B4-BE49-F238E27FC236}">
                <a16:creationId xmlns:a16="http://schemas.microsoft.com/office/drawing/2014/main" id="{9FB94F5B-1A4D-FDDC-E163-D1EFA3BB8396}"/>
              </a:ext>
            </a:extLst>
          </p:cNvPr>
          <p:cNvSpPr/>
          <p:nvPr/>
        </p:nvSpPr>
        <p:spPr>
          <a:xfrm>
            <a:off x="5197432" y="4128574"/>
            <a:ext cx="5225143" cy="2261547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pic>
        <p:nvPicPr>
          <p:cNvPr id="19" name="Ábra 18" descr="Agy egy fejben körvonalas">
            <a:extLst>
              <a:ext uri="{FF2B5EF4-FFF2-40B4-BE49-F238E27FC236}">
                <a16:creationId xmlns:a16="http://schemas.microsoft.com/office/drawing/2014/main" id="{29ECEFF7-BE7C-BB89-A31B-5A8E21027B4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2028117" y="4510162"/>
            <a:ext cx="1382739" cy="1382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1092522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28591"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-15000"/>
                    </a14:imgEffect>
                    <a14:imgEffect>
                      <a14:brightnessContrast bright="-37000" contrast="33000"/>
                    </a14:imgEffect>
                  </a14:imgLayer>
                </a14:imgProps>
              </a:ext>
            </a:extLst>
          </a:blip>
          <a:srcRect/>
          <a:stretch>
            <a:fillRect t="-21000" b="-21000"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82370C49-B3AE-18F8-A7E3-6A17BA24D3C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églalap 13">
            <a:extLst>
              <a:ext uri="{FF2B5EF4-FFF2-40B4-BE49-F238E27FC236}">
                <a16:creationId xmlns:a16="http://schemas.microsoft.com/office/drawing/2014/main" id="{3D2A6666-7423-FF32-FD38-1969DA0BD690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174171" y="130629"/>
            <a:ext cx="11858172" cy="6574971"/>
          </a:xfrm>
          <a:prstGeom prst="rect">
            <a:avLst/>
          </a:prstGeom>
          <a:solidFill>
            <a:schemeClr val="bg1">
              <a:alpha val="54242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 dirty="0"/>
          </a:p>
        </p:txBody>
      </p:sp>
      <p:sp>
        <p:nvSpPr>
          <p:cNvPr id="9" name="Szövegdoboz 8">
            <a:extLst>
              <a:ext uri="{FF2B5EF4-FFF2-40B4-BE49-F238E27FC236}">
                <a16:creationId xmlns:a16="http://schemas.microsoft.com/office/drawing/2014/main" id="{2BAF7124-2222-371A-6E26-6F76C22B1FBC}"/>
              </a:ext>
            </a:extLst>
          </p:cNvPr>
          <p:cNvSpPr txBox="1"/>
          <p:nvPr/>
        </p:nvSpPr>
        <p:spPr>
          <a:xfrm>
            <a:off x="290285" y="257776"/>
            <a:ext cx="570701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hu-HU" sz="2800" b="1" dirty="0">
                <a:latin typeface="Georgia" panose="02040502050405020303" pitchFamily="18" charset="0"/>
              </a:rPr>
              <a:t>A filozófiai hagyomány hatása</a:t>
            </a:r>
          </a:p>
        </p:txBody>
      </p:sp>
      <p:sp>
        <p:nvSpPr>
          <p:cNvPr id="10" name="Szövegdoboz 9">
            <a:extLst>
              <a:ext uri="{FF2B5EF4-FFF2-40B4-BE49-F238E27FC236}">
                <a16:creationId xmlns:a16="http://schemas.microsoft.com/office/drawing/2014/main" id="{37717036-AF2F-4524-E7F1-A7F09321B076}"/>
              </a:ext>
            </a:extLst>
          </p:cNvPr>
          <p:cNvSpPr txBox="1"/>
          <p:nvPr/>
        </p:nvSpPr>
        <p:spPr>
          <a:xfrm>
            <a:off x="290285" y="1822367"/>
            <a:ext cx="6844558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hu-HU" dirty="0">
                <a:latin typeface="Times New Roman" panose="02020603050405020304" pitchFamily="18" charset="0"/>
                <a:cs typeface="Times New Roman" panose="02020603050405020304" pitchFamily="18" charset="0"/>
              </a:rPr>
              <a:t>A </a:t>
            </a:r>
            <a:r>
              <a:rPr lang="hu-H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filozófiai nézetek </a:t>
            </a:r>
            <a:r>
              <a:rPr lang="hu-HU" dirty="0">
                <a:latin typeface="Times New Roman" panose="02020603050405020304" pitchFamily="18" charset="0"/>
                <a:cs typeface="Times New Roman" panose="02020603050405020304" pitchFamily="18" charset="0"/>
              </a:rPr>
              <a:t>szentesítették a női oktatás korlátozását.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hu-H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hu-HU" dirty="0">
                <a:latin typeface="Times New Roman" panose="02020603050405020304" pitchFamily="18" charset="0"/>
                <a:cs typeface="Times New Roman" panose="02020603050405020304" pitchFamily="18" charset="0"/>
              </a:rPr>
              <a:t>A női tudás értékét a </a:t>
            </a:r>
            <a:r>
              <a:rPr lang="hu-H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morális és családi </a:t>
            </a:r>
            <a:r>
              <a:rPr lang="hu-HU" dirty="0">
                <a:latin typeface="Times New Roman" panose="02020603050405020304" pitchFamily="18" charset="0"/>
                <a:cs typeface="Times New Roman" panose="02020603050405020304" pitchFamily="18" charset="0"/>
              </a:rPr>
              <a:t>szférához kötötték.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hu-H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hu-HU" dirty="0">
                <a:latin typeface="Times New Roman" panose="02020603050405020304" pitchFamily="18" charset="0"/>
                <a:cs typeface="Times New Roman" panose="02020603050405020304" pitchFamily="18" charset="0"/>
              </a:rPr>
              <a:t>A </a:t>
            </a:r>
            <a:r>
              <a:rPr lang="hu-HU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paideia</a:t>
            </a:r>
            <a:r>
              <a:rPr lang="hu-H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így kizárólag a férfiakhoz kapcsolódó kulturális örökséggé vált.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hu-H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hu-HU" dirty="0">
                <a:latin typeface="Times New Roman" panose="02020603050405020304" pitchFamily="18" charset="0"/>
                <a:cs typeface="Times New Roman" panose="02020603050405020304" pitchFamily="18" charset="0"/>
              </a:rPr>
              <a:t>A </a:t>
            </a:r>
            <a:r>
              <a:rPr lang="hu-H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női tanulás eszméje</a:t>
            </a:r>
            <a:r>
              <a:rPr lang="hu-H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csak a hellenisztikus korban jelent meg újra, korlátozott formában.</a:t>
            </a:r>
          </a:p>
        </p:txBody>
      </p:sp>
      <p:sp>
        <p:nvSpPr>
          <p:cNvPr id="16" name="Szövegdoboz 15">
            <a:extLst>
              <a:ext uri="{FF2B5EF4-FFF2-40B4-BE49-F238E27FC236}">
                <a16:creationId xmlns:a16="http://schemas.microsoft.com/office/drawing/2014/main" id="{1149B94D-7D4E-6B39-8055-884F7E962DBE}"/>
              </a:ext>
            </a:extLst>
          </p:cNvPr>
          <p:cNvSpPr txBox="1"/>
          <p:nvPr/>
        </p:nvSpPr>
        <p:spPr>
          <a:xfrm>
            <a:off x="1503300" y="4851991"/>
            <a:ext cx="5631543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dirty="0">
                <a:latin typeface="Times New Roman" panose="02020603050405020304" pitchFamily="18" charset="0"/>
                <a:cs typeface="Times New Roman" panose="02020603050405020304" pitchFamily="18" charset="0"/>
              </a:rPr>
              <a:t>a filozófiai iskolák – például az </a:t>
            </a:r>
            <a:r>
              <a:rPr lang="hu-H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Akadémia és a Lükeion </a:t>
            </a:r>
            <a:r>
              <a:rPr lang="hu-HU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– kizárólag férfi tanítványokat fogadtak. A tudás átadásának tere maga is </a:t>
            </a:r>
            <a:r>
              <a:rPr lang="hu-H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nemileg elhatárolt </a:t>
            </a:r>
            <a:r>
              <a:rPr lang="hu-HU" dirty="0">
                <a:latin typeface="Times New Roman" panose="02020603050405020304" pitchFamily="18" charset="0"/>
                <a:cs typeface="Times New Roman" panose="02020603050405020304" pitchFamily="18" charset="0"/>
              </a:rPr>
              <a:t>volt.</a:t>
            </a:r>
          </a:p>
        </p:txBody>
      </p:sp>
      <p:pic>
        <p:nvPicPr>
          <p:cNvPr id="18" name="Ábra 17" descr="Jobbra mutató nyíl körvonalas">
            <a:extLst>
              <a:ext uri="{FF2B5EF4-FFF2-40B4-BE49-F238E27FC236}">
                <a16:creationId xmlns:a16="http://schemas.microsoft.com/office/drawing/2014/main" id="{29F4F7BC-ACEF-3E34-4DA9-CDF3EF4B6D0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554622" y="4851991"/>
            <a:ext cx="948678" cy="948678"/>
          </a:xfrm>
          <a:prstGeom prst="rect">
            <a:avLst/>
          </a:prstGeom>
        </p:spPr>
      </p:pic>
      <p:sp>
        <p:nvSpPr>
          <p:cNvPr id="3" name="Szövegdoboz 2">
            <a:extLst>
              <a:ext uri="{FF2B5EF4-FFF2-40B4-BE49-F238E27FC236}">
                <a16:creationId xmlns:a16="http://schemas.microsoft.com/office/drawing/2014/main" id="{020CC823-733A-31DA-44B0-0D229F0512A9}"/>
              </a:ext>
            </a:extLst>
          </p:cNvPr>
          <p:cNvSpPr txBox="1"/>
          <p:nvPr/>
        </p:nvSpPr>
        <p:spPr>
          <a:xfrm>
            <a:off x="7978209" y="5476749"/>
            <a:ext cx="3467595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hu-HU" sz="1000" spc="600" dirty="0">
                <a:latin typeface="Georgia" panose="02040502050405020303" pitchFamily="18" charset="0"/>
              </a:rPr>
              <a:t>Arisztotelész</a:t>
            </a:r>
          </a:p>
        </p:txBody>
      </p:sp>
      <p:pic>
        <p:nvPicPr>
          <p:cNvPr id="17410" name="Picture 2" descr="Arisztotelész – Wikipédia">
            <a:extLst>
              <a:ext uri="{FF2B5EF4-FFF2-40B4-BE49-F238E27FC236}">
                <a16:creationId xmlns:a16="http://schemas.microsoft.com/office/drawing/2014/main" id="{97140D6D-7CDC-80D1-A2DB-57FA6223BAA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16569" y="778081"/>
            <a:ext cx="1790873" cy="4548249"/>
          </a:xfrm>
          <a:prstGeom prst="rect">
            <a:avLst/>
          </a:prstGeom>
          <a:noFill/>
          <a:effectLst>
            <a:outerShdw blurRad="50800" dist="38100" dir="18900000" algn="b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2420431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28591"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-15000"/>
                    </a14:imgEffect>
                    <a14:imgEffect>
                      <a14:brightnessContrast bright="-37000" contrast="33000"/>
                    </a14:imgEffect>
                  </a14:imgLayer>
                </a14:imgProps>
              </a:ext>
            </a:extLst>
          </a:blip>
          <a:srcRect/>
          <a:stretch>
            <a:fillRect t="-21000" b="-21000"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AD3257FF-0CB1-7362-23F1-016E04C44A0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églalap 13">
            <a:extLst>
              <a:ext uri="{FF2B5EF4-FFF2-40B4-BE49-F238E27FC236}">
                <a16:creationId xmlns:a16="http://schemas.microsoft.com/office/drawing/2014/main" id="{B2E1E24A-3F08-11A8-7236-3C3384328615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174171" y="130629"/>
            <a:ext cx="11858172" cy="6574971"/>
          </a:xfrm>
          <a:prstGeom prst="rect">
            <a:avLst/>
          </a:prstGeom>
          <a:solidFill>
            <a:schemeClr val="bg1">
              <a:alpha val="54242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 dirty="0"/>
          </a:p>
        </p:txBody>
      </p:sp>
      <p:sp>
        <p:nvSpPr>
          <p:cNvPr id="9" name="Szövegdoboz 8">
            <a:extLst>
              <a:ext uri="{FF2B5EF4-FFF2-40B4-BE49-F238E27FC236}">
                <a16:creationId xmlns:a16="http://schemas.microsoft.com/office/drawing/2014/main" id="{96BD1844-6552-D24A-C96F-EF70F0F4CA3B}"/>
              </a:ext>
            </a:extLst>
          </p:cNvPr>
          <p:cNvSpPr txBox="1"/>
          <p:nvPr/>
        </p:nvSpPr>
        <p:spPr>
          <a:xfrm>
            <a:off x="290285" y="257776"/>
            <a:ext cx="812113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hu-HU" sz="2800" b="1" dirty="0">
                <a:latin typeface="Georgia" panose="02040502050405020303" pitchFamily="18" charset="0"/>
              </a:rPr>
              <a:t>A hellenisztikus korszak és a női műveltség</a:t>
            </a:r>
          </a:p>
        </p:txBody>
      </p:sp>
      <p:sp>
        <p:nvSpPr>
          <p:cNvPr id="10" name="Szövegdoboz 9">
            <a:extLst>
              <a:ext uri="{FF2B5EF4-FFF2-40B4-BE49-F238E27FC236}">
                <a16:creationId xmlns:a16="http://schemas.microsoft.com/office/drawing/2014/main" id="{9A23C410-EA68-AD49-88B0-4970E1456F6D}"/>
              </a:ext>
            </a:extLst>
          </p:cNvPr>
          <p:cNvSpPr txBox="1"/>
          <p:nvPr/>
        </p:nvSpPr>
        <p:spPr>
          <a:xfrm>
            <a:off x="290285" y="1145473"/>
            <a:ext cx="6844558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hu-HU" dirty="0">
                <a:latin typeface="Times New Roman" panose="02020603050405020304" pitchFamily="18" charset="0"/>
                <a:cs typeface="Times New Roman" panose="02020603050405020304" pitchFamily="18" charset="0"/>
              </a:rPr>
              <a:t>A </a:t>
            </a:r>
            <a:r>
              <a:rPr lang="hu-H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hellenisztikus világban </a:t>
            </a:r>
            <a:r>
              <a:rPr lang="hu-HU" dirty="0">
                <a:latin typeface="Times New Roman" panose="02020603050405020304" pitchFamily="18" charset="0"/>
                <a:cs typeface="Times New Roman" panose="02020603050405020304" pitchFamily="18" charset="0"/>
              </a:rPr>
              <a:t>az írásbeliség terjedése és a városi kultúra fejlődése új lehetőségeket hozott.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hu-H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hu-HU" dirty="0">
                <a:latin typeface="Times New Roman" panose="02020603050405020304" pitchFamily="18" charset="0"/>
                <a:cs typeface="Times New Roman" panose="02020603050405020304" pitchFamily="18" charset="0"/>
              </a:rPr>
              <a:t>Egyes nők </a:t>
            </a:r>
            <a:r>
              <a:rPr lang="hu-H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megtanultak</a:t>
            </a:r>
            <a:r>
              <a:rPr lang="hu-H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írni, olvasni, levelezni és gazdasági ügyeket intézni.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hu-H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hu-HU" dirty="0">
                <a:latin typeface="Times New Roman" panose="02020603050405020304" pitchFamily="18" charset="0"/>
                <a:cs typeface="Times New Roman" panose="02020603050405020304" pitchFamily="18" charset="0"/>
              </a:rPr>
              <a:t>A </a:t>
            </a:r>
            <a:r>
              <a:rPr lang="hu-H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papirusz-leletek</a:t>
            </a:r>
            <a:r>
              <a:rPr lang="hu-H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(pl. Egyiptomból) tanúsítják, hogy nők is részt vettek a mindennapi adminisztrációban.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hu-H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hu-HU" dirty="0">
                <a:latin typeface="Times New Roman" panose="02020603050405020304" pitchFamily="18" charset="0"/>
                <a:cs typeface="Times New Roman" panose="02020603050405020304" pitchFamily="18" charset="0"/>
              </a:rPr>
              <a:t>A női tanulás azonban az </a:t>
            </a:r>
            <a:r>
              <a:rPr lang="hu-H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elit privilégiuma </a:t>
            </a:r>
            <a:r>
              <a:rPr lang="hu-HU" dirty="0">
                <a:latin typeface="Times New Roman" panose="02020603050405020304" pitchFamily="18" charset="0"/>
                <a:cs typeface="Times New Roman" panose="02020603050405020304" pitchFamily="18" charset="0"/>
              </a:rPr>
              <a:t>maradt.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hu-H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hu-HU" dirty="0">
                <a:latin typeface="Times New Roman" panose="02020603050405020304" pitchFamily="18" charset="0"/>
                <a:cs typeface="Times New Roman" panose="02020603050405020304" pitchFamily="18" charset="0"/>
              </a:rPr>
              <a:t>A nevelés formális intézményei továbbra is </a:t>
            </a:r>
            <a:r>
              <a:rPr lang="hu-H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zárva</a:t>
            </a:r>
            <a:r>
              <a:rPr lang="hu-H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voltak a nők előtt.</a:t>
            </a:r>
          </a:p>
        </p:txBody>
      </p:sp>
      <p:sp>
        <p:nvSpPr>
          <p:cNvPr id="16" name="Szövegdoboz 15">
            <a:extLst>
              <a:ext uri="{FF2B5EF4-FFF2-40B4-BE49-F238E27FC236}">
                <a16:creationId xmlns:a16="http://schemas.microsoft.com/office/drawing/2014/main" id="{9C2CEC8C-7590-7813-74D1-11057CFBE5D7}"/>
              </a:ext>
            </a:extLst>
          </p:cNvPr>
          <p:cNvSpPr txBox="1"/>
          <p:nvPr/>
        </p:nvSpPr>
        <p:spPr>
          <a:xfrm>
            <a:off x="1638949" y="5030120"/>
            <a:ext cx="5631543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dirty="0">
                <a:latin typeface="Times New Roman" panose="02020603050405020304" pitchFamily="18" charset="0"/>
                <a:cs typeface="Times New Roman" panose="02020603050405020304" pitchFamily="18" charset="0"/>
              </a:rPr>
              <a:t>a hellenisztikus korszak változása </a:t>
            </a:r>
            <a:r>
              <a:rPr lang="hu-H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nem társadalmi reform </a:t>
            </a:r>
            <a:r>
              <a:rPr lang="hu-HU" dirty="0">
                <a:latin typeface="Times New Roman" panose="02020603050405020304" pitchFamily="18" charset="0"/>
                <a:cs typeface="Times New Roman" panose="02020603050405020304" pitchFamily="18" charset="0"/>
              </a:rPr>
              <a:t>volt, hanem az urbanizáció mellékhatása. A női műveltség inkább tünete, nem oka a változásnak.</a:t>
            </a:r>
          </a:p>
        </p:txBody>
      </p:sp>
      <p:pic>
        <p:nvPicPr>
          <p:cNvPr id="18" name="Ábra 17" descr="Jobbra mutató nyíl körvonalas">
            <a:extLst>
              <a:ext uri="{FF2B5EF4-FFF2-40B4-BE49-F238E27FC236}">
                <a16:creationId xmlns:a16="http://schemas.microsoft.com/office/drawing/2014/main" id="{3C2101C2-7888-1855-7C76-829799C5948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690271" y="5030120"/>
            <a:ext cx="948678" cy="948678"/>
          </a:xfrm>
          <a:prstGeom prst="rect">
            <a:avLst/>
          </a:prstGeom>
        </p:spPr>
      </p:pic>
      <p:sp>
        <p:nvSpPr>
          <p:cNvPr id="3" name="Szövegdoboz 2">
            <a:extLst>
              <a:ext uri="{FF2B5EF4-FFF2-40B4-BE49-F238E27FC236}">
                <a16:creationId xmlns:a16="http://schemas.microsoft.com/office/drawing/2014/main" id="{77C2A1F4-7E7A-9226-98DC-7A4215DB4646}"/>
              </a:ext>
            </a:extLst>
          </p:cNvPr>
          <p:cNvSpPr txBox="1"/>
          <p:nvPr/>
        </p:nvSpPr>
        <p:spPr>
          <a:xfrm>
            <a:off x="7978209" y="5476749"/>
            <a:ext cx="346759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hu-HU" sz="1000" spc="600" dirty="0" err="1">
                <a:latin typeface="Georgia" panose="02040502050405020303" pitchFamily="18" charset="0"/>
              </a:rPr>
              <a:t>Tegeai</a:t>
            </a:r>
            <a:r>
              <a:rPr lang="hu-HU" sz="1000" spc="600" dirty="0">
                <a:latin typeface="Georgia" panose="02040502050405020303" pitchFamily="18" charset="0"/>
              </a:rPr>
              <a:t> </a:t>
            </a:r>
            <a:r>
              <a:rPr lang="hu-HU" sz="1000" spc="600" dirty="0" err="1">
                <a:latin typeface="Georgia" panose="02040502050405020303" pitchFamily="18" charset="0"/>
              </a:rPr>
              <a:t>Anüté</a:t>
            </a:r>
            <a:r>
              <a:rPr lang="hu-HU" sz="1000" spc="600" dirty="0">
                <a:latin typeface="Georgia" panose="02040502050405020303" pitchFamily="18" charset="0"/>
              </a:rPr>
              <a:t>, görög költőnő</a:t>
            </a:r>
          </a:p>
          <a:p>
            <a:pPr algn="ctr"/>
            <a:r>
              <a:rPr lang="hu-HU" sz="1000" spc="600" dirty="0">
                <a:latin typeface="Georgia" panose="02040502050405020303" pitchFamily="18" charset="0"/>
              </a:rPr>
              <a:t>(</a:t>
            </a:r>
            <a:r>
              <a:rPr lang="hu-HU" sz="1000" spc="600" dirty="0" err="1">
                <a:latin typeface="Georgia" panose="02040502050405020303" pitchFamily="18" charset="0"/>
              </a:rPr>
              <a:t>Lucien</a:t>
            </a:r>
            <a:r>
              <a:rPr lang="hu-HU" sz="1000" spc="600" dirty="0">
                <a:latin typeface="Georgia" panose="02040502050405020303" pitchFamily="18" charset="0"/>
              </a:rPr>
              <a:t> Lévy-</a:t>
            </a:r>
            <a:r>
              <a:rPr lang="hu-HU" sz="1000" spc="600" dirty="0" err="1">
                <a:latin typeface="Georgia" panose="02040502050405020303" pitchFamily="18" charset="0"/>
              </a:rPr>
              <a:t>Dhurmer</a:t>
            </a:r>
            <a:r>
              <a:rPr lang="hu-HU" sz="1000" spc="600" dirty="0">
                <a:latin typeface="Georgia" panose="02040502050405020303" pitchFamily="18" charset="0"/>
              </a:rPr>
              <a:t> </a:t>
            </a:r>
            <a:r>
              <a:rPr lang="hu-HU" sz="1000" spc="600" dirty="0" err="1">
                <a:latin typeface="Georgia" panose="02040502050405020303" pitchFamily="18" charset="0"/>
              </a:rPr>
              <a:t>illisztrációja</a:t>
            </a:r>
            <a:r>
              <a:rPr lang="hu-HU" sz="1000" spc="600" dirty="0">
                <a:latin typeface="Georgia" panose="02040502050405020303" pitchFamily="18" charset="0"/>
              </a:rPr>
              <a:t>)</a:t>
            </a:r>
          </a:p>
        </p:txBody>
      </p:sp>
      <p:pic>
        <p:nvPicPr>
          <p:cNvPr id="18434" name="Picture 2" descr="portrait of Anyte">
            <a:extLst>
              <a:ext uri="{FF2B5EF4-FFF2-40B4-BE49-F238E27FC236}">
                <a16:creationId xmlns:a16="http://schemas.microsoft.com/office/drawing/2014/main" id="{B98BAD29-DC18-0FAF-5D2C-E18AF9D0044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56236" y="974303"/>
            <a:ext cx="3445493" cy="4309139"/>
          </a:xfrm>
          <a:prstGeom prst="rect">
            <a:avLst/>
          </a:prstGeom>
          <a:noFill/>
          <a:effectLst>
            <a:outerShdw blurRad="50800" dist="38100" dir="18900000" algn="b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494247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28591"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-15000"/>
                    </a14:imgEffect>
                    <a14:imgEffect>
                      <a14:brightnessContrast bright="-37000" contrast="33000"/>
                    </a14:imgEffect>
                  </a14:imgLayer>
                </a14:imgProps>
              </a:ext>
            </a:extLst>
          </a:blip>
          <a:srcRect/>
          <a:stretch>
            <a:fillRect t="-21000" b="-21000"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9D5E4B18-671E-DE34-E8CD-7A60D32C8A3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églalap 13">
            <a:extLst>
              <a:ext uri="{FF2B5EF4-FFF2-40B4-BE49-F238E27FC236}">
                <a16:creationId xmlns:a16="http://schemas.microsoft.com/office/drawing/2014/main" id="{240B30F6-0571-AAE5-8181-F51AAC7476CC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174171" y="130629"/>
            <a:ext cx="11858172" cy="6574971"/>
          </a:xfrm>
          <a:prstGeom prst="rect">
            <a:avLst/>
          </a:prstGeom>
          <a:solidFill>
            <a:schemeClr val="bg1">
              <a:alpha val="54242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dirty="0"/>
              <a:t>v</a:t>
            </a:r>
          </a:p>
        </p:txBody>
      </p:sp>
      <p:sp>
        <p:nvSpPr>
          <p:cNvPr id="9" name="Szövegdoboz 8">
            <a:extLst>
              <a:ext uri="{FF2B5EF4-FFF2-40B4-BE49-F238E27FC236}">
                <a16:creationId xmlns:a16="http://schemas.microsoft.com/office/drawing/2014/main" id="{67FEBD1B-39CC-F165-5328-D0D96D8B8826}"/>
              </a:ext>
            </a:extLst>
          </p:cNvPr>
          <p:cNvSpPr txBox="1"/>
          <p:nvPr/>
        </p:nvSpPr>
        <p:spPr>
          <a:xfrm>
            <a:off x="290285" y="257776"/>
            <a:ext cx="432682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hu-HU" sz="2800" b="1" dirty="0">
                <a:latin typeface="Georgia" panose="02040502050405020303" pitchFamily="18" charset="0"/>
              </a:rPr>
              <a:t>A női írástudás formái</a:t>
            </a:r>
          </a:p>
        </p:txBody>
      </p:sp>
      <p:sp>
        <p:nvSpPr>
          <p:cNvPr id="10" name="Szövegdoboz 9">
            <a:extLst>
              <a:ext uri="{FF2B5EF4-FFF2-40B4-BE49-F238E27FC236}">
                <a16:creationId xmlns:a16="http://schemas.microsoft.com/office/drawing/2014/main" id="{4B62CF96-B42F-E605-B6E0-7C1C9801942C}"/>
              </a:ext>
            </a:extLst>
          </p:cNvPr>
          <p:cNvSpPr txBox="1"/>
          <p:nvPr/>
        </p:nvSpPr>
        <p:spPr>
          <a:xfrm>
            <a:off x="290285" y="1145473"/>
            <a:ext cx="6844558" cy="31393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hu-HU" dirty="0">
                <a:latin typeface="Times New Roman" panose="02020603050405020304" pitchFamily="18" charset="0"/>
                <a:cs typeface="Times New Roman" panose="02020603050405020304" pitchFamily="18" charset="0"/>
              </a:rPr>
              <a:t>A női írástudás elsősorban </a:t>
            </a:r>
            <a:r>
              <a:rPr lang="hu-H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vallási és családi </a:t>
            </a:r>
            <a:r>
              <a:rPr lang="hu-HU" dirty="0">
                <a:latin typeface="Times New Roman" panose="02020603050405020304" pitchFamily="18" charset="0"/>
                <a:cs typeface="Times New Roman" panose="02020603050405020304" pitchFamily="18" charset="0"/>
              </a:rPr>
              <a:t>célokra korlátozódott.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hu-H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hu-HU" dirty="0">
                <a:latin typeface="Times New Roman" panose="02020603050405020304" pitchFamily="18" charset="0"/>
                <a:cs typeface="Times New Roman" panose="02020603050405020304" pitchFamily="18" charset="0"/>
              </a:rPr>
              <a:t>A </a:t>
            </a:r>
            <a:r>
              <a:rPr lang="hu-H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papnők</a:t>
            </a:r>
            <a:r>
              <a:rPr lang="hu-H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ismerték a rituális szövegeket, de a filozófiai és tudományos tudás zárt kör maradt.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hu-H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hu-HU" dirty="0">
                <a:latin typeface="Times New Roman" panose="02020603050405020304" pitchFamily="18" charset="0"/>
                <a:cs typeface="Times New Roman" panose="02020603050405020304" pitchFamily="18" charset="0"/>
              </a:rPr>
              <a:t>A </a:t>
            </a:r>
            <a:r>
              <a:rPr lang="hu-H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levelezés és gazdasági nyilvántartás </a:t>
            </a:r>
            <a:r>
              <a:rPr lang="hu-HU" dirty="0">
                <a:latin typeface="Times New Roman" panose="02020603050405020304" pitchFamily="18" charset="0"/>
                <a:cs typeface="Times New Roman" panose="02020603050405020304" pitchFamily="18" charset="0"/>
              </a:rPr>
              <a:t>a leggyakoribb írásos tevékenység volt a nők körében.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hu-H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hu-HU" dirty="0">
                <a:latin typeface="Times New Roman" panose="02020603050405020304" pitchFamily="18" charset="0"/>
                <a:cs typeface="Times New Roman" panose="02020603050405020304" pitchFamily="18" charset="0"/>
              </a:rPr>
              <a:t>A tudás tehát nem hiányzott teljesen, de </a:t>
            </a:r>
            <a:r>
              <a:rPr lang="hu-H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nem vált közösségi értékké</a:t>
            </a:r>
            <a:r>
              <a:rPr lang="hu-HU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hu-H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hu-HU" dirty="0">
                <a:latin typeface="Times New Roman" panose="02020603050405020304" pitchFamily="18" charset="0"/>
                <a:cs typeface="Times New Roman" panose="02020603050405020304" pitchFamily="18" charset="0"/>
              </a:rPr>
              <a:t>A tanulás a </a:t>
            </a:r>
            <a:r>
              <a:rPr lang="hu-H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magánélet</a:t>
            </a:r>
            <a:r>
              <a:rPr lang="hu-H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része maradt, nem a közéleté.</a:t>
            </a:r>
          </a:p>
        </p:txBody>
      </p:sp>
      <p:sp>
        <p:nvSpPr>
          <p:cNvPr id="16" name="Szövegdoboz 15">
            <a:extLst>
              <a:ext uri="{FF2B5EF4-FFF2-40B4-BE49-F238E27FC236}">
                <a16:creationId xmlns:a16="http://schemas.microsoft.com/office/drawing/2014/main" id="{FBA33927-05D3-0E0F-7CBA-558D24D49324}"/>
              </a:ext>
            </a:extLst>
          </p:cNvPr>
          <p:cNvSpPr txBox="1"/>
          <p:nvPr/>
        </p:nvSpPr>
        <p:spPr>
          <a:xfrm>
            <a:off x="1591448" y="4649271"/>
            <a:ext cx="5631543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dirty="0">
                <a:latin typeface="Times New Roman" panose="02020603050405020304" pitchFamily="18" charset="0"/>
                <a:cs typeface="Times New Roman" panose="02020603050405020304" pitchFamily="18" charset="0"/>
              </a:rPr>
              <a:t>női írásos források többsége </a:t>
            </a:r>
            <a:r>
              <a:rPr lang="hu-H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Egyiptomból</a:t>
            </a:r>
            <a:r>
              <a:rPr lang="hu-H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ismert, ahol a görög és helyi kulturális rétegek keveredtek. Ez mutatja, hogy a női oktatás előmozdításához </a:t>
            </a:r>
            <a:r>
              <a:rPr lang="hu-H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több kulturális tényező </a:t>
            </a:r>
            <a:r>
              <a:rPr lang="hu-HU" dirty="0">
                <a:latin typeface="Times New Roman" panose="02020603050405020304" pitchFamily="18" charset="0"/>
                <a:cs typeface="Times New Roman" panose="02020603050405020304" pitchFamily="18" charset="0"/>
              </a:rPr>
              <a:t>kellett, nem csupán gazdasági.</a:t>
            </a:r>
          </a:p>
        </p:txBody>
      </p:sp>
      <p:pic>
        <p:nvPicPr>
          <p:cNvPr id="18" name="Ábra 17" descr="Jobbra mutató nyíl körvonalas">
            <a:extLst>
              <a:ext uri="{FF2B5EF4-FFF2-40B4-BE49-F238E27FC236}">
                <a16:creationId xmlns:a16="http://schemas.microsoft.com/office/drawing/2014/main" id="{8CA6A7A2-791F-A489-3248-A0DC19B2470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642770" y="4649271"/>
            <a:ext cx="948678" cy="948678"/>
          </a:xfrm>
          <a:prstGeom prst="rect">
            <a:avLst/>
          </a:prstGeom>
        </p:spPr>
      </p:pic>
      <p:sp>
        <p:nvSpPr>
          <p:cNvPr id="3" name="Szövegdoboz 2">
            <a:extLst>
              <a:ext uri="{FF2B5EF4-FFF2-40B4-BE49-F238E27FC236}">
                <a16:creationId xmlns:a16="http://schemas.microsoft.com/office/drawing/2014/main" id="{F7CDE5F1-2A9C-DE01-B167-C01330D5A46F}"/>
              </a:ext>
            </a:extLst>
          </p:cNvPr>
          <p:cNvSpPr txBox="1"/>
          <p:nvPr/>
        </p:nvSpPr>
        <p:spPr>
          <a:xfrm>
            <a:off x="7892184" y="5249435"/>
            <a:ext cx="3467595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hu-HU" sz="1000" spc="600" dirty="0">
                <a:latin typeface="Georgia" panose="02040502050405020303" pitchFamily="18" charset="0"/>
              </a:rPr>
              <a:t>VII. Kleopátra</a:t>
            </a:r>
          </a:p>
        </p:txBody>
      </p:sp>
      <p:pic>
        <p:nvPicPr>
          <p:cNvPr id="19460" name="Picture 4">
            <a:extLst>
              <a:ext uri="{FF2B5EF4-FFF2-40B4-BE49-F238E27FC236}">
                <a16:creationId xmlns:a16="http://schemas.microsoft.com/office/drawing/2014/main" id="{6D43B540-E634-A7C9-71FF-9BBA7E3E7F2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37600" y="2061261"/>
            <a:ext cx="4376764" cy="2735477"/>
          </a:xfrm>
          <a:prstGeom prst="rect">
            <a:avLst/>
          </a:prstGeom>
          <a:noFill/>
          <a:effectLst>
            <a:outerShdw blurRad="50800" dist="38100" dir="18900000" algn="b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3078372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28591"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-15000"/>
                    </a14:imgEffect>
                    <a14:imgEffect>
                      <a14:brightnessContrast bright="-37000" contrast="33000"/>
                    </a14:imgEffect>
                  </a14:imgLayer>
                </a14:imgProps>
              </a:ext>
            </a:extLst>
          </a:blip>
          <a:srcRect/>
          <a:stretch>
            <a:fillRect t="-21000" b="-21000"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20851692-8BCA-3F95-5B72-2AFB37234CC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églalap 13">
            <a:extLst>
              <a:ext uri="{FF2B5EF4-FFF2-40B4-BE49-F238E27FC236}">
                <a16:creationId xmlns:a16="http://schemas.microsoft.com/office/drawing/2014/main" id="{65BF9153-5D59-1869-3EFD-478C3A86E7A2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174171" y="130629"/>
            <a:ext cx="11858172" cy="6574971"/>
          </a:xfrm>
          <a:prstGeom prst="rect">
            <a:avLst/>
          </a:prstGeom>
          <a:solidFill>
            <a:schemeClr val="bg1">
              <a:alpha val="54242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 dirty="0"/>
          </a:p>
        </p:txBody>
      </p:sp>
      <p:sp>
        <p:nvSpPr>
          <p:cNvPr id="9" name="Szövegdoboz 8">
            <a:extLst>
              <a:ext uri="{FF2B5EF4-FFF2-40B4-BE49-F238E27FC236}">
                <a16:creationId xmlns:a16="http://schemas.microsoft.com/office/drawing/2014/main" id="{E0A1945B-C581-3029-032E-AB27394BAB64}"/>
              </a:ext>
            </a:extLst>
          </p:cNvPr>
          <p:cNvSpPr txBox="1"/>
          <p:nvPr/>
        </p:nvSpPr>
        <p:spPr>
          <a:xfrm>
            <a:off x="290285" y="257776"/>
            <a:ext cx="580319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hu-HU" sz="2800" b="1" dirty="0">
                <a:latin typeface="Georgia" panose="02040502050405020303" pitchFamily="18" charset="0"/>
              </a:rPr>
              <a:t>Oktatás és társadalmi hatalom</a:t>
            </a:r>
          </a:p>
        </p:txBody>
      </p:sp>
      <p:sp>
        <p:nvSpPr>
          <p:cNvPr id="10" name="Szövegdoboz 9">
            <a:extLst>
              <a:ext uri="{FF2B5EF4-FFF2-40B4-BE49-F238E27FC236}">
                <a16:creationId xmlns:a16="http://schemas.microsoft.com/office/drawing/2014/main" id="{D377E463-DC8B-896D-E1B1-3F54FA4BE08F}"/>
              </a:ext>
            </a:extLst>
          </p:cNvPr>
          <p:cNvSpPr txBox="1"/>
          <p:nvPr/>
        </p:nvSpPr>
        <p:spPr>
          <a:xfrm>
            <a:off x="290285" y="1145473"/>
            <a:ext cx="6844558" cy="31393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hu-HU" dirty="0">
                <a:latin typeface="Times New Roman" panose="02020603050405020304" pitchFamily="18" charset="0"/>
                <a:cs typeface="Times New Roman" panose="02020603050405020304" pitchFamily="18" charset="0"/>
              </a:rPr>
              <a:t>A </a:t>
            </a:r>
            <a:r>
              <a:rPr lang="hu-H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tudás</a:t>
            </a:r>
            <a:r>
              <a:rPr lang="hu-H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a hatalom egyik legfontosabb formája volt a görög világban.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hu-H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hu-HU" dirty="0">
                <a:latin typeface="Times New Roman" panose="02020603050405020304" pitchFamily="18" charset="0"/>
                <a:cs typeface="Times New Roman" panose="02020603050405020304" pitchFamily="18" charset="0"/>
              </a:rPr>
              <a:t>Az oktatás korlátozása a nőket a </a:t>
            </a:r>
            <a:r>
              <a:rPr lang="hu-H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függő</a:t>
            </a:r>
            <a:r>
              <a:rPr lang="hu-H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szerepben tartotta.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hu-H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hu-HU" dirty="0">
                <a:latin typeface="Times New Roman" panose="02020603050405020304" pitchFamily="18" charset="0"/>
                <a:cs typeface="Times New Roman" panose="02020603050405020304" pitchFamily="18" charset="0"/>
              </a:rPr>
              <a:t>A férfiak birtokolták a </a:t>
            </a:r>
            <a:r>
              <a:rPr lang="hu-HU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logosz</a:t>
            </a:r>
            <a:r>
              <a:rPr lang="hu-H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(értelem) és a </a:t>
            </a:r>
            <a:r>
              <a:rPr lang="hu-HU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nomosz</a:t>
            </a:r>
            <a:r>
              <a:rPr lang="hu-H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(törvény) terét, a nők a </a:t>
            </a:r>
            <a:r>
              <a:rPr lang="hu-HU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oikosz</a:t>
            </a:r>
            <a:r>
              <a:rPr lang="hu-H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(ház) rendjét.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hu-H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hu-HU" dirty="0">
                <a:latin typeface="Times New Roman" panose="02020603050405020304" pitchFamily="18" charset="0"/>
                <a:cs typeface="Times New Roman" panose="02020603050405020304" pitchFamily="18" charset="0"/>
              </a:rPr>
              <a:t>A női nevelés korlátozása nem véletlen, hanem a </a:t>
            </a:r>
            <a:r>
              <a:rPr lang="hu-H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társadalmi stabilitás </a:t>
            </a:r>
            <a:r>
              <a:rPr lang="hu-HU" dirty="0">
                <a:latin typeface="Times New Roman" panose="02020603050405020304" pitchFamily="18" charset="0"/>
                <a:cs typeface="Times New Roman" panose="02020603050405020304" pitchFamily="18" charset="0"/>
              </a:rPr>
              <a:t>tudatos eszköze volt.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hu-H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hu-HU" dirty="0">
                <a:latin typeface="Times New Roman" panose="02020603050405020304" pitchFamily="18" charset="0"/>
                <a:cs typeface="Times New Roman" panose="02020603050405020304" pitchFamily="18" charset="0"/>
              </a:rPr>
              <a:t>A női tudás így a férfiak által meghatározott </a:t>
            </a:r>
            <a:r>
              <a:rPr lang="hu-H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kereteken belül </a:t>
            </a:r>
            <a:r>
              <a:rPr lang="hu-HU" dirty="0">
                <a:latin typeface="Times New Roman" panose="02020603050405020304" pitchFamily="18" charset="0"/>
                <a:cs typeface="Times New Roman" panose="02020603050405020304" pitchFamily="18" charset="0"/>
              </a:rPr>
              <a:t>maradt.</a:t>
            </a:r>
          </a:p>
        </p:txBody>
      </p:sp>
      <p:sp>
        <p:nvSpPr>
          <p:cNvPr id="16" name="Szövegdoboz 15">
            <a:extLst>
              <a:ext uri="{FF2B5EF4-FFF2-40B4-BE49-F238E27FC236}">
                <a16:creationId xmlns:a16="http://schemas.microsoft.com/office/drawing/2014/main" id="{D64C6165-338A-EC52-91D2-58118522A8DA}"/>
              </a:ext>
            </a:extLst>
          </p:cNvPr>
          <p:cNvSpPr txBox="1"/>
          <p:nvPr/>
        </p:nvSpPr>
        <p:spPr>
          <a:xfrm>
            <a:off x="1591448" y="4649271"/>
            <a:ext cx="5631543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dirty="0">
                <a:latin typeface="Times New Roman" panose="02020603050405020304" pitchFamily="18" charset="0"/>
                <a:cs typeface="Times New Roman" panose="02020603050405020304" pitchFamily="18" charset="0"/>
              </a:rPr>
              <a:t>a női oktatás hiánya, a politikai kizárás és a kulturális háttér mind ugyanazt a rendszert szolgálták – </a:t>
            </a:r>
            <a:r>
              <a:rPr lang="hu-H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 hatalom nemi hierarchiáját.</a:t>
            </a:r>
          </a:p>
        </p:txBody>
      </p:sp>
      <p:pic>
        <p:nvPicPr>
          <p:cNvPr id="18" name="Ábra 17" descr="Jobbra mutató nyíl körvonalas">
            <a:extLst>
              <a:ext uri="{FF2B5EF4-FFF2-40B4-BE49-F238E27FC236}">
                <a16:creationId xmlns:a16="http://schemas.microsoft.com/office/drawing/2014/main" id="{972F3E49-AB03-F3DB-5135-B34DAD45D46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642770" y="4649271"/>
            <a:ext cx="948678" cy="948678"/>
          </a:xfrm>
          <a:prstGeom prst="rect">
            <a:avLst/>
          </a:prstGeom>
        </p:spPr>
      </p:pic>
      <p:sp>
        <p:nvSpPr>
          <p:cNvPr id="3" name="Szövegdoboz 2">
            <a:extLst>
              <a:ext uri="{FF2B5EF4-FFF2-40B4-BE49-F238E27FC236}">
                <a16:creationId xmlns:a16="http://schemas.microsoft.com/office/drawing/2014/main" id="{5D95FFFA-0501-E628-BC9A-E1948AA1BE51}"/>
              </a:ext>
            </a:extLst>
          </p:cNvPr>
          <p:cNvSpPr txBox="1"/>
          <p:nvPr/>
        </p:nvSpPr>
        <p:spPr>
          <a:xfrm>
            <a:off x="7805720" y="4649271"/>
            <a:ext cx="3467595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hu-HU" sz="1000" spc="600" dirty="0">
                <a:latin typeface="Georgia" panose="02040502050405020303" pitchFamily="18" charset="0"/>
              </a:rPr>
              <a:t>Görög nők kenyérgyúrás közben, a furulyás pedig diktálja nekik az iramot</a:t>
            </a:r>
          </a:p>
          <a:p>
            <a:pPr algn="ctr"/>
            <a:r>
              <a:rPr lang="hu-HU" sz="1000" spc="600" dirty="0">
                <a:latin typeface="Georgia" panose="02040502050405020303" pitchFamily="18" charset="0"/>
              </a:rPr>
              <a:t>(Théba, Kr.5. század környéke, most a Louvre tulajdona)</a:t>
            </a:r>
          </a:p>
        </p:txBody>
      </p:sp>
      <p:pic>
        <p:nvPicPr>
          <p:cNvPr id="20482" name="Picture 2" descr="a clay model of four women kneading bread and a flute player">
            <a:extLst>
              <a:ext uri="{FF2B5EF4-FFF2-40B4-BE49-F238E27FC236}">
                <a16:creationId xmlns:a16="http://schemas.microsoft.com/office/drawing/2014/main" id="{8393428A-B667-2A60-F06B-E91F24066A7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32597" y="1892810"/>
            <a:ext cx="4213843" cy="2528306"/>
          </a:xfrm>
          <a:prstGeom prst="rect">
            <a:avLst/>
          </a:prstGeom>
          <a:noFill/>
          <a:effectLst>
            <a:outerShdw blurRad="50800" dist="38100" dir="18900000" algn="b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0887710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28591"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-15000"/>
                    </a14:imgEffect>
                    <a14:imgEffect>
                      <a14:brightnessContrast bright="-37000" contrast="33000"/>
                    </a14:imgEffect>
                  </a14:imgLayer>
                </a14:imgProps>
              </a:ext>
            </a:extLst>
          </a:blip>
          <a:srcRect/>
          <a:stretch>
            <a:fillRect t="-21000" b="-21000"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37259F23-6202-DF80-413B-01D01CAE7BA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églalap 13">
            <a:extLst>
              <a:ext uri="{FF2B5EF4-FFF2-40B4-BE49-F238E27FC236}">
                <a16:creationId xmlns:a16="http://schemas.microsoft.com/office/drawing/2014/main" id="{6B8FA836-F4E4-5127-E40E-4F9E4175A573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174171" y="130629"/>
            <a:ext cx="11858172" cy="6574971"/>
          </a:xfrm>
          <a:prstGeom prst="rect">
            <a:avLst/>
          </a:prstGeom>
          <a:solidFill>
            <a:schemeClr val="bg1">
              <a:alpha val="54242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 dirty="0"/>
          </a:p>
        </p:txBody>
      </p:sp>
      <p:sp>
        <p:nvSpPr>
          <p:cNvPr id="9" name="Szövegdoboz 8">
            <a:extLst>
              <a:ext uri="{FF2B5EF4-FFF2-40B4-BE49-F238E27FC236}">
                <a16:creationId xmlns:a16="http://schemas.microsoft.com/office/drawing/2014/main" id="{F56394CC-A8C0-879B-7A90-714C28E986CA}"/>
              </a:ext>
            </a:extLst>
          </p:cNvPr>
          <p:cNvSpPr txBox="1"/>
          <p:nvPr/>
        </p:nvSpPr>
        <p:spPr>
          <a:xfrm>
            <a:off x="290285" y="257776"/>
            <a:ext cx="202811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hu-HU" sz="2800" b="1" dirty="0">
                <a:latin typeface="Georgia" panose="02040502050405020303" pitchFamily="18" charset="0"/>
              </a:rPr>
              <a:t>Összegzés</a:t>
            </a:r>
          </a:p>
        </p:txBody>
      </p:sp>
      <p:sp>
        <p:nvSpPr>
          <p:cNvPr id="10" name="Szövegdoboz 9">
            <a:extLst>
              <a:ext uri="{FF2B5EF4-FFF2-40B4-BE49-F238E27FC236}">
                <a16:creationId xmlns:a16="http://schemas.microsoft.com/office/drawing/2014/main" id="{3E3E7219-306B-2CA2-0AD5-83935E8BEE52}"/>
              </a:ext>
            </a:extLst>
          </p:cNvPr>
          <p:cNvSpPr txBox="1"/>
          <p:nvPr/>
        </p:nvSpPr>
        <p:spPr>
          <a:xfrm>
            <a:off x="290285" y="901055"/>
            <a:ext cx="6844558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hu-HU" dirty="0">
                <a:latin typeface="Times New Roman" panose="02020603050405020304" pitchFamily="18" charset="0"/>
                <a:cs typeface="Times New Roman" panose="02020603050405020304" pitchFamily="18" charset="0"/>
              </a:rPr>
              <a:t>Az ókori görög női oktatás a társadalmi rend </a:t>
            </a:r>
            <a:r>
              <a:rPr lang="hu-H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tükre</a:t>
            </a:r>
            <a:r>
              <a:rPr lang="hu-H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volt, nem a fejlődés eszköze.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hu-H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hu-H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Athén</a:t>
            </a:r>
            <a:r>
              <a:rPr lang="hu-HU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házi, erkölcsi nevelés, a közéletből való kizárás.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hu-H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hu-H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Spárta</a:t>
            </a:r>
            <a:r>
              <a:rPr lang="hu-HU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testnevelés és fegyelem, de nem intellektuális képzés.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hu-H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hu-H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Filozófia</a:t>
            </a:r>
            <a:r>
              <a:rPr lang="hu-HU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elméleti szinten is a férfi felsőbbrendűség elvét erősítette.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hu-H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hu-H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Hellenisztikus kor</a:t>
            </a:r>
            <a:r>
              <a:rPr lang="hu-HU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részleges nyitás, de továbbra is az elit kiváltsága.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hu-H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hu-HU" dirty="0">
                <a:latin typeface="Times New Roman" panose="02020603050405020304" pitchFamily="18" charset="0"/>
                <a:cs typeface="Times New Roman" panose="02020603050405020304" pitchFamily="18" charset="0"/>
              </a:rPr>
              <a:t>A női tudás </a:t>
            </a:r>
            <a:r>
              <a:rPr lang="hu-H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nem hiányzott</a:t>
            </a:r>
            <a:r>
              <a:rPr lang="hu-H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hanem korlátozottan engedélyezett volt: csak addig, amíg nem veszélyeztette a fennálló rendet.</a:t>
            </a:r>
          </a:p>
        </p:txBody>
      </p:sp>
      <p:sp>
        <p:nvSpPr>
          <p:cNvPr id="16" name="Szövegdoboz 15">
            <a:extLst>
              <a:ext uri="{FF2B5EF4-FFF2-40B4-BE49-F238E27FC236}">
                <a16:creationId xmlns:a16="http://schemas.microsoft.com/office/drawing/2014/main" id="{E05571F4-E74E-AA79-CBCB-ACC61A7E7264}"/>
              </a:ext>
            </a:extLst>
          </p:cNvPr>
          <p:cNvSpPr txBox="1"/>
          <p:nvPr/>
        </p:nvSpPr>
        <p:spPr>
          <a:xfrm>
            <a:off x="1615199" y="5049822"/>
            <a:ext cx="5631543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dirty="0">
                <a:latin typeface="Times New Roman" panose="02020603050405020304" pitchFamily="18" charset="0"/>
                <a:cs typeface="Times New Roman" panose="02020603050405020304" pitchFamily="18" charset="0"/>
              </a:rPr>
              <a:t>a </a:t>
            </a:r>
            <a:r>
              <a:rPr lang="hu-H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görög nevelés </a:t>
            </a:r>
            <a:r>
              <a:rPr lang="hu-HU" dirty="0">
                <a:latin typeface="Times New Roman" panose="02020603050405020304" pitchFamily="18" charset="0"/>
                <a:cs typeface="Times New Roman" panose="02020603050405020304" pitchFamily="18" charset="0"/>
              </a:rPr>
              <a:t>története a tudás és hatalom közötti kapcsolat mintapéldája. A nők oktatásának vizsgálata nem a „kimaradók” története, hanem annak feltárása, hogyan határozta meg a társadalom, ki számít </a:t>
            </a:r>
            <a:r>
              <a:rPr lang="hu-H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tanulásra méltónak.</a:t>
            </a:r>
          </a:p>
        </p:txBody>
      </p:sp>
      <p:pic>
        <p:nvPicPr>
          <p:cNvPr id="18" name="Ábra 17" descr="Jobbra mutató nyíl körvonalas">
            <a:extLst>
              <a:ext uri="{FF2B5EF4-FFF2-40B4-BE49-F238E27FC236}">
                <a16:creationId xmlns:a16="http://schemas.microsoft.com/office/drawing/2014/main" id="{D88C22EB-8C33-FD62-C5F3-051E4A958AB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666521" y="5314147"/>
            <a:ext cx="948678" cy="948678"/>
          </a:xfrm>
          <a:prstGeom prst="rect">
            <a:avLst/>
          </a:prstGeom>
        </p:spPr>
      </p:pic>
      <p:sp>
        <p:nvSpPr>
          <p:cNvPr id="3" name="Szövegdoboz 2">
            <a:extLst>
              <a:ext uri="{FF2B5EF4-FFF2-40B4-BE49-F238E27FC236}">
                <a16:creationId xmlns:a16="http://schemas.microsoft.com/office/drawing/2014/main" id="{633F1040-3233-0745-3E15-A25F1F5160D4}"/>
              </a:ext>
            </a:extLst>
          </p:cNvPr>
          <p:cNvSpPr txBox="1"/>
          <p:nvPr/>
        </p:nvSpPr>
        <p:spPr>
          <a:xfrm>
            <a:off x="7990084" y="5738006"/>
            <a:ext cx="3467595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hu-HU" sz="1000" spc="600" dirty="0">
                <a:latin typeface="Georgia" panose="02040502050405020303" pitchFamily="18" charset="0"/>
              </a:rPr>
              <a:t>Szapphó</a:t>
            </a:r>
          </a:p>
        </p:txBody>
      </p:sp>
      <p:pic>
        <p:nvPicPr>
          <p:cNvPr id="21506" name="Picture 2" descr="01 Sappho - Országos Idegennyelvű Könyvtár">
            <a:extLst>
              <a:ext uri="{FF2B5EF4-FFF2-40B4-BE49-F238E27FC236}">
                <a16:creationId xmlns:a16="http://schemas.microsoft.com/office/drawing/2014/main" id="{0DF56FDC-6456-4BA1-B5A6-7AB821E0CD9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22821" y="1162312"/>
            <a:ext cx="4002120" cy="4301424"/>
          </a:xfrm>
          <a:prstGeom prst="rect">
            <a:avLst/>
          </a:prstGeom>
          <a:noFill/>
          <a:effectLst>
            <a:outerShdw blurRad="50800" dist="38100" dir="18900000" algn="b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2371471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28591"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-15000"/>
                    </a14:imgEffect>
                    <a14:imgEffect>
                      <a14:brightnessContrast bright="-37000" contrast="33000"/>
                    </a14:imgEffect>
                  </a14:imgLayer>
                </a14:imgProps>
              </a:ext>
            </a:extLst>
          </a:blip>
          <a:srcRect/>
          <a:stretch>
            <a:fillRect t="-21000" b="-21000"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38E312E4-CB90-5D06-364D-42BA89F1416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zövegdoboz 4">
            <a:extLst>
              <a:ext uri="{FF2B5EF4-FFF2-40B4-BE49-F238E27FC236}">
                <a16:creationId xmlns:a16="http://schemas.microsoft.com/office/drawing/2014/main" id="{E82C5331-9008-FB9C-953A-0CF28B6E73D3}"/>
              </a:ext>
            </a:extLst>
          </p:cNvPr>
          <p:cNvSpPr txBox="1"/>
          <p:nvPr/>
        </p:nvSpPr>
        <p:spPr>
          <a:xfrm>
            <a:off x="3951823" y="6317673"/>
            <a:ext cx="427976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hu-HU" spc="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Zsurkán Rebeka – 2025. 11. 14.</a:t>
            </a:r>
          </a:p>
        </p:txBody>
      </p:sp>
      <p:sp>
        <p:nvSpPr>
          <p:cNvPr id="6" name="Cím 5">
            <a:extLst>
              <a:ext uri="{FF2B5EF4-FFF2-40B4-BE49-F238E27FC236}">
                <a16:creationId xmlns:a16="http://schemas.microsoft.com/office/drawing/2014/main" id="{A167480E-24FF-4879-B4C1-29128C1B9C0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19703" y="1692378"/>
            <a:ext cx="9144000" cy="2387600"/>
          </a:xfrm>
        </p:spPr>
        <p:txBody>
          <a:bodyPr/>
          <a:lstStyle/>
          <a:p>
            <a:r>
              <a:rPr lang="hu-HU" b="1" kern="2200" spc="600" dirty="0">
                <a:latin typeface="Georgia" panose="02040502050405020303" pitchFamily="18" charset="0"/>
              </a:rPr>
              <a:t>Köszönöm </a:t>
            </a:r>
            <a:br>
              <a:rPr lang="hu-HU" b="1" kern="2200" spc="600" dirty="0">
                <a:latin typeface="Georgia" panose="02040502050405020303" pitchFamily="18" charset="0"/>
              </a:rPr>
            </a:br>
            <a:r>
              <a:rPr lang="hu-HU" b="1" kern="2200" spc="600" dirty="0">
                <a:latin typeface="Georgia" panose="02040502050405020303" pitchFamily="18" charset="0"/>
              </a:rPr>
              <a:t>a figyelmet!</a:t>
            </a:r>
            <a:endParaRPr lang="hu-HU" kern="2200" dirty="0"/>
          </a:p>
        </p:txBody>
      </p:sp>
    </p:spTree>
    <p:extLst>
      <p:ext uri="{BB962C8B-B14F-4D97-AF65-F5344CB8AC3E}">
        <p14:creationId xmlns:p14="http://schemas.microsoft.com/office/powerpoint/2010/main" val="290412605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28591"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-15000"/>
                    </a14:imgEffect>
                    <a14:imgEffect>
                      <a14:brightnessContrast bright="-37000" contrast="33000"/>
                    </a14:imgEffect>
                  </a14:imgLayer>
                </a14:imgProps>
              </a:ext>
            </a:extLst>
          </a:blip>
          <a:srcRect/>
          <a:stretch>
            <a:fillRect t="-21000" b="-21000"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7D1BCD42-16B0-9321-CF01-43A341CFCE7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églalap 7">
            <a:extLst>
              <a:ext uri="{FF2B5EF4-FFF2-40B4-BE49-F238E27FC236}">
                <a16:creationId xmlns:a16="http://schemas.microsoft.com/office/drawing/2014/main" id="{5DD0AA69-59EB-C296-B70B-D457B38D8111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174171" y="130629"/>
            <a:ext cx="11858172" cy="6574971"/>
          </a:xfrm>
          <a:prstGeom prst="rect">
            <a:avLst/>
          </a:prstGeom>
          <a:solidFill>
            <a:schemeClr val="bg1">
              <a:alpha val="54242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hu-HU" sz="15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Bloomer</a:t>
            </a:r>
            <a:r>
              <a:rPr lang="hu-HU" sz="15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hu-HU" sz="15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</a:t>
            </a:r>
            <a:r>
              <a:rPr lang="hu-HU" sz="15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M. (</a:t>
            </a:r>
            <a:r>
              <a:rPr lang="hu-HU" sz="15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Ed</a:t>
            </a:r>
            <a:r>
              <a:rPr lang="hu-HU" sz="15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.). (2015). </a:t>
            </a:r>
            <a:r>
              <a:rPr lang="hu-HU" sz="1500" i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 </a:t>
            </a:r>
            <a:r>
              <a:rPr lang="hu-HU" sz="1500" i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Companion</a:t>
            </a:r>
            <a:r>
              <a:rPr lang="hu-HU" sz="1500" i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hu-HU" sz="1500" i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to</a:t>
            </a:r>
            <a:r>
              <a:rPr lang="hu-HU" sz="1500" i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hu-HU" sz="1500" i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Ancient</a:t>
            </a:r>
            <a:r>
              <a:rPr lang="hu-HU" sz="1500" i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Education. </a:t>
            </a:r>
            <a:r>
              <a:rPr lang="hu-HU" sz="15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Wiley-Blackwell</a:t>
            </a:r>
            <a:r>
              <a:rPr lang="hu-HU" sz="15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hu-HU" sz="15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Clarke, M. L. (2012 [1971]). </a:t>
            </a:r>
            <a:r>
              <a:rPr lang="hu-HU" sz="1500" i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Higher</a:t>
            </a:r>
            <a:r>
              <a:rPr lang="hu-HU" sz="1500" i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Education in </a:t>
            </a:r>
            <a:r>
              <a:rPr lang="hu-HU" sz="1500" i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the</a:t>
            </a:r>
            <a:r>
              <a:rPr lang="hu-HU" sz="1500" i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hu-HU" sz="1500" i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Ancient</a:t>
            </a:r>
            <a:r>
              <a:rPr lang="hu-HU" sz="1500" i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World.</a:t>
            </a:r>
            <a:r>
              <a:rPr lang="hu-HU" sz="15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hu-HU" sz="15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Routledge</a:t>
            </a:r>
            <a:r>
              <a:rPr lang="hu-HU" sz="15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hu-HU" sz="15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Cribiore</a:t>
            </a:r>
            <a:r>
              <a:rPr lang="hu-HU" sz="15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R. (2001). </a:t>
            </a:r>
            <a:r>
              <a:rPr lang="hu-HU" sz="1500" i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Gymnastics</a:t>
            </a:r>
            <a:r>
              <a:rPr lang="hu-HU" sz="1500" i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of </a:t>
            </a:r>
            <a:r>
              <a:rPr lang="hu-HU" sz="1500" i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the</a:t>
            </a:r>
            <a:r>
              <a:rPr lang="hu-HU" sz="1500" i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Mind: </a:t>
            </a:r>
            <a:r>
              <a:rPr lang="hu-HU" sz="1500" i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Greek</a:t>
            </a:r>
            <a:r>
              <a:rPr lang="hu-HU" sz="1500" i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Education in </a:t>
            </a:r>
            <a:r>
              <a:rPr lang="hu-HU" sz="1500" i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Hellenistic</a:t>
            </a:r>
            <a:r>
              <a:rPr lang="hu-HU" sz="1500" i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and Roman </a:t>
            </a:r>
            <a:r>
              <a:rPr lang="hu-HU" sz="1500" i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Egypt</a:t>
            </a:r>
            <a:r>
              <a:rPr lang="hu-HU" sz="1500" i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hu-HU" sz="15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Princeton University Press.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hu-HU" sz="15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Kepreotes</a:t>
            </a:r>
            <a:r>
              <a:rPr lang="hu-HU" sz="15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D. (2022). </a:t>
            </a:r>
            <a:r>
              <a:rPr lang="hu-HU" sz="1500" i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The </a:t>
            </a:r>
            <a:r>
              <a:rPr lang="hu-HU" sz="1500" i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Essence</a:t>
            </a:r>
            <a:r>
              <a:rPr lang="hu-HU" sz="1500" i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of </a:t>
            </a:r>
            <a:r>
              <a:rPr lang="hu-HU" sz="1500" i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Greek</a:t>
            </a:r>
            <a:r>
              <a:rPr lang="hu-HU" sz="1500" i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Education </a:t>
            </a:r>
            <a:r>
              <a:rPr lang="hu-HU" sz="1500" i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since</a:t>
            </a:r>
            <a:r>
              <a:rPr lang="hu-HU" sz="1500" i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hu-HU" sz="1500" i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Antiquity</a:t>
            </a:r>
            <a:r>
              <a:rPr lang="hu-HU" sz="1500" i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hu-HU" sz="1500" i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Plato</a:t>
            </a:r>
            <a:r>
              <a:rPr lang="hu-HU" sz="1500" i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hu-HU" sz="1500" i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Photios</a:t>
            </a:r>
            <a:r>
              <a:rPr lang="hu-HU" sz="1500" i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hu-HU" sz="1500" i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the</a:t>
            </a:r>
            <a:r>
              <a:rPr lang="hu-HU" sz="1500" i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Great and </a:t>
            </a:r>
            <a:r>
              <a:rPr lang="hu-HU" sz="1500" i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Nicodemos</a:t>
            </a:r>
            <a:r>
              <a:rPr lang="hu-HU" sz="1500" i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hu-HU" sz="1500" i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the</a:t>
            </a:r>
            <a:r>
              <a:rPr lang="hu-HU" sz="1500" i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hu-HU" sz="1500" i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Athonite</a:t>
            </a:r>
            <a:r>
              <a:rPr lang="hu-HU" sz="1500" i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hu-HU" sz="15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hu-HU" sz="15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Gorgias</a:t>
            </a:r>
            <a:r>
              <a:rPr lang="hu-HU" sz="15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Press.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hu-HU" sz="15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Too</a:t>
            </a:r>
            <a:r>
              <a:rPr lang="hu-HU" sz="15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Y. L. (</a:t>
            </a:r>
            <a:r>
              <a:rPr lang="hu-HU" sz="15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Ed</a:t>
            </a:r>
            <a:r>
              <a:rPr lang="hu-HU" sz="15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.). (2001). </a:t>
            </a:r>
            <a:r>
              <a:rPr lang="hu-HU" sz="1500" i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Education in </a:t>
            </a:r>
            <a:r>
              <a:rPr lang="hu-HU" sz="1500" i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Greek</a:t>
            </a:r>
            <a:r>
              <a:rPr lang="hu-HU" sz="1500" i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and Roman </a:t>
            </a:r>
            <a:r>
              <a:rPr lang="hu-HU" sz="1500" i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Antiquity</a:t>
            </a:r>
            <a:r>
              <a:rPr lang="hu-HU" sz="1500" i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hu-HU" sz="15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Brill </a:t>
            </a:r>
            <a:r>
              <a:rPr lang="hu-HU" sz="15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Academic</a:t>
            </a:r>
            <a:r>
              <a:rPr lang="hu-HU" sz="15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Publishers.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hu-HU" sz="15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Blundell</a:t>
            </a:r>
            <a:r>
              <a:rPr lang="hu-HU" sz="15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S. (1995). </a:t>
            </a:r>
            <a:r>
              <a:rPr lang="hu-HU" sz="1500" i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Women</a:t>
            </a:r>
            <a:r>
              <a:rPr lang="hu-HU" sz="1500" i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in </a:t>
            </a:r>
            <a:r>
              <a:rPr lang="hu-HU" sz="1500" i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Ancient</a:t>
            </a:r>
            <a:r>
              <a:rPr lang="hu-HU" sz="1500" i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hu-HU" sz="1500" i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Greece</a:t>
            </a:r>
            <a:r>
              <a:rPr lang="hu-HU" sz="1500" i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hu-HU" sz="15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Harvard University Press.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hu-HU" sz="15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James, S. L., &amp; </a:t>
            </a:r>
            <a:r>
              <a:rPr lang="hu-HU" sz="15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Dillon</a:t>
            </a:r>
            <a:r>
              <a:rPr lang="hu-HU" sz="15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S. (</a:t>
            </a:r>
            <a:r>
              <a:rPr lang="hu-HU" sz="15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Eds</a:t>
            </a:r>
            <a:r>
              <a:rPr lang="hu-HU" sz="15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.). (2012). </a:t>
            </a:r>
            <a:r>
              <a:rPr lang="hu-HU" sz="1500" i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 </a:t>
            </a:r>
            <a:r>
              <a:rPr lang="hu-HU" sz="1500" i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Companion</a:t>
            </a:r>
            <a:r>
              <a:rPr lang="hu-HU" sz="1500" i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hu-HU" sz="1500" i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to</a:t>
            </a:r>
            <a:r>
              <a:rPr lang="hu-HU" sz="1500" i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hu-HU" sz="1500" i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Women</a:t>
            </a:r>
            <a:r>
              <a:rPr lang="hu-HU" sz="1500" i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in </a:t>
            </a:r>
            <a:r>
              <a:rPr lang="hu-HU" sz="1500" i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the</a:t>
            </a:r>
            <a:r>
              <a:rPr lang="hu-HU" sz="1500" i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hu-HU" sz="1500" i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Ancient</a:t>
            </a:r>
            <a:r>
              <a:rPr lang="hu-HU" sz="1500" i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World.</a:t>
            </a:r>
            <a:r>
              <a:rPr lang="hu-HU" sz="15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hu-HU" sz="15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Wiley-Blackwell</a:t>
            </a:r>
            <a:r>
              <a:rPr lang="hu-HU" sz="15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hu-HU" sz="15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Brulé</a:t>
            </a:r>
            <a:r>
              <a:rPr lang="hu-HU" sz="15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P. (2021). </a:t>
            </a:r>
            <a:r>
              <a:rPr lang="hu-HU" sz="1500" i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Women</a:t>
            </a:r>
            <a:r>
              <a:rPr lang="hu-HU" sz="1500" i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of </a:t>
            </a:r>
            <a:r>
              <a:rPr lang="hu-HU" sz="1500" i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Ancient</a:t>
            </a:r>
            <a:r>
              <a:rPr lang="hu-HU" sz="1500" i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hu-HU" sz="1500" i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Greece</a:t>
            </a:r>
            <a:r>
              <a:rPr lang="hu-HU" sz="1500" i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hu-HU" sz="15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Edinburgh University Press.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hu-HU" sz="15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Brill, S., &amp; </a:t>
            </a:r>
            <a:r>
              <a:rPr lang="hu-HU" sz="15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McKeen</a:t>
            </a:r>
            <a:r>
              <a:rPr lang="hu-HU" sz="15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C. (</a:t>
            </a:r>
            <a:r>
              <a:rPr lang="hu-HU" sz="15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Eds</a:t>
            </a:r>
            <a:r>
              <a:rPr lang="hu-HU" sz="15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.). (2024). </a:t>
            </a:r>
            <a:r>
              <a:rPr lang="hu-HU" sz="1500" i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The </a:t>
            </a:r>
            <a:r>
              <a:rPr lang="hu-HU" sz="1500" i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Routledge</a:t>
            </a:r>
            <a:r>
              <a:rPr lang="hu-HU" sz="1500" i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hu-HU" sz="1500" i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Handbook</a:t>
            </a:r>
            <a:r>
              <a:rPr lang="hu-HU" sz="1500" i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of </a:t>
            </a:r>
            <a:r>
              <a:rPr lang="hu-HU" sz="1500" i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Women</a:t>
            </a:r>
            <a:r>
              <a:rPr lang="hu-HU" sz="1500" i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and </a:t>
            </a:r>
            <a:r>
              <a:rPr lang="hu-HU" sz="1500" i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Ancient</a:t>
            </a:r>
            <a:r>
              <a:rPr lang="hu-HU" sz="1500" i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hu-HU" sz="1500" i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Greek</a:t>
            </a:r>
            <a:r>
              <a:rPr lang="hu-HU" sz="1500" i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hu-HU" sz="1500" i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Philosophy</a:t>
            </a:r>
            <a:r>
              <a:rPr lang="hu-HU" sz="1500" i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hu-HU" sz="15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hu-HU" sz="15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Routledge</a:t>
            </a:r>
            <a:r>
              <a:rPr lang="hu-HU" sz="15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endParaRPr lang="hu-HU" sz="15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hu-HU" sz="15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Andreadi</a:t>
            </a:r>
            <a:r>
              <a:rPr lang="hu-HU" sz="15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I. (2022). </a:t>
            </a:r>
            <a:r>
              <a:rPr lang="hu-HU" sz="15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On</a:t>
            </a:r>
            <a:r>
              <a:rPr lang="hu-HU" sz="15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hu-HU" sz="15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women</a:t>
            </a:r>
            <a:r>
              <a:rPr lang="hu-HU" sz="15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in </a:t>
            </a:r>
            <a:r>
              <a:rPr lang="hu-HU" sz="15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ancient</a:t>
            </a:r>
            <a:r>
              <a:rPr lang="hu-HU" sz="15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hu-HU" sz="15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Greek</a:t>
            </a:r>
            <a:r>
              <a:rPr lang="hu-HU" sz="15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hu-HU" sz="15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culture</a:t>
            </a:r>
            <a:r>
              <a:rPr lang="hu-HU" sz="15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hu-HU" sz="15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drama</a:t>
            </a:r>
            <a:r>
              <a:rPr lang="hu-HU" sz="15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and </a:t>
            </a:r>
            <a:r>
              <a:rPr lang="hu-HU" sz="15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education</a:t>
            </a:r>
            <a:r>
              <a:rPr lang="hu-HU" sz="15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https://</a:t>
            </a:r>
            <a:r>
              <a:rPr lang="hu-HU" sz="15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ijsrm.net</a:t>
            </a:r>
            <a:r>
              <a:rPr lang="hu-HU" sz="15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/</a:t>
            </a:r>
            <a:r>
              <a:rPr lang="hu-HU" sz="15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index.php</a:t>
            </a:r>
            <a:r>
              <a:rPr lang="hu-HU" sz="15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/</a:t>
            </a:r>
            <a:r>
              <a:rPr lang="hu-HU" sz="15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ijsrm</a:t>
            </a:r>
            <a:r>
              <a:rPr lang="hu-HU" sz="15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/</a:t>
            </a:r>
            <a:r>
              <a:rPr lang="hu-HU" sz="15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article</a:t>
            </a:r>
            <a:r>
              <a:rPr lang="hu-HU" sz="15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/</a:t>
            </a:r>
            <a:r>
              <a:rPr lang="hu-HU" sz="15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view</a:t>
            </a:r>
            <a:r>
              <a:rPr lang="hu-HU" sz="15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/4613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hu-HU" sz="15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Stevanović</a:t>
            </a:r>
            <a:r>
              <a:rPr lang="hu-HU" sz="15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L. (2023). </a:t>
            </a:r>
            <a:r>
              <a:rPr lang="hu-HU" sz="15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Women’s</a:t>
            </a:r>
            <a:r>
              <a:rPr lang="hu-HU" sz="15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hu-HU" sz="15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education</a:t>
            </a:r>
            <a:r>
              <a:rPr lang="hu-HU" sz="15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hu-HU" sz="15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knowledge</a:t>
            </a:r>
            <a:r>
              <a:rPr lang="hu-HU" sz="15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and </a:t>
            </a:r>
            <a:r>
              <a:rPr lang="hu-HU" sz="15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competence</a:t>
            </a:r>
            <a:r>
              <a:rPr lang="hu-HU" sz="15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in </a:t>
            </a:r>
            <a:r>
              <a:rPr lang="hu-HU" sz="15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ancient</a:t>
            </a:r>
            <a:r>
              <a:rPr lang="hu-HU" sz="15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hu-HU" sz="15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Greece</a:t>
            </a:r>
            <a:r>
              <a:rPr lang="hu-HU" sz="15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https://</a:t>
            </a:r>
            <a:r>
              <a:rPr lang="hu-HU" sz="15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www.researchgate.net</a:t>
            </a:r>
            <a:r>
              <a:rPr lang="hu-HU" sz="15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/</a:t>
            </a:r>
            <a:r>
              <a:rPr lang="hu-HU" sz="15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publication</a:t>
            </a:r>
            <a:r>
              <a:rPr lang="hu-HU" sz="15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/369640500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hu-HU" sz="15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Women</a:t>
            </a:r>
            <a:r>
              <a:rPr lang="hu-HU" sz="15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in </a:t>
            </a:r>
            <a:r>
              <a:rPr lang="hu-HU" sz="15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Ancient</a:t>
            </a:r>
            <a:r>
              <a:rPr lang="hu-HU" sz="15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hu-HU" sz="15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Greece</a:t>
            </a:r>
            <a:r>
              <a:rPr lang="hu-HU" sz="15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(2020). https://</a:t>
            </a:r>
            <a:r>
              <a:rPr lang="hu-HU" sz="15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www.worldhistory.org</a:t>
            </a:r>
            <a:r>
              <a:rPr lang="hu-HU" sz="15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/</a:t>
            </a:r>
            <a:r>
              <a:rPr lang="hu-HU" sz="15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article</a:t>
            </a:r>
            <a:r>
              <a:rPr lang="hu-HU" sz="15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/927/</a:t>
            </a:r>
            <a:r>
              <a:rPr lang="hu-HU" sz="15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women</a:t>
            </a:r>
            <a:r>
              <a:rPr lang="hu-HU" sz="15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-in-</a:t>
            </a:r>
            <a:r>
              <a:rPr lang="hu-HU" sz="15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ancient</a:t>
            </a:r>
            <a:r>
              <a:rPr lang="hu-HU" sz="15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hu-HU" sz="15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greece</a:t>
            </a:r>
            <a:endParaRPr lang="hu-HU" sz="15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hu-HU" sz="15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Spartan </a:t>
            </a:r>
            <a:r>
              <a:rPr lang="hu-HU" sz="15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Women</a:t>
            </a:r>
            <a:r>
              <a:rPr lang="hu-HU" sz="15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(2020). https://</a:t>
            </a:r>
            <a:r>
              <a:rPr lang="hu-HU" sz="15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www.worldhistory.org</a:t>
            </a:r>
            <a:r>
              <a:rPr lang="hu-HU" sz="15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/</a:t>
            </a:r>
            <a:r>
              <a:rPr lang="hu-HU" sz="15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article</a:t>
            </a:r>
            <a:r>
              <a:rPr lang="hu-HU" sz="15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/123/</a:t>
            </a:r>
            <a:r>
              <a:rPr lang="hu-HU" sz="15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spartan-women</a:t>
            </a:r>
            <a:endParaRPr lang="hu-HU" sz="15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hu-HU" sz="15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Education in </a:t>
            </a:r>
            <a:r>
              <a:rPr lang="hu-HU" sz="15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Ancient</a:t>
            </a:r>
            <a:r>
              <a:rPr lang="hu-HU" sz="15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hu-HU" sz="15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Greece</a:t>
            </a:r>
            <a:r>
              <a:rPr lang="hu-HU" sz="15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(2021). https://</a:t>
            </a:r>
            <a:r>
              <a:rPr lang="hu-HU" sz="15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www.nationalgeographic.com</a:t>
            </a:r>
            <a:r>
              <a:rPr lang="hu-HU" sz="15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/</a:t>
            </a:r>
            <a:r>
              <a:rPr lang="hu-HU" sz="15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history</a:t>
            </a:r>
            <a:r>
              <a:rPr lang="hu-HU" sz="15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/</a:t>
            </a:r>
            <a:r>
              <a:rPr lang="hu-HU" sz="15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history-magazine</a:t>
            </a:r>
            <a:r>
              <a:rPr lang="hu-HU" sz="15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/</a:t>
            </a:r>
            <a:r>
              <a:rPr lang="hu-HU" sz="15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article</a:t>
            </a:r>
            <a:r>
              <a:rPr lang="hu-HU" sz="15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/</a:t>
            </a:r>
            <a:r>
              <a:rPr lang="hu-HU" sz="15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education</a:t>
            </a:r>
            <a:r>
              <a:rPr lang="hu-HU" sz="15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-in-</a:t>
            </a:r>
            <a:r>
              <a:rPr lang="hu-HU" sz="15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ancient</a:t>
            </a:r>
            <a:r>
              <a:rPr lang="hu-HU" sz="15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hu-HU" sz="15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greece</a:t>
            </a:r>
            <a:endParaRPr lang="hu-HU" sz="15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endParaRPr lang="hu-HU" sz="15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hu-HU" sz="15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Plato</a:t>
            </a:r>
            <a:r>
              <a:rPr lang="hu-HU" sz="15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(2008). </a:t>
            </a:r>
            <a:r>
              <a:rPr lang="hu-HU" sz="1500" i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Republic</a:t>
            </a:r>
            <a:r>
              <a:rPr lang="hu-HU" sz="1500" i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hu-HU" sz="15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(B. </a:t>
            </a:r>
            <a:r>
              <a:rPr lang="hu-HU" sz="15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Jowett</a:t>
            </a:r>
            <a:r>
              <a:rPr lang="hu-HU" sz="15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hu-HU" sz="15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Trans</a:t>
            </a:r>
            <a:r>
              <a:rPr lang="hu-HU" sz="15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.). The Internet </a:t>
            </a:r>
            <a:r>
              <a:rPr lang="hu-HU" sz="15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Classics</a:t>
            </a:r>
            <a:r>
              <a:rPr lang="hu-HU" sz="15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hu-HU" sz="15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Archive</a:t>
            </a:r>
            <a:r>
              <a:rPr lang="hu-HU" sz="15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MIT Press. (</a:t>
            </a:r>
            <a:r>
              <a:rPr lang="hu-HU" sz="15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Original</a:t>
            </a:r>
            <a:r>
              <a:rPr lang="hu-HU" sz="15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hu-HU" sz="15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work</a:t>
            </a:r>
            <a:r>
              <a:rPr lang="hu-HU" sz="15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hu-HU" sz="15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published</a:t>
            </a:r>
            <a:r>
              <a:rPr lang="hu-HU" sz="15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hu-HU" sz="15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ca</a:t>
            </a:r>
            <a:r>
              <a:rPr lang="hu-HU" sz="15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380 BCE)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hu-HU" sz="15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Aristotle</a:t>
            </a:r>
            <a:r>
              <a:rPr lang="hu-HU" sz="15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(</a:t>
            </a:r>
            <a:r>
              <a:rPr lang="hu-HU" sz="15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n.d</a:t>
            </a:r>
            <a:r>
              <a:rPr lang="hu-HU" sz="15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.). </a:t>
            </a:r>
            <a:r>
              <a:rPr lang="hu-HU" sz="1500" i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Politics</a:t>
            </a:r>
            <a:r>
              <a:rPr lang="hu-HU" sz="15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(B. </a:t>
            </a:r>
            <a:r>
              <a:rPr lang="hu-HU" sz="15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Jowett</a:t>
            </a:r>
            <a:r>
              <a:rPr lang="hu-HU" sz="15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hu-HU" sz="15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Trans</a:t>
            </a:r>
            <a:r>
              <a:rPr lang="hu-HU" sz="15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.). The Internet </a:t>
            </a:r>
            <a:r>
              <a:rPr lang="hu-HU" sz="15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Classics</a:t>
            </a:r>
            <a:r>
              <a:rPr lang="hu-HU" sz="15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hu-HU" sz="15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Archive</a:t>
            </a:r>
            <a:r>
              <a:rPr lang="hu-HU" sz="15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MIT Press.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hu-HU" sz="15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Xenophon</a:t>
            </a:r>
            <a:r>
              <a:rPr lang="hu-HU" sz="15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(</a:t>
            </a:r>
            <a:r>
              <a:rPr lang="hu-HU" sz="15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n.d</a:t>
            </a:r>
            <a:r>
              <a:rPr lang="hu-HU" sz="15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.). </a:t>
            </a:r>
            <a:r>
              <a:rPr lang="hu-HU" sz="1500" i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Oeconomicus</a:t>
            </a:r>
            <a:r>
              <a:rPr lang="hu-HU" sz="15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(H. </a:t>
            </a:r>
            <a:r>
              <a:rPr lang="hu-HU" sz="15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</a:t>
            </a:r>
            <a:r>
              <a:rPr lang="hu-HU" sz="15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hu-HU" sz="15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Dakyns</a:t>
            </a:r>
            <a:r>
              <a:rPr lang="hu-HU" sz="15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hu-HU" sz="15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Trans</a:t>
            </a:r>
            <a:r>
              <a:rPr lang="hu-HU" sz="15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.). The Internet </a:t>
            </a:r>
            <a:r>
              <a:rPr lang="hu-HU" sz="15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Classics</a:t>
            </a:r>
            <a:r>
              <a:rPr lang="hu-HU" sz="15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hu-HU" sz="15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Archive</a:t>
            </a:r>
            <a:r>
              <a:rPr lang="hu-HU" sz="15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MIT Press.</a:t>
            </a:r>
          </a:p>
          <a:p>
            <a:endParaRPr lang="hu-HU" sz="15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endParaRPr lang="hu-HU" sz="15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Szövegdoboz 4">
            <a:extLst>
              <a:ext uri="{FF2B5EF4-FFF2-40B4-BE49-F238E27FC236}">
                <a16:creationId xmlns:a16="http://schemas.microsoft.com/office/drawing/2014/main" id="{8A02681E-D0A7-C973-92F6-F6246BDA5A20}"/>
              </a:ext>
            </a:extLst>
          </p:cNvPr>
          <p:cNvSpPr txBox="1"/>
          <p:nvPr/>
        </p:nvSpPr>
        <p:spPr>
          <a:xfrm>
            <a:off x="3951823" y="6317673"/>
            <a:ext cx="427976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hu-HU" spc="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Zsurkán Rebeka – 2025. 11. 14.</a:t>
            </a:r>
          </a:p>
        </p:txBody>
      </p:sp>
      <p:sp>
        <p:nvSpPr>
          <p:cNvPr id="7" name="Szövegdoboz 6">
            <a:extLst>
              <a:ext uri="{FF2B5EF4-FFF2-40B4-BE49-F238E27FC236}">
                <a16:creationId xmlns:a16="http://schemas.microsoft.com/office/drawing/2014/main" id="{555DD184-1402-CC51-C4E2-D1315233B4E5}"/>
              </a:ext>
            </a:extLst>
          </p:cNvPr>
          <p:cNvSpPr txBox="1"/>
          <p:nvPr/>
        </p:nvSpPr>
        <p:spPr>
          <a:xfrm>
            <a:off x="187037" y="170995"/>
            <a:ext cx="6097978" cy="63094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hu-HU" sz="3500" b="1" spc="300" dirty="0">
                <a:solidFill>
                  <a:schemeClr val="tx1"/>
                </a:solidFill>
                <a:latin typeface="Georgia" panose="02040502050405020303" pitchFamily="18" charset="0"/>
                <a:cs typeface="Angsana New" panose="02020603050405020304" pitchFamily="18" charset="-34"/>
              </a:rPr>
              <a:t>Felhasznált irodalom</a:t>
            </a:r>
            <a:endParaRPr lang="hu-HU" sz="3500" b="1" dirty="0"/>
          </a:p>
        </p:txBody>
      </p:sp>
    </p:spTree>
    <p:extLst>
      <p:ext uri="{BB962C8B-B14F-4D97-AF65-F5344CB8AC3E}">
        <p14:creationId xmlns:p14="http://schemas.microsoft.com/office/powerpoint/2010/main" val="248065144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2013 – 2022 téma">
  <a:themeElements>
    <a:clrScheme name="Office 2013 – 2022 téma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2013 – 2022 téma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2013 – 2022 téma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1917</TotalTime>
  <Words>2237</Words>
  <Application>Microsoft Macintosh PowerPoint</Application>
  <PresentationFormat>Szélesvásznú</PresentationFormat>
  <Paragraphs>210</Paragraphs>
  <Slides>18</Slides>
  <Notes>0</Notes>
  <HiddenSlides>0</HiddenSlides>
  <MMClips>0</MMClips>
  <ScaleCrop>false</ScaleCrop>
  <HeadingPairs>
    <vt:vector size="6" baseType="variant">
      <vt:variant>
        <vt:lpstr>Használt betűtípusok</vt:lpstr>
      </vt:variant>
      <vt:variant>
        <vt:i4>5</vt:i4>
      </vt:variant>
      <vt:variant>
        <vt:lpstr>Téma</vt:lpstr>
      </vt:variant>
      <vt:variant>
        <vt:i4>1</vt:i4>
      </vt:variant>
      <vt:variant>
        <vt:lpstr>Diacímek</vt:lpstr>
      </vt:variant>
      <vt:variant>
        <vt:i4>18</vt:i4>
      </vt:variant>
    </vt:vector>
  </HeadingPairs>
  <TitlesOfParts>
    <vt:vector size="24" baseType="lpstr">
      <vt:lpstr>Arial</vt:lpstr>
      <vt:lpstr>Calibri</vt:lpstr>
      <vt:lpstr>Calibri Light</vt:lpstr>
      <vt:lpstr>Georgia</vt:lpstr>
      <vt:lpstr>Times New Roman</vt:lpstr>
      <vt:lpstr>Office 2013 – 2022 téma</vt:lpstr>
      <vt:lpstr>A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Köszönöm  a figyelmet!</vt:lpstr>
      <vt:lpstr>PowerPoint-bemutató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Rebeka Zsurkan</dc:creator>
  <cp:lastModifiedBy>Rebeka Zsurkan</cp:lastModifiedBy>
  <cp:revision>15</cp:revision>
  <dcterms:created xsi:type="dcterms:W3CDTF">2025-04-12T04:20:04Z</dcterms:created>
  <dcterms:modified xsi:type="dcterms:W3CDTF">2025-11-01T12:00:44Z</dcterms:modified>
</cp:coreProperties>
</file>