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59" r:id="rId5"/>
    <p:sldId id="265" r:id="rId6"/>
    <p:sldId id="266" r:id="rId7"/>
    <p:sldId id="270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hu.wikipedia.org/wiki/%C3%93g%C3%B6r%C3%B6g_nyelv" TargetMode="Externa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.jpg" /><Relationship Id="rId4" Type="http://schemas.openxmlformats.org/officeDocument/2006/relationships/image" Target="../media/image12.jpeg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Dion%C3%BCszosz" TargetMode="External" /><Relationship Id="rId2" Type="http://schemas.openxmlformats.org/officeDocument/2006/relationships/hyperlink" Target="https://hu.wikipedia.org/wiki/G%C3%B6r%C3%B6g_nyelv" TargetMode="External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hu.wikipedia.org/wiki/Trag%C3%A9dia" TargetMode="Externa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Arisztophan%C3%A9sz" TargetMode="External" /><Relationship Id="rId2" Type="http://schemas.openxmlformats.org/officeDocument/2006/relationships/hyperlink" Target="http://mohay.gergely.btk.ppke.hu/2025-osz-szeminarium/referatumokhoz%20konyvek/The%20Theatre%20of%20Aristophanes%20(Kenneth%20McLeish)%20(Z-Library).pdf" TargetMode="Externa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hu.wikipedia.org/wiki/Dion%C3%BCszia" TargetMode="External" /><Relationship Id="rId5" Type="http://schemas.openxmlformats.org/officeDocument/2006/relationships/hyperlink" Target="https://www.google.com/url?sa=t&amp;source=web&amp;rct=j&amp;opi=89978449&amp;url=https://mek.oszk.hu/19600/19645/19645.pdf&amp;ved=2ahUKEwjfsq_Cmv6PAxVY-QIHHdvOCT4QFnoECFMQAQ&amp;usg=AOvVaw2PQt9TqDhpNsBBvRa9yZWV" TargetMode="External" /><Relationship Id="rId4" Type="http://schemas.openxmlformats.org/officeDocument/2006/relationships/hyperlink" Target="https://www.google.com/url?sa=t&amp;source=web&amp;rct=j&amp;opi=89978449&amp;url=https://www.libri.hu/szerzok/arisztophanesz.html&amp;ved=2ahUKEwid7ZXfmf6PAxW4zAIHHVLXAT0QFnoECEoQAQ&amp;usg=AOvVaw0TXigbKpbLDo-py-jXoHT5" TargetMode="Externa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DF9410-E530-4E71-A2C0-4C24B4896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268B1E-8861-4702-9529-5A8FB23A6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52966" y="1094758"/>
            <a:ext cx="86868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2F2350F-B1BB-4308-A267-CFFA3576E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6897F50-5505-C875-4A13-0C961EC88B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5936" y="1266868"/>
            <a:ext cx="8546703" cy="3184047"/>
          </a:xfrm>
        </p:spPr>
        <p:txBody>
          <a:bodyPr anchor="ctr">
            <a:normAutofit/>
          </a:bodyPr>
          <a:lstStyle/>
          <a:p>
            <a:r>
              <a:rPr lang="hu-HU" sz="5400" dirty="0"/>
              <a:t>Ókori színház és </a:t>
            </a:r>
            <a:r>
              <a:rPr lang="hu-HU" sz="5400" dirty="0" err="1"/>
              <a:t>arisztophanész</a:t>
            </a:r>
            <a:endParaRPr lang="hu-HU" sz="54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DF621AD-0729-EB95-1DDE-2EBBA261B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2966" y="4744864"/>
            <a:ext cx="8686800" cy="631270"/>
          </a:xfrm>
          <a:ln>
            <a:solidFill>
              <a:schemeClr val="accent1"/>
            </a:solidFill>
          </a:ln>
        </p:spPr>
        <p:txBody>
          <a:bodyPr>
            <a:normAutofit fontScale="55000" lnSpcReduction="20000"/>
          </a:bodyPr>
          <a:lstStyle/>
          <a:p>
            <a:r>
              <a:rPr lang="hu-HU" dirty="0"/>
              <a:t>Név: takács Katalin</a:t>
            </a:r>
          </a:p>
          <a:p>
            <a:r>
              <a:rPr lang="hu-HU" dirty="0" err="1"/>
              <a:t>Neptun</a:t>
            </a:r>
            <a:r>
              <a:rPr lang="hu-HU" dirty="0"/>
              <a:t> kód: lE3QDS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6646AE-8FD6-411E-8640-6CCB250D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52966" y="4536431"/>
            <a:ext cx="86868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413B0556-E869-4B1C-A499-EB13D96B9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96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C263B14-C7DE-8938-70E3-14A7A59E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14469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26F89D3-0A6F-400B-FEEE-B807A2664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408" b="22152"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78350538-441C-B5E9-D976-2EC1D04A16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912" r="10058" b="-1"/>
          <a:stretch>
            <a:fillRect/>
          </a:stretch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1354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7A47D544-C902-22E8-AF84-A1819E898B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00" r="-1" b="-1"/>
          <a:stretch>
            <a:fillRect/>
          </a:stretch>
        </p:blipFill>
        <p:spPr>
          <a:xfrm>
            <a:off x="191086" y="171715"/>
            <a:ext cx="5813197" cy="612908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8B87F51-BD4C-34A3-C59E-4864BA3104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866" b="2882"/>
          <a:stretch>
            <a:fillRect/>
          </a:stretch>
        </p:blipFill>
        <p:spPr>
          <a:xfrm>
            <a:off x="6196929" y="171716"/>
            <a:ext cx="5803986" cy="317142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8CFDF27-31C6-F04C-B274-7053FE642A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966"/>
          <a:stretch>
            <a:fillRect/>
          </a:stretch>
        </p:blipFill>
        <p:spPr>
          <a:xfrm>
            <a:off x="6196929" y="3514856"/>
            <a:ext cx="5786386" cy="27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97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70FF6DBE-565D-D79C-DA40-1BD33D835E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9" r="1" b="8130"/>
          <a:stretch>
            <a:fillRect/>
          </a:stretch>
        </p:blipFill>
        <p:spPr>
          <a:xfrm>
            <a:off x="6272339" y="0"/>
            <a:ext cx="6094409" cy="701263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41268AB-E0F2-7F03-DB90-773F1F2B6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21791"/>
          <a:stretch>
            <a:fillRect/>
          </a:stretch>
        </p:blipFill>
        <p:spPr>
          <a:xfrm>
            <a:off x="-11989" y="1"/>
            <a:ext cx="628432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3356D18-B5E6-44B1-ADBC-7094E0DCC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7192" y="1353662"/>
            <a:ext cx="4414440" cy="4150676"/>
          </a:xfrm>
          <a:prstGeom prst="rect">
            <a:avLst/>
          </a:prstGeom>
          <a:solidFill>
            <a:srgbClr val="000001">
              <a:alpha val="8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7A374D-06C5-4ECA-9F91-7183DD3D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3127" y="2579935"/>
            <a:ext cx="40705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ím 1">
            <a:extLst>
              <a:ext uri="{FF2B5EF4-FFF2-40B4-BE49-F238E27FC236}">
                <a16:creationId xmlns:a16="http://schemas.microsoft.com/office/drawing/2014/main" id="{DE9FC22C-C281-68A4-21E6-0D20277AEBF9}"/>
              </a:ext>
            </a:extLst>
          </p:cNvPr>
          <p:cNvSpPr txBox="1">
            <a:spLocks/>
          </p:cNvSpPr>
          <p:nvPr/>
        </p:nvSpPr>
        <p:spPr>
          <a:xfrm>
            <a:off x="4053128" y="1530700"/>
            <a:ext cx="4070578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>
                <a:solidFill>
                  <a:srgbClr val="FFFFFE"/>
                </a:solidFill>
              </a:rPr>
              <a:t>Aristophanész</a:t>
            </a:r>
          </a:p>
        </p:txBody>
      </p:sp>
      <p:sp>
        <p:nvSpPr>
          <p:cNvPr id="4" name="Alcím 2">
            <a:extLst>
              <a:ext uri="{FF2B5EF4-FFF2-40B4-BE49-F238E27FC236}">
                <a16:creationId xmlns:a16="http://schemas.microsoft.com/office/drawing/2014/main" id="{484125C0-009A-C4D4-4240-E8B2B157E9BE}"/>
              </a:ext>
            </a:extLst>
          </p:cNvPr>
          <p:cNvSpPr txBox="1">
            <a:spLocks/>
          </p:cNvSpPr>
          <p:nvPr/>
        </p:nvSpPr>
        <p:spPr>
          <a:xfrm>
            <a:off x="4053128" y="2723314"/>
            <a:ext cx="4070578" cy="26136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FFFFFE"/>
                </a:solidFill>
                <a:hlinkClick r:id="rId4" tooltip="Ógörög nyelv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ógörögül:</a:t>
            </a:r>
            <a:r>
              <a:rPr lang="en-US">
                <a:solidFill>
                  <a:srgbClr val="FFFFFE"/>
                </a:solidFill>
              </a:rPr>
              <a:t> Ἀριστοφάνης</a:t>
            </a:r>
          </a:p>
          <a:p>
            <a:r>
              <a:rPr lang="en-US">
                <a:solidFill>
                  <a:srgbClr val="FFFFFE"/>
                </a:solidFill>
              </a:rPr>
              <a:t>athéni komédiaköltő, az attikai ókomédia legkiemelkedőbb alkotója.</a:t>
            </a:r>
          </a:p>
        </p:txBody>
      </p:sp>
    </p:spTree>
    <p:extLst>
      <p:ext uri="{BB962C8B-B14F-4D97-AF65-F5344CB8AC3E}">
        <p14:creationId xmlns:p14="http://schemas.microsoft.com/office/powerpoint/2010/main" val="2048528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1EEADDE-5A0B-4669-AC30-1501E119D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8D17F3-70C1-458A-8090-50C174EDC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8938" y="1847088"/>
            <a:ext cx="283152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Szövegdoboz 2">
            <a:extLst>
              <a:ext uri="{FF2B5EF4-FFF2-40B4-BE49-F238E27FC236}">
                <a16:creationId xmlns:a16="http://schemas.microsoft.com/office/drawing/2014/main" id="{BDAB5881-410E-4451-8635-2B486357FDFE}"/>
              </a:ext>
            </a:extLst>
          </p:cNvPr>
          <p:cNvSpPr txBox="1"/>
          <p:nvPr/>
        </p:nvSpPr>
        <p:spPr>
          <a:xfrm>
            <a:off x="656623" y="804520"/>
            <a:ext cx="2830940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cap="all">
                <a:latin typeface="+mj-lt"/>
                <a:ea typeface="+mj-ea"/>
                <a:cs typeface="+mj-cs"/>
              </a:rPr>
              <a:t>Művei: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4AA68D-B951-406F-82F5-5AE535157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F97C1AFD-740A-9F17-FD64-9C83498BAA35}"/>
              </a:ext>
            </a:extLst>
          </p:cNvPr>
          <p:cNvSpPr txBox="1"/>
          <p:nvPr/>
        </p:nvSpPr>
        <p:spPr>
          <a:xfrm>
            <a:off x="652496" y="1409753"/>
            <a:ext cx="2828026" cy="32875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békák 405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Lüszisztraté 411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nők ünnepe 411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madarak 414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béke 421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darazsak 422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felhők 423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lovagok 424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nőuralom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Az Akharnaibeliek 425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A  Babiloniak 426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The Bonqueters 427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/>
              <a:t>Plutosz 388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6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86DC8C-B602-46ED-A6F5-BB2156B5A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59E990-C6A2-4E47-8AB2-91087E2594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CB4CC82-73CE-4B5C-BCE9-B27AF1132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Kép 8">
            <a:extLst>
              <a:ext uri="{FF2B5EF4-FFF2-40B4-BE49-F238E27FC236}">
                <a16:creationId xmlns:a16="http://schemas.microsoft.com/office/drawing/2014/main" id="{F2D5116C-EF71-DEDC-E430-D948D5A885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77" r="10313" b="1"/>
          <a:stretch>
            <a:fillRect/>
          </a:stretch>
        </p:blipFill>
        <p:spPr>
          <a:xfrm>
            <a:off x="4631927" y="1124557"/>
            <a:ext cx="1980590" cy="385796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B8E95AF-7FD3-D83A-3BDD-9EE68E30A7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19" r="16622" b="2"/>
          <a:stretch>
            <a:fillRect/>
          </a:stretch>
        </p:blipFill>
        <p:spPr>
          <a:xfrm>
            <a:off x="6776243" y="1122808"/>
            <a:ext cx="1980590" cy="385796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A3CCEF61-C249-E843-F49D-FF8571E954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67" r="11123" b="1"/>
          <a:stretch>
            <a:fillRect/>
          </a:stretch>
        </p:blipFill>
        <p:spPr>
          <a:xfrm>
            <a:off x="8926749" y="1122808"/>
            <a:ext cx="1980590" cy="38579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ECB0CC5-B4EA-4C1C-AAD2-8ED22DF21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3B4925D-E266-4C63-AD33-0CD7702C9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006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4DD4596-232B-2A48-7E8E-A98731DB62D2}"/>
              </a:ext>
            </a:extLst>
          </p:cNvPr>
          <p:cNvSpPr txBox="1"/>
          <p:nvPr/>
        </p:nvSpPr>
        <p:spPr>
          <a:xfrm>
            <a:off x="4705594" y="1240077"/>
            <a:ext cx="6799436" cy="49164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/>
              <a:t>Hogy még jobban megnyugtassam önöket, mellékesen megjegyzem, hogy úgymond zárt ülésen vagyunk itt. Egy évvel ezelőtt Kleon azzal vádolt, hogy idegenek előtt rágalmaztam az államot azzal, hogy A babiloniak című darabomat mutattam be a nagy dionüszoszi ünnepünkön. Még most sem ismerem el ennek a vádnak az igazságát, de rámutatok, hogy a jelenre nem vonatkozik: Ez a Lénaia, a mi személyes, privát ünnepünk – Csak athéniaknak; Külföldiek, kérjük, maradjanak távol –, és sem csapatok, sem adó nem érkezett meg nemes szövetségeseinktől. A Birodalom egész nagy aratása meg van rostálva, a pelyva és a szalma szétszórva, és csak Athén polgárai, a finom gabonaszemek maradtak meg.Természetesen nem feledkezve hűséges idegeneinkről sem, akiket – egy metafora kiegészítéseként – tápláló korpának nevezhetnék. Kritikáim tehát szigorúan véve önmagunkra vonatkoznk.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98B8400-82BD-A06F-AB97-71EEC8D595A7}"/>
              </a:ext>
            </a:extLst>
          </p:cNvPr>
          <p:cNvSpPr txBox="1"/>
          <p:nvPr/>
        </p:nvSpPr>
        <p:spPr>
          <a:xfrm>
            <a:off x="686970" y="2128649"/>
            <a:ext cx="246459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hu-HU" sz="2000" b="1" dirty="0" err="1"/>
              <a:t>Dikaiopolisz</a:t>
            </a:r>
            <a:r>
              <a:rPr lang="hu-HU" sz="2000" b="1" dirty="0"/>
              <a:t> híres megjegyzése a Lénaiáról (</a:t>
            </a:r>
            <a:r>
              <a:rPr lang="hu-HU" sz="2000" b="1" dirty="0" err="1"/>
              <a:t>Acharnians</a:t>
            </a:r>
            <a:r>
              <a:rPr lang="hu-HU" sz="2000" b="1" dirty="0"/>
              <a:t> 502–508, </a:t>
            </a:r>
            <a:r>
              <a:rPr lang="hu-HU" sz="2000" b="1" dirty="0" err="1"/>
              <a:t>Douglass</a:t>
            </a:r>
            <a:r>
              <a:rPr lang="hu-HU" sz="2000" b="1" dirty="0"/>
              <a:t> Parker bővített fordításában.</a:t>
            </a:r>
            <a:endParaRPr lang="hu-HU" sz="2000" b="1"/>
          </a:p>
        </p:txBody>
      </p:sp>
    </p:spTree>
    <p:extLst>
      <p:ext uri="{BB962C8B-B14F-4D97-AF65-F5344CB8AC3E}">
        <p14:creationId xmlns:p14="http://schemas.microsoft.com/office/powerpoint/2010/main" val="941226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3AF2B4C-C02B-3862-6E3F-BB684EE1EE59}"/>
              </a:ext>
            </a:extLst>
          </p:cNvPr>
          <p:cNvSpPr txBox="1"/>
          <p:nvPr/>
        </p:nvSpPr>
        <p:spPr>
          <a:xfrm>
            <a:off x="1389459" y="737591"/>
            <a:ext cx="3557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4000" dirty="0"/>
              <a:t>LÉNAIA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0FEA739-66E0-F309-AE85-6D1ABE4A84C7}"/>
              </a:ext>
            </a:extLst>
          </p:cNvPr>
          <p:cNvSpPr txBox="1"/>
          <p:nvPr/>
        </p:nvSpPr>
        <p:spPr>
          <a:xfrm>
            <a:off x="7050880" y="737591"/>
            <a:ext cx="4700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4000" dirty="0"/>
              <a:t>DIONÜSZIA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D14D3A7-5A3F-BC29-4B32-8A3448D2D130}"/>
              </a:ext>
            </a:extLst>
          </p:cNvPr>
          <p:cNvSpPr txBox="1"/>
          <p:nvPr/>
        </p:nvSpPr>
        <p:spPr>
          <a:xfrm>
            <a:off x="809625" y="1582340"/>
            <a:ext cx="400883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A </a:t>
            </a:r>
            <a:r>
              <a:rPr lang="hu-HU" i="0" dirty="0" err="1">
                <a:effectLst/>
                <a:latin typeface="Google Sans"/>
              </a:rPr>
              <a:t>Lénaia</a:t>
            </a:r>
            <a:r>
              <a:rPr lang="hu-HU" i="0" dirty="0">
                <a:effectLst/>
                <a:latin typeface="Google Sans"/>
              </a:rPr>
              <a:t> (</a:t>
            </a:r>
            <a:r>
              <a:rPr lang="el-GR" i="0" dirty="0">
                <a:effectLst/>
                <a:latin typeface="Google Sans"/>
              </a:rPr>
              <a:t>Λήναια) </a:t>
            </a:r>
            <a:r>
              <a:rPr lang="hu-HU" i="0" dirty="0">
                <a:effectLst/>
                <a:latin typeface="Google Sans"/>
              </a:rPr>
              <a:t>egy i. e. 5. </a:t>
            </a:r>
            <a:r>
              <a:rPr lang="hu-HU" dirty="0"/>
              <a:t>században Athénban tartott, január-február tájára eső, télbúcsúztató </a:t>
            </a:r>
            <a:r>
              <a:rPr lang="hu-HU" dirty="0">
                <a:effectLst/>
              </a:rPr>
              <a:t>Dionüszosz-ünnep</a:t>
            </a:r>
            <a:r>
              <a:rPr lang="hu-HU" dirty="0"/>
              <a:t> volt, amely valószínűleg a </a:t>
            </a:r>
            <a:r>
              <a:rPr lang="hu-HU" dirty="0">
                <a:effectLst/>
              </a:rPr>
              <a:t>komédia eredetével</a:t>
            </a:r>
            <a:r>
              <a:rPr lang="hu-HU" dirty="0"/>
              <a:t> áll kapcsolatban</a:t>
            </a:r>
            <a:r>
              <a:rPr lang="hu-HU" i="0" dirty="0">
                <a:effectLst/>
                <a:latin typeface="Google Sans"/>
              </a:rPr>
              <a:t>. Az ünnep nevének eredete a </a:t>
            </a:r>
            <a:r>
              <a:rPr lang="hu-HU" i="0" dirty="0" err="1">
                <a:effectLst/>
                <a:latin typeface="Google Sans"/>
              </a:rPr>
              <a:t>menádokhoz</a:t>
            </a:r>
            <a:r>
              <a:rPr lang="hu-HU" i="0" dirty="0">
                <a:effectLst/>
                <a:latin typeface="Google Sans"/>
              </a:rPr>
              <a:t> (Dionüszosz papnőihez), vagy a tágabb értelemben Dionüszoszhoz kapcsolódó "</a:t>
            </a:r>
            <a:r>
              <a:rPr lang="hu-HU" i="0" dirty="0" err="1">
                <a:effectLst/>
                <a:latin typeface="Google Sans"/>
              </a:rPr>
              <a:t>lénai</a:t>
            </a:r>
            <a:r>
              <a:rPr lang="hu-HU" i="0" dirty="0">
                <a:effectLst/>
                <a:latin typeface="Google Sans"/>
              </a:rPr>
              <a:t>" nevű nőkhöz köthető, akik a táncukat végezték. Az ünnep egy zenei vetélkedőből és felvonulásból állt, amelyen a görög tragédia és komédia fejlődésének alapjait megfigyelhetjük. </a:t>
            </a:r>
            <a:endParaRPr lang="hu-HU" dirty="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C9459F3E-40DB-FC79-CE39-5DC1BBAA4223}"/>
              </a:ext>
            </a:extLst>
          </p:cNvPr>
          <p:cNvSpPr txBox="1"/>
          <p:nvPr/>
        </p:nvSpPr>
        <p:spPr>
          <a:xfrm>
            <a:off x="7075886" y="1443840"/>
            <a:ext cx="430648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hu-HU" i="0" dirty="0">
                <a:effectLst/>
                <a:latin typeface="Arial" panose="020B0604020202020204" pitchFamily="34" charset="0"/>
              </a:rPr>
              <a:t>A </a:t>
            </a:r>
            <a:r>
              <a:rPr lang="hu-HU" i="0" dirty="0" err="1">
                <a:effectLst/>
                <a:latin typeface="Arial" panose="020B0604020202020204" pitchFamily="34" charset="0"/>
              </a:rPr>
              <a:t>dionüszia</a:t>
            </a:r>
            <a:r>
              <a:rPr lang="hu-HU" i="0" dirty="0">
                <a:effectLst/>
                <a:latin typeface="Arial" panose="020B0604020202020204" pitchFamily="34" charset="0"/>
              </a:rPr>
              <a:t> ( </a:t>
            </a:r>
            <a:r>
              <a:rPr lang="hu-HU" i="0" u="none" strike="noStrike" dirty="0">
                <a:effectLst/>
                <a:latin typeface="Arial" panose="020B0604020202020204" pitchFamily="34" charset="0"/>
                <a:hlinkClick r:id="rId2" tooltip="Görög nyelv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görögül</a:t>
            </a:r>
            <a:r>
              <a:rPr lang="hu-HU" i="0" dirty="0">
                <a:effectLst/>
                <a:latin typeface="Arial" panose="020B0604020202020204" pitchFamily="34" charset="0"/>
              </a:rPr>
              <a:t>: </a:t>
            </a:r>
            <a:r>
              <a:rPr lang="el-GR" i="0" dirty="0">
                <a:effectLst/>
                <a:latin typeface="Arial" panose="020B0604020202020204" pitchFamily="34" charset="0"/>
              </a:rPr>
              <a:t>Διονύσια) </a:t>
            </a:r>
            <a:r>
              <a:rPr lang="hu-HU" i="0" dirty="0">
                <a:effectLst/>
                <a:latin typeface="Arial" panose="020B0604020202020204" pitchFamily="34" charset="0"/>
              </a:rPr>
              <a:t>egy </a:t>
            </a:r>
            <a:r>
              <a:rPr lang="hu-HU" i="0" u="none" strike="noStrike" dirty="0">
                <a:effectLst/>
                <a:latin typeface="Arial" panose="020B0604020202020204" pitchFamily="34" charset="0"/>
                <a:hlinkClick r:id="rId3" tooltip="Dionüszosz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Dionüszosz</a:t>
            </a:r>
            <a:r>
              <a:rPr lang="hu-HU" i="0" dirty="0">
                <a:effectLst/>
                <a:latin typeface="Arial" panose="020B0604020202020204" pitchFamily="34" charset="0"/>
              </a:rPr>
              <a:t> isten tiszteletére rendezett, nagy fesztivál volt az ókori Athénban. Központi eseményei eleinte a drámai </a:t>
            </a:r>
            <a:r>
              <a:rPr lang="hu-HU" i="0" u="none" strike="noStrike" dirty="0">
                <a:effectLst/>
                <a:latin typeface="Arial" panose="020B0604020202020204" pitchFamily="34" charset="0"/>
                <a:hlinkClick r:id="rId4" tooltip="Tragéd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tragédiák</a:t>
            </a:r>
            <a:r>
              <a:rPr lang="hu-HU" i="0" dirty="0">
                <a:effectLst/>
                <a:latin typeface="Arial" panose="020B0604020202020204" pitchFamily="34" charset="0"/>
              </a:rPr>
              <a:t>, majd Kr.e. 487-től a komédiák színielőadásai voltak.</a:t>
            </a:r>
          </a:p>
          <a:p>
            <a:pPr algn="l"/>
            <a:r>
              <a:rPr lang="hu-HU" i="0" dirty="0">
                <a:effectLst/>
                <a:latin typeface="Arial" panose="020B0604020202020204" pitchFamily="34" charset="0"/>
              </a:rPr>
              <a:t>A </a:t>
            </a:r>
            <a:r>
              <a:rPr lang="hu-HU" i="0" dirty="0" err="1">
                <a:effectLst/>
                <a:latin typeface="Arial" panose="020B0604020202020204" pitchFamily="34" charset="0"/>
              </a:rPr>
              <a:t>Panathénaia</a:t>
            </a:r>
            <a:r>
              <a:rPr lang="hu-HU" i="0" dirty="0">
                <a:effectLst/>
                <a:latin typeface="Arial" panose="020B0604020202020204" pitchFamily="34" charset="0"/>
              </a:rPr>
              <a:t> után ez volt a második legfontosabb ünnep. A </a:t>
            </a:r>
            <a:r>
              <a:rPr lang="hu-HU" i="0" dirty="0" err="1">
                <a:effectLst/>
                <a:latin typeface="Arial" panose="020B0604020202020204" pitchFamily="34" charset="0"/>
              </a:rPr>
              <a:t>Dionüszia</a:t>
            </a:r>
            <a:r>
              <a:rPr lang="hu-HU" i="0" dirty="0">
                <a:effectLst/>
                <a:latin typeface="Arial" panose="020B0604020202020204" pitchFamily="34" charset="0"/>
              </a:rPr>
              <a:t> két, az év különböző időszakaiban megrendezett, egymáshoz kapcsolódó fesztiválból állt: a Vidéki </a:t>
            </a:r>
            <a:r>
              <a:rPr lang="hu-HU" i="0" dirty="0" err="1">
                <a:effectLst/>
                <a:latin typeface="Arial" panose="020B0604020202020204" pitchFamily="34" charset="0"/>
              </a:rPr>
              <a:t>Dionüsziából</a:t>
            </a:r>
            <a:r>
              <a:rPr lang="hu-HU" i="0" dirty="0">
                <a:effectLst/>
                <a:latin typeface="Arial" panose="020B0604020202020204" pitchFamily="34" charset="0"/>
              </a:rPr>
              <a:t> és a Városi </a:t>
            </a:r>
            <a:r>
              <a:rPr lang="hu-HU" i="0" dirty="0" err="1">
                <a:effectLst/>
                <a:latin typeface="Arial" panose="020B0604020202020204" pitchFamily="34" charset="0"/>
              </a:rPr>
              <a:t>Dionüsziából</a:t>
            </a:r>
            <a:r>
              <a:rPr lang="hu-HU" i="0" dirty="0">
                <a:effectLst/>
                <a:latin typeface="Arial" panose="020B0604020202020204" pitchFamily="34" charset="0"/>
              </a:rPr>
              <a:t>. Ezek egyúttal a Dionüszoszi Misztériumok lényeges részét is képezték.</a:t>
            </a:r>
          </a:p>
        </p:txBody>
      </p:sp>
    </p:spTree>
    <p:extLst>
      <p:ext uri="{BB962C8B-B14F-4D97-AF65-F5344CB8AC3E}">
        <p14:creationId xmlns:p14="http://schemas.microsoft.com/office/powerpoint/2010/main" val="2447607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227E1AF-DC6D-116A-21FC-7173D6363DF4}"/>
              </a:ext>
            </a:extLst>
          </p:cNvPr>
          <p:cNvSpPr txBox="1"/>
          <p:nvPr/>
        </p:nvSpPr>
        <p:spPr>
          <a:xfrm>
            <a:off x="500063" y="1582341"/>
            <a:ext cx="108227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400" dirty="0"/>
              <a:t>Források</a:t>
            </a:r>
            <a:r>
              <a:rPr lang="hu-HU" dirty="0"/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/>
              <a:t>AI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http://mohay.gergely.btk.ppke.hu/2025-osz-szeminarium/referatumokhoz%20konyvek/The%20Theatre%20of%20Aristophanes%20(Kenneth%20McLeish)%20(Z-Library).pdf</a:t>
            </a:r>
            <a:endParaRPr lang="hu-H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https://hu.wikipedia.org/wiki/Arisztophan%C3%A9sz</a:t>
            </a:r>
            <a:endParaRPr lang="hu-H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https://www.google.com/url?sa=t&amp;source=web&amp;rct=j&amp;opi=89978449&amp;url=https://www.libri.hu/szerzok/arisztophanesz.html&amp;ved=2ahUKEwid7ZXfmf6PAxW4zAIHHVLXAT0QFnoECEoQAQ&amp;usg=AOvVaw0TXigbKpbLDo-py-jXoHT5</a:t>
            </a:r>
            <a:endParaRPr lang="hu-H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https://www.google.com/url?sa=t&amp;source=web&amp;rct=j&amp;opi=89978449&amp;url=https://mek.oszk.hu/19600/19645/19645.pdf&amp;ved=2ahUKEwjfsq_Cmv6PAxVY-QIHHdvOCT4QFnoECFMQAQ&amp;usg=AOvVaw2PQt9TqDhpNsBBvRa9yZWV</a:t>
            </a:r>
            <a:endParaRPr lang="hu-H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https://hu.wikipedia.org/wiki/Dion%C3%BCszia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67798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A5947FD-900C-770F-4FB8-226264097B9A}"/>
              </a:ext>
            </a:extLst>
          </p:cNvPr>
          <p:cNvSpPr txBox="1"/>
          <p:nvPr/>
        </p:nvSpPr>
        <p:spPr>
          <a:xfrm>
            <a:off x="1910953" y="2523530"/>
            <a:ext cx="9161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40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246910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Galé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Szélesvásznú</PresentationFormat>
  <Slides>9</Slides>
  <Notes>0</Notes>
  <HiddenSlides>0</HiddenSlide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Galéria</vt:lpstr>
      <vt:lpstr>Ókori színház és arisztophanész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Ókori színház és Dráma írás</dc:title>
  <dc:creator>Takács Katalin</dc:creator>
  <cp:lastModifiedBy>Takács Katalin</cp:lastModifiedBy>
  <cp:revision>5</cp:revision>
  <dcterms:created xsi:type="dcterms:W3CDTF">2025-09-27T13:08:45Z</dcterms:created>
  <dcterms:modified xsi:type="dcterms:W3CDTF">2025-09-29T14:57:00Z</dcterms:modified>
</cp:coreProperties>
</file>