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C724D9-F000-7281-1C1A-628EF33BA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62A66F1-1D23-6267-9EDA-A8071446E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E508AFC-BA90-A0A7-3911-DEACA886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1EF8666-9D86-53ED-4194-11595A00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3B2E97-E192-CF31-DA16-A399CBB1B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568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B8A33-5A2A-A305-CCEB-2EB32F6A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BBF0D7-E5F6-ADE9-391E-D85B01C42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D2BD2FA-447F-66BC-C952-3FB5E4706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407D99-0F82-99A9-C733-C1704371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F1FAFAE-E73B-92A0-EDF4-B64496D05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432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ED202E-9723-EAFE-2653-798019114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2507AA4-8936-F74A-7028-9F5FFF06A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8D3C43B-AF58-C5FA-F8B2-802D9A5D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327E76-8E8A-FF11-A956-6D15DB5F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E33D82B-BAEF-84AF-1C3E-FA32AB5B3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13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D97E04-637E-FBDA-FCED-67EF400C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ED9F0C-71DD-430C-8258-339C74D98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49583B6-3C94-73A6-5E32-91E5AB992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6429A2B-E2FC-7950-2F2F-CADED215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E4E9615-310D-0C1E-EF73-8D840311B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54C7F14-3965-E22E-F42F-8AD28817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61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A3074F-9B73-E3EB-F8FF-D115304D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DACF3CE-DDC9-FA45-8D91-12DDB36B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0EBE309-9845-832C-6D41-73ABB8F40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C25412D-70D7-0878-0BDA-E13333B0A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D6D154F-117B-944A-0737-54C34B6EE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6296247-3B91-FFBF-58D4-127DA6EA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B4DC9F2-173B-57D8-1CB9-0071F5288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8D2FA49-E700-78F7-A80F-F8156B3A3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779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1ABA20-0D8C-4D72-F761-D5DB3963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C7E6C00-7AC7-BC48-787E-13239EA8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FC12492-028B-EA5A-362B-7E00CE47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F7A70EB-0538-8C49-0C12-A9DDA729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611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1A80268-C33A-6228-BB27-1459F5EEC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3738BE9-0B49-56AA-3F88-3E1A749F1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67A6F2A-4B36-6A42-6E7F-880D0C6E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593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6D72AD-EAD6-C01E-DB46-8F2C36BE2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69846F-9CB7-CAB8-E46A-4FE748CA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AFE2D44-A870-1473-C051-367EAEC41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39777DC-9633-8A17-F982-A6E1DD15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CBEC79-C17C-5AB9-AD72-584BD02D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919FF40-A529-C465-007D-24211F2EF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1373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B32988-F608-51E7-0320-2AC2D377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97693C6-91B3-45FA-6167-6FD005A00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8D62557-6EB1-6C91-7D31-E2FBBDA56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DAD5D52-D066-0DAF-659D-626032202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92E78CC-956D-B723-5079-FE45EDBE8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D961A7B-235A-FC41-4511-63E65270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381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A398F4-4FCE-9D1F-79BC-81B75D9CE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C115BA6-4904-016D-1FD0-CFEAEE5B3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EBAA102-82DE-31A1-4187-273F4424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97BEB9D-D4C1-C343-8EB8-4DB79EBC6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C53C03-E18B-6280-7DE2-F5D9FBAD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2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A2F7564-A436-F505-5E15-1527627D0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2421AE4-82BE-7E20-259F-760F3FEE3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370B074-2BE3-1E4C-CD57-31B4B572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4F4388-321D-6F76-6AE8-C225079E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403AD28-EF0A-4170-0E2A-7721A7677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4418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FF0861B-1111-E44E-A67B-2449E65BA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22FD5BE-2CA7-ECC5-3F01-33BAA928A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48AEC70-ACC0-D8C1-DDC4-50751D5FD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371284-B40F-4F81-AC0D-11D82E7EEAFC}" type="datetimeFigureOut">
              <a:rPr lang="hu-HU" smtClean="0"/>
              <a:t>2025. 09. 25.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F712DE-3A1E-8698-81D1-BC9056C81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5637BE-2060-B43C-464B-694542F28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B7D0A3-E2E6-4CFD-9238-6E3BE03917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838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1BAD95-C6D0-C888-4490-13F4E870D2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Baskerville Old Face" panose="02020602080505020303" pitchFamily="18" charset="0"/>
              </a:rPr>
              <a:t>Az </a:t>
            </a:r>
            <a:r>
              <a:rPr lang="hu-HU" dirty="0" err="1">
                <a:latin typeface="Baskerville Old Face" panose="02020602080505020303" pitchFamily="18" charset="0"/>
              </a:rPr>
              <a:t>ókomédia</a:t>
            </a:r>
            <a:r>
              <a:rPr lang="hu-HU" dirty="0">
                <a:latin typeface="Baskerville Old Face" panose="02020602080505020303" pitchFamily="18" charset="0"/>
              </a:rPr>
              <a:t> alsó ruházata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6A9CC06-0033-8812-E491-E91233126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latin typeface="Baskerville Old Face" panose="02020602080505020303" pitchFamily="18" charset="0"/>
              </a:rPr>
              <a:t>Antal Réka – Az Ókortörténetírás Műhelytitkai – 2025. 09. 25.</a:t>
            </a:r>
          </a:p>
        </p:txBody>
      </p:sp>
    </p:spTree>
    <p:extLst>
      <p:ext uri="{BB962C8B-B14F-4D97-AF65-F5344CB8AC3E}">
        <p14:creationId xmlns:p14="http://schemas.microsoft.com/office/powerpoint/2010/main" val="142644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4F780C74-8764-4656-773D-06C4C5E3F5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31" r="3" b="586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9235786-67BA-8DCC-CD38-1AE291EC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hu-HU" sz="4000">
                <a:latin typeface="Baskerville Old Face" panose="02020602080505020303" pitchFamily="18" charset="0"/>
              </a:rPr>
              <a:t>Az ókomédia jelmezei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190E3D-D405-54F1-DEA0-615AD5D5E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hu-HU" sz="1700" dirty="0">
                <a:latin typeface="Baskerville Old Face" panose="02020602080505020303" pitchFamily="18" charset="0"/>
              </a:rPr>
              <a:t>Első előadás 487/6 városi </a:t>
            </a:r>
            <a:r>
              <a:rPr lang="hu-HU" sz="1700" dirty="0" err="1">
                <a:latin typeface="Baskerville Old Face" panose="02020602080505020303" pitchFamily="18" charset="0"/>
              </a:rPr>
              <a:t>Dionüsszia</a:t>
            </a:r>
            <a:endParaRPr lang="hu-HU" sz="1700" dirty="0">
              <a:latin typeface="Baskerville Old Face" panose="02020602080505020303" pitchFamily="18" charset="0"/>
            </a:endParaRPr>
          </a:p>
          <a:p>
            <a:r>
              <a:rPr lang="hu-HU" sz="1700" dirty="0">
                <a:latin typeface="Baskerville Old Face" panose="02020602080505020303" pitchFamily="18" charset="0"/>
              </a:rPr>
              <a:t>Források: szövegben, terrakotta figurák, vázák</a:t>
            </a:r>
          </a:p>
          <a:p>
            <a:r>
              <a:rPr lang="hu-HU" sz="1700" dirty="0">
                <a:latin typeface="Baskerville Old Face" panose="02020602080505020303" pitchFamily="18" charset="0"/>
              </a:rPr>
              <a:t>Karakterre/karakter típusra jellemző</a:t>
            </a:r>
          </a:p>
          <a:p>
            <a:r>
              <a:rPr lang="hu-HU" sz="1700" dirty="0">
                <a:latin typeface="Baskerville Old Face" panose="02020602080505020303" pitchFamily="18" charset="0"/>
              </a:rPr>
              <a:t>Korabeli ruházat – férfi karaktereknél rövid tunika </a:t>
            </a:r>
          </a:p>
          <a:p>
            <a:r>
              <a:rPr lang="hu-HU" sz="1700" dirty="0">
                <a:latin typeface="Baskerville Old Face" panose="02020602080505020303" pitchFamily="18" charset="0"/>
              </a:rPr>
              <a:t>Alsó ruházat – eredete bizonytalan</a:t>
            </a:r>
          </a:p>
          <a:p>
            <a:r>
              <a:rPr lang="hu-HU" sz="1700" dirty="0">
                <a:latin typeface="Baskerville Old Face" panose="02020602080505020303" pitchFamily="18" charset="0"/>
              </a:rPr>
              <a:t>Maszk</a:t>
            </a:r>
          </a:p>
          <a:p>
            <a:endParaRPr lang="hu-HU" sz="17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96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5F5DF7-3673-1466-4347-6C3578137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hu-HU" sz="3600">
                <a:latin typeface="Baskerville Old Face" panose="02020602080505020303" pitchFamily="18" charset="0"/>
              </a:rPr>
              <a:t>A torzó és a harisnya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5FF18ED-92A1-F89B-F611-2739F30393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01" b="33305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9C6817-3AED-0603-912D-F8388AA23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hu-HU" sz="1800" dirty="0">
                <a:latin typeface="Baskerville Old Face" panose="02020602080505020303" pitchFamily="18" charset="0"/>
              </a:rPr>
              <a:t>Torzó: ujjatlan egyberuha, vállon felkapcsolt, mellbimbó és testszőrzet ráfestve + nagy bőr </a:t>
            </a:r>
            <a:r>
              <a:rPr lang="hu-HU" sz="1800" dirty="0" err="1">
                <a:latin typeface="Baskerville Old Face" panose="02020602080505020303" pitchFamily="18" charset="0"/>
              </a:rPr>
              <a:t>phallosz</a:t>
            </a:r>
            <a:endParaRPr lang="hu-HU" sz="1800" dirty="0">
              <a:latin typeface="Baskerville Old Face" panose="02020602080505020303" pitchFamily="18" charset="0"/>
            </a:endParaRPr>
          </a:p>
          <a:p>
            <a:r>
              <a:rPr lang="hu-HU" sz="1800" dirty="0">
                <a:latin typeface="Baskerville Old Face" panose="02020602080505020303" pitchFamily="18" charset="0"/>
              </a:rPr>
              <a:t>Harisnya: karra és lábra</a:t>
            </a:r>
          </a:p>
          <a:p>
            <a:r>
              <a:rPr lang="hu-HU" sz="1800" dirty="0">
                <a:latin typeface="Baskerville Old Face" panose="02020602080505020303" pitchFamily="18" charset="0"/>
              </a:rPr>
              <a:t>Főleg csak férfi karaktereknek, esetleg terhes nő </a:t>
            </a:r>
          </a:p>
          <a:p>
            <a:r>
              <a:rPr lang="hu-HU" sz="1800" dirty="0">
                <a:latin typeface="Baskerville Old Face" panose="02020602080505020303" pitchFamily="18" charset="0"/>
              </a:rPr>
              <a:t>Gyapjúból – nem illúziónak szánták</a:t>
            </a:r>
          </a:p>
        </p:txBody>
      </p:sp>
    </p:spTree>
    <p:extLst>
      <p:ext uri="{BB962C8B-B14F-4D97-AF65-F5344CB8AC3E}">
        <p14:creationId xmlns:p14="http://schemas.microsoft.com/office/powerpoint/2010/main" val="165630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7E00B0D-93CD-C0D7-856A-26748AC79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hu-HU" sz="370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A görög szépségideál </a:t>
            </a:r>
            <a:r>
              <a:rPr lang="hu-HU" sz="3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ellentéte</a:t>
            </a:r>
            <a:endParaRPr lang="hu-HU" sz="370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5F1FA77-9502-2B1F-175D-7CFA88C5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77" r="2" b="2"/>
          <a:stretch>
            <a:fillRect/>
          </a:stretch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D6FC56-A468-37D9-99DC-BC0A823F3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>
            <a:normAutofit/>
          </a:bodyPr>
          <a:lstStyle/>
          <a:p>
            <a:r>
              <a:rPr lang="hu-HU" sz="200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Atlétikátlan alkat, ráncos bőr + komikusan hatalmas phallosz = esztétikailag és morálisan is alábbvaló</a:t>
            </a:r>
          </a:p>
          <a:p>
            <a:r>
              <a:rPr lang="hu-HU" sz="200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Maszk hasonló módon ezt tükrözte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DF5B0D0-A1EF-0229-1667-DF0AB691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0" r="-1" b="2479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4381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1BC7B2D-C82D-758C-1CC0-478FCA13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Baskerville Old Face" panose="02020602080505020303" pitchFamily="18" charset="0"/>
              </a:rPr>
              <a:t>Variációk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92CA52-EBFC-1E8A-DED0-9EB23B2DD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u-HU" sz="2200">
                <a:latin typeface="Baskerville Old Face" panose="02020602080505020303" pitchFamily="18" charset="0"/>
              </a:rPr>
              <a:t>Később a torzót volt hogy sötétbarnára vagy pirosra festették</a:t>
            </a:r>
          </a:p>
          <a:p>
            <a:r>
              <a:rPr lang="hu-HU" sz="2200">
                <a:latin typeface="Baskerville Old Face" panose="02020602080505020303" pitchFamily="18" charset="0"/>
              </a:rPr>
              <a:t>Állatias változatok ( madár emberek vagy szatírok esetében)</a:t>
            </a:r>
          </a:p>
          <a:p>
            <a:r>
              <a:rPr lang="hu-HU" sz="2200">
                <a:latin typeface="Baskerville Old Face" panose="02020602080505020303" pitchFamily="18" charset="0"/>
              </a:rPr>
              <a:t>Személyre szabott pl.: Arisztophanész Kleónja</a:t>
            </a:r>
          </a:p>
        </p:txBody>
      </p:sp>
      <p:pic>
        <p:nvPicPr>
          <p:cNvPr id="4" name="Kép 3" descr="A képen váza, égetett agyagáru, fazekasáru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EA47AF7-B799-7939-DB32-7C1B714CAD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78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750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B8BB7E-89CF-3831-8B34-A2ABA27C4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hu-HU" sz="4000">
                <a:latin typeface="Baskerville Old Face" panose="02020602080505020303" pitchFamily="18" charset="0"/>
              </a:rPr>
              <a:t>Újkomédiai átmenet</a:t>
            </a:r>
          </a:p>
        </p:txBody>
      </p:sp>
      <p:pic>
        <p:nvPicPr>
          <p:cNvPr id="4" name="Kép 3" descr="A képen festmény, művészet, személy, ruház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A18A555-95CA-992C-7FAB-F05B4B60F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6" r="-1" b="-1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EE94EC-19B2-40C5-6086-19507D6F5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>
            <a:normAutofit/>
          </a:bodyPr>
          <a:lstStyle/>
          <a:p>
            <a:r>
              <a:rPr lang="hu-HU" sz="1800">
                <a:latin typeface="Baskerville Old Face" panose="02020602080505020303" pitchFamily="18" charset="0"/>
              </a:rPr>
              <a:t>Az újkomédiához közeledve kifinomodik</a:t>
            </a:r>
          </a:p>
          <a:p>
            <a:r>
              <a:rPr lang="hu-HU" sz="1800">
                <a:latin typeface="Baskerville Old Face" panose="02020602080505020303" pitchFamily="18" charset="0"/>
              </a:rPr>
              <a:t>Fiatal karaktereknél egyre inkább elhagyják, csak maszk és ruha marad</a:t>
            </a:r>
          </a:p>
          <a:p>
            <a:r>
              <a:rPr lang="hu-HU" sz="1800">
                <a:latin typeface="Baskerville Old Face" panose="02020602080505020303" pitchFamily="18" charset="0"/>
              </a:rPr>
              <a:t>Szolgáknál és öregembereknél még használják, de a phallosz kisebb lesz</a:t>
            </a:r>
          </a:p>
        </p:txBody>
      </p:sp>
    </p:spTree>
    <p:extLst>
      <p:ext uri="{BB962C8B-B14F-4D97-AF65-F5344CB8AC3E}">
        <p14:creationId xmlns:p14="http://schemas.microsoft.com/office/powerpoint/2010/main" val="407426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0B1389-A823-27FF-5C75-2F227698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Baskerville Old Face" panose="02020602080505020303" pitchFamily="18" charset="0"/>
              </a:rPr>
              <a:t>Források: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AF72F1-D435-8E83-3CCE-B2335B590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Baskerville Old Face" panose="02020602080505020303" pitchFamily="18" charset="0"/>
              </a:rPr>
              <a:t>Alan Hughes: The </a:t>
            </a:r>
            <a:r>
              <a:rPr lang="hu-HU" dirty="0" err="1">
                <a:latin typeface="Baskerville Old Face" panose="02020602080505020303" pitchFamily="18" charset="0"/>
              </a:rPr>
              <a:t>Costumes</a:t>
            </a:r>
            <a:r>
              <a:rPr lang="hu-HU" dirty="0">
                <a:latin typeface="Baskerville Old Face" panose="02020602080505020303" pitchFamily="18" charset="0"/>
              </a:rPr>
              <a:t> of Old and </a:t>
            </a:r>
            <a:r>
              <a:rPr lang="hu-HU" dirty="0" err="1">
                <a:latin typeface="Baskerville Old Face" panose="02020602080505020303" pitchFamily="18" charset="0"/>
              </a:rPr>
              <a:t>Middle</a:t>
            </a:r>
            <a:r>
              <a:rPr lang="hu-HU" dirty="0">
                <a:latin typeface="Baskerville Old Face" panose="02020602080505020303" pitchFamily="18" charset="0"/>
              </a:rPr>
              <a:t> </a:t>
            </a:r>
            <a:r>
              <a:rPr lang="hu-HU" dirty="0" err="1">
                <a:latin typeface="Baskerville Old Face" panose="02020602080505020303" pitchFamily="18" charset="0"/>
              </a:rPr>
              <a:t>Comedy</a:t>
            </a:r>
            <a:r>
              <a:rPr lang="hu-HU" dirty="0">
                <a:latin typeface="Baskerville Old Face" panose="02020602080505020303" pitchFamily="18" charset="0"/>
              </a:rPr>
              <a:t>, </a:t>
            </a:r>
            <a:r>
              <a:rPr lang="en-US" i="1" dirty="0">
                <a:latin typeface="Baskerville Old Face" panose="02020602080505020303" pitchFamily="18" charset="0"/>
              </a:rPr>
              <a:t>Bulletin of the Institute of Classical Studies </a:t>
            </a:r>
            <a:r>
              <a:rPr lang="en-US" dirty="0">
                <a:latin typeface="Baskerville Old Face" panose="02020602080505020303" pitchFamily="18" charset="0"/>
              </a:rPr>
              <a:t>, 2006, Vol. 49 (2006), pp. 39-68 </a:t>
            </a:r>
            <a:endParaRPr lang="hu-HU" dirty="0">
              <a:latin typeface="Baskerville Old Face" panose="02020602080505020303" pitchFamily="18" charset="0"/>
            </a:endParaRPr>
          </a:p>
          <a:p>
            <a:r>
              <a:rPr lang="hu-HU" dirty="0">
                <a:latin typeface="Baskerville Old Face" panose="02020602080505020303" pitchFamily="18" charset="0"/>
              </a:rPr>
              <a:t>Gregory </a:t>
            </a:r>
            <a:r>
              <a:rPr lang="hu-HU" dirty="0" err="1">
                <a:latin typeface="Baskerville Old Face" panose="02020602080505020303" pitchFamily="18" charset="0"/>
              </a:rPr>
              <a:t>McCart</a:t>
            </a:r>
            <a:r>
              <a:rPr lang="hu-HU" dirty="0">
                <a:latin typeface="Baskerville Old Face" panose="02020602080505020303" pitchFamily="18" charset="0"/>
              </a:rPr>
              <a:t>: </a:t>
            </a:r>
            <a:r>
              <a:rPr lang="hu-HU" dirty="0" err="1">
                <a:latin typeface="Baskerville Old Face" panose="02020602080505020303" pitchFamily="18" charset="0"/>
              </a:rPr>
              <a:t>Masks</a:t>
            </a:r>
            <a:r>
              <a:rPr lang="hu-HU" dirty="0">
                <a:latin typeface="Baskerville Old Face" panose="02020602080505020303" pitchFamily="18" charset="0"/>
              </a:rPr>
              <a:t> in </a:t>
            </a:r>
            <a:r>
              <a:rPr lang="hu-HU" dirty="0" err="1">
                <a:latin typeface="Baskerville Old Face" panose="02020602080505020303" pitchFamily="18" charset="0"/>
              </a:rPr>
              <a:t>Greek</a:t>
            </a:r>
            <a:r>
              <a:rPr lang="hu-HU" dirty="0">
                <a:latin typeface="Baskerville Old Face" panose="02020602080505020303" pitchFamily="18" charset="0"/>
              </a:rPr>
              <a:t> and Roman </a:t>
            </a:r>
            <a:r>
              <a:rPr lang="hu-HU" dirty="0" err="1">
                <a:latin typeface="Baskerville Old Face" panose="02020602080505020303" pitchFamily="18" charset="0"/>
              </a:rPr>
              <a:t>Theater</a:t>
            </a:r>
            <a:r>
              <a:rPr lang="hu-HU" dirty="0">
                <a:latin typeface="Baskerville Old Face" panose="02020602080505020303" pitchFamily="18" charset="0"/>
              </a:rPr>
              <a:t>, In: </a:t>
            </a:r>
            <a:r>
              <a:rPr lang="hu-HU" i="1" dirty="0">
                <a:latin typeface="Baskerville Old Face" panose="02020602080505020303" pitchFamily="18" charset="0"/>
              </a:rPr>
              <a:t>The Cambridge </a:t>
            </a:r>
            <a:r>
              <a:rPr lang="hu-HU" i="1" dirty="0" err="1">
                <a:latin typeface="Baskerville Old Face" panose="02020602080505020303" pitchFamily="18" charset="0"/>
              </a:rPr>
              <a:t>Companion</a:t>
            </a:r>
            <a:r>
              <a:rPr lang="hu-HU" i="1" dirty="0">
                <a:latin typeface="Baskerville Old Face" panose="02020602080505020303" pitchFamily="18" charset="0"/>
              </a:rPr>
              <a:t> </a:t>
            </a:r>
            <a:r>
              <a:rPr lang="hu-HU" i="1" dirty="0" err="1">
                <a:latin typeface="Baskerville Old Face" panose="02020602080505020303" pitchFamily="18" charset="0"/>
              </a:rPr>
              <a:t>to</a:t>
            </a:r>
            <a:r>
              <a:rPr lang="hu-HU" i="1" dirty="0">
                <a:latin typeface="Baskerville Old Face" panose="02020602080505020303" pitchFamily="18" charset="0"/>
              </a:rPr>
              <a:t> </a:t>
            </a:r>
            <a:r>
              <a:rPr lang="hu-HU" i="1" dirty="0" err="1">
                <a:latin typeface="Baskerville Old Face" panose="02020602080505020303" pitchFamily="18" charset="0"/>
              </a:rPr>
              <a:t>Greek</a:t>
            </a:r>
            <a:r>
              <a:rPr lang="hu-HU" i="1" dirty="0">
                <a:latin typeface="Baskerville Old Face" panose="02020602080505020303" pitchFamily="18" charset="0"/>
              </a:rPr>
              <a:t> and Roman </a:t>
            </a:r>
            <a:r>
              <a:rPr lang="hu-HU" i="1" dirty="0" err="1">
                <a:latin typeface="Baskerville Old Face" panose="02020602080505020303" pitchFamily="18" charset="0"/>
              </a:rPr>
              <a:t>Theater</a:t>
            </a:r>
            <a:r>
              <a:rPr lang="hu-HU" dirty="0">
                <a:latin typeface="Baskerville Old Face" panose="02020602080505020303" pitchFamily="18" charset="0"/>
              </a:rPr>
              <a:t>, </a:t>
            </a:r>
            <a:r>
              <a:rPr lang="hu-HU" dirty="0" err="1">
                <a:latin typeface="Baskerville Old Face" panose="02020602080505020303" pitchFamily="18" charset="0"/>
              </a:rPr>
              <a:t>ed</a:t>
            </a:r>
            <a:r>
              <a:rPr lang="hu-HU" dirty="0">
                <a:latin typeface="Baskerville Old Face" panose="02020602080505020303" pitchFamily="18" charset="0"/>
              </a:rPr>
              <a:t>.: Marianne McDonald, J. Michael Walton, Cambridge University Press 2007, pp. 247-267.</a:t>
            </a:r>
          </a:p>
          <a:p>
            <a:r>
              <a:rPr lang="hu-HU" dirty="0">
                <a:latin typeface="Baskerville Old Face" panose="02020602080505020303" pitchFamily="18" charset="0"/>
              </a:rPr>
              <a:t>James </a:t>
            </a:r>
            <a:r>
              <a:rPr lang="hu-HU" dirty="0" err="1">
                <a:latin typeface="Baskerville Old Face" panose="02020602080505020303" pitchFamily="18" charset="0"/>
              </a:rPr>
              <a:t>Robson</a:t>
            </a:r>
            <a:r>
              <a:rPr lang="hu-HU" dirty="0">
                <a:latin typeface="Baskerville Old Face" panose="02020602080505020303" pitchFamily="18" charset="0"/>
              </a:rPr>
              <a:t>: </a:t>
            </a:r>
            <a:r>
              <a:rPr lang="hu-HU" dirty="0" err="1">
                <a:latin typeface="Baskerville Old Face" panose="02020602080505020303" pitchFamily="18" charset="0"/>
              </a:rPr>
              <a:t>Setting</a:t>
            </a:r>
            <a:r>
              <a:rPr lang="hu-HU" dirty="0">
                <a:latin typeface="Baskerville Old Face" panose="02020602080505020303" pitchFamily="18" charset="0"/>
              </a:rPr>
              <a:t> </a:t>
            </a:r>
            <a:r>
              <a:rPr lang="hu-HU" dirty="0" err="1">
                <a:latin typeface="Baskerville Old Face" panose="02020602080505020303" pitchFamily="18" charset="0"/>
              </a:rPr>
              <a:t>the</a:t>
            </a:r>
            <a:r>
              <a:rPr lang="hu-HU" dirty="0">
                <a:latin typeface="Baskerville Old Face" panose="02020602080505020303" pitchFamily="18" charset="0"/>
              </a:rPr>
              <a:t> </a:t>
            </a:r>
            <a:r>
              <a:rPr lang="hu-HU" dirty="0" err="1">
                <a:latin typeface="Baskerville Old Face" panose="02020602080505020303" pitchFamily="18" charset="0"/>
              </a:rPr>
              <a:t>Scene</a:t>
            </a:r>
            <a:r>
              <a:rPr lang="hu-HU" dirty="0">
                <a:latin typeface="Baskerville Old Face" panose="02020602080505020303" pitchFamily="18" charset="0"/>
              </a:rPr>
              <a:t>: </a:t>
            </a:r>
            <a:r>
              <a:rPr lang="hu-HU" dirty="0" err="1">
                <a:latin typeface="Baskerville Old Face" panose="02020602080505020303" pitchFamily="18" charset="0"/>
              </a:rPr>
              <a:t>Theater</a:t>
            </a:r>
            <a:r>
              <a:rPr lang="hu-HU" dirty="0">
                <a:latin typeface="Baskerville Old Face" panose="02020602080505020303" pitchFamily="18" charset="0"/>
              </a:rPr>
              <a:t> </a:t>
            </a:r>
            <a:r>
              <a:rPr lang="hu-HU" dirty="0" err="1">
                <a:latin typeface="Baskerville Old Face" panose="02020602080505020303" pitchFamily="18" charset="0"/>
              </a:rPr>
              <a:t>Space</a:t>
            </a:r>
            <a:r>
              <a:rPr lang="hu-HU" dirty="0">
                <a:latin typeface="Baskerville Old Face" panose="02020602080505020303" pitchFamily="18" charset="0"/>
              </a:rPr>
              <a:t> and </a:t>
            </a:r>
            <a:r>
              <a:rPr lang="hu-HU" dirty="0" err="1">
                <a:latin typeface="Baskerville Old Face" panose="02020602080505020303" pitchFamily="18" charset="0"/>
              </a:rPr>
              <a:t>Costumes</a:t>
            </a:r>
            <a:r>
              <a:rPr lang="hu-HU" dirty="0">
                <a:latin typeface="Baskerville Old Face" panose="02020602080505020303" pitchFamily="18" charset="0"/>
              </a:rPr>
              <a:t>, In: James </a:t>
            </a:r>
            <a:r>
              <a:rPr lang="hu-HU" dirty="0" err="1">
                <a:latin typeface="Baskerville Old Face" panose="02020602080505020303" pitchFamily="18" charset="0"/>
              </a:rPr>
              <a:t>Robson</a:t>
            </a:r>
            <a:r>
              <a:rPr lang="hu-HU" dirty="0">
                <a:latin typeface="Baskerville Old Face" panose="02020602080505020303" pitchFamily="18" charset="0"/>
              </a:rPr>
              <a:t>: </a:t>
            </a:r>
            <a:r>
              <a:rPr lang="hu-HU" i="1" dirty="0" err="1">
                <a:latin typeface="Baskerville Old Face" panose="02020602080505020303" pitchFamily="18" charset="0"/>
              </a:rPr>
              <a:t>Aristophanes</a:t>
            </a:r>
            <a:r>
              <a:rPr lang="hu-HU" i="1" dirty="0">
                <a:latin typeface="Baskerville Old Face" panose="02020602080505020303" pitchFamily="18" charset="0"/>
              </a:rPr>
              <a:t> – An </a:t>
            </a:r>
            <a:r>
              <a:rPr lang="hu-HU" i="1" dirty="0" err="1">
                <a:latin typeface="Baskerville Old Face" panose="02020602080505020303" pitchFamily="18" charset="0"/>
              </a:rPr>
              <a:t>Introduction</a:t>
            </a:r>
            <a:r>
              <a:rPr lang="hu-HU" dirty="0">
                <a:latin typeface="Baskerville Old Face" panose="02020602080505020303" pitchFamily="18" charset="0"/>
              </a:rPr>
              <a:t>, </a:t>
            </a:r>
            <a:r>
              <a:rPr lang="hu-HU" dirty="0" err="1">
                <a:latin typeface="Baskerville Old Face" panose="02020602080505020303" pitchFamily="18" charset="0"/>
              </a:rPr>
              <a:t>Bloomsbury</a:t>
            </a:r>
            <a:r>
              <a:rPr lang="hu-HU" dirty="0">
                <a:latin typeface="Baskerville Old Face" panose="02020602080505020303" pitchFamily="18" charset="0"/>
              </a:rPr>
              <a:t> 2009, pp. 36-51</a:t>
            </a:r>
          </a:p>
          <a:p>
            <a:endParaRPr lang="hu-HU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1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267</Words>
  <Application>Microsoft Office PowerPoint</Application>
  <PresentationFormat>Szélesvásznú</PresentationFormat>
  <Paragraphs>29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Baskerville Old Face</vt:lpstr>
      <vt:lpstr>Office-téma</vt:lpstr>
      <vt:lpstr>Az ókomédia alsó ruházata</vt:lpstr>
      <vt:lpstr>Az ókomédia jelmezei</vt:lpstr>
      <vt:lpstr>A torzó és a harisnya</vt:lpstr>
      <vt:lpstr>A görög szépségideál ellentéte</vt:lpstr>
      <vt:lpstr>Variációk</vt:lpstr>
      <vt:lpstr>Újkomédiai átmenet</vt:lpstr>
      <vt:lpstr>Források: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Réka Antal</dc:creator>
  <cp:lastModifiedBy>Réka Antal</cp:lastModifiedBy>
  <cp:revision>22</cp:revision>
  <dcterms:created xsi:type="dcterms:W3CDTF">2025-09-15T15:49:03Z</dcterms:created>
  <dcterms:modified xsi:type="dcterms:W3CDTF">2025-09-25T10:10:04Z</dcterms:modified>
</cp:coreProperties>
</file>