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95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5" r:id="rId17"/>
    <p:sldId id="276" r:id="rId18"/>
    <p:sldId id="277" r:id="rId19"/>
    <p:sldId id="278" r:id="rId20"/>
    <p:sldId id="279" r:id="rId21"/>
    <p:sldId id="280" r:id="rId22"/>
    <p:sldId id="274" r:id="rId23"/>
    <p:sldId id="283" r:id="rId24"/>
    <p:sldId id="282" r:id="rId25"/>
    <p:sldId id="284" r:id="rId26"/>
    <p:sldId id="285" r:id="rId27"/>
    <p:sldId id="286" r:id="rId28"/>
    <p:sldId id="287" r:id="rId29"/>
    <p:sldId id="289" r:id="rId30"/>
    <p:sldId id="288" r:id="rId31"/>
    <p:sldId id="292" r:id="rId32"/>
    <p:sldId id="293" r:id="rId33"/>
    <p:sldId id="294" r:id="rId34"/>
    <p:sldId id="258" r:id="rId35"/>
    <p:sldId id="266" r:id="rId36"/>
    <p:sldId id="297" r:id="rId37"/>
    <p:sldId id="273" r:id="rId38"/>
    <p:sldId id="296" r:id="rId39"/>
    <p:sldId id="281" r:id="rId40"/>
    <p:sldId id="291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AC"/>
    <a:srgbClr val="EA1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002301-2434-45CC-9134-68FB6CC5FE7D}" v="53" dt="2024-05-01T17:56:32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4:33.540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27,'0'-1,"1"-1,-1 1,1 0,-1 0,1 0,0 0,-1 0,1 0,0 0,0 0,0 1,-1-1,1 0,0 0,0 1,0-1,0 0,0 1,1-1,-1 1,0 0,0-1,0 1,0 0,0 0,1-1,1 1,38-4,-36 3,57-1,0 3,0 2,-1 3,1 2,-1 3,69 23,-95-27,0-1,0-2,0-2,1-1,49-4,0 0,2770 2,-1452 2,-1387-1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4:46.27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1,'1449'0,"-1233"13,12 1,-86-17,194 5,-217 10,68 1,1686-14,-1849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4:49.48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1,'3219'0,"-3196"0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4:59.497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1 256,'591'0,"-580"-1,0 1,0-1,-1-1,1 0,0 0,0-1,-1-1,16-6,-1-4,-2 0,26-20,-48 33,13-8,1 0,1 0,0 2,0 0,0 1,1 0,0 1,0 1,0 1,21-1,23 1,99 7,-36 1,-57-4,85-3,-135 0,-1 0,1-1,0-1,-1-1,0 0,28-13,-24 7,0 2,1 0,0 1,0 1,1 1,0 1,0 1,1 1,-1 1,37 1,109 2,86 2,-220 2,-1 2,1 0,-1 3,-1 0,1 3,43 22,41 15,-85-40,1-2,0-1,51 4,15 2,-42-4,1-3,-1-2,1-3,60-6,-33-7,-52 6,58-3,-37 10,-1 2,1 2,86 20,18 10,-132-30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5:08.831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0 152,'22'-1,"-1"-2,29-5,31-4,307 11,-22 0,-345-1,0-1,-1-1,1-1,-1-1,0-1,37-18,13-4,-40 21,0 1,0 1,0 2,55-2,-7 1,276-3,-231 9,-99 1,-1 1,1 2,-1 0,-1 2,1 0,-1 2,0 0,26 16,38 14,-55-25,-21-9,0 0,-1-1,2-1,-1 0,11 2,-18-4,0-1,0 0,0 0,0 0,0 0,0-1,0 1,0-1,0 0,0 0,0 0,0 0,0 0,0-1,-1 1,1-1,0 0,-1 0,0 0,1 0,2-4,0 1,0 0,1 0,-1 1,1 0,0 0,0 0,0 1,0 0,0 0,1 0,0 1,-1 0,11-1,7 0,0 1,39 1,-38 2,-1-1,33-5,-21-2,31-6,0 3,101-2,-102 12,17 0,135 16,-91 1,233 2,-304-20,0 2,1 3,-2 2,73 18,-102-19,0 0,1-2,42-1,-39-1,0 0,38 8,-59-8,-1 0,0-1,0 0,1-1,-1 1,0-2,0 1,0-1,0 0,0-1,0 0,-1 0,1-1,9-5,-7 3,0 1,1 0,-1 1,1 1,0-1,0 2,12-2,50 3,-51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5:15.46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28,'38'-1,"55"-11,31-1,895 11,-497 5,178-3,-653 2,54 9,-54-5,57 1,-7-8,106 2,-189 1,-1 1,-1 0,1 0,22 10,-22-7,0-1,0-1,1 0,23 3,297-4,-166-6,384 3,-530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5:30.860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1,'0'1,"1"0,-1 0,1 0,-1 0,1 0,0 0,-1 0,1 0,0 0,0 0,-1 0,1-1,0 1,0 0,0 0,0-1,0 1,0-1,0 1,0-1,1 1,-1-1,0 0,0 1,0-1,0 0,2 0,39 5,-38-5,76 3,-25-1,56 9,148 42,-212-42,1-1,79 4,-106-11,-1 1,1 1,21 8,34 8,225 44,-248-57,0-2,0-2,100-7,-34 0,1484 3,-1578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5:37.355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1,'3823'0,"-3801"0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7:18.639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0,'7'2,"0"-1,-1 2,0-1,0 1,1-1,8 7,5 2,15 4,-2 1,0 2,-1 1,54 42,12 40,-64-64,2-1,42 33,-25-33,-36-25,0 1,0 0,23 24,-25-19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7:20.67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893 0,'-10'1,"0"1,-1 0,1 1,1 0,-1 0,-11 6,-7 2,-6 1,-43 13,0 4,3 3,-78 46,117-52,0 1,2 3,1 0,1 2,2 1,-27 40,4-8,0-6,38-41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8:04.980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1,'17'2,"0"1,0 0,-1 2,1 0,-1 1,0 0,-1 1,1 1,-2 1,1 0,15 13,54 44,76 55,-124-95,-9-6,39 21,-49-32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8T20:38:07.64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0 424,'5'-1,"-1"1,1-1,-1 0,1 0,-1 0,0-1,0 1,1-1,-1 0,0 0,6-6,42-36,-16 12,82-48,-82 59,-2-2,-1-1,-1-2,31-32,-55 49,2-3,1 1,0 0,0 1,1 0,17-10,-8 9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2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69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88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918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46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816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738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62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459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90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791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929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5920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1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08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95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62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147CFB-28FA-4787-8B58-1E88AC26A64A}" type="datetimeFigureOut">
              <a:rPr lang="hu-HU" smtClean="0"/>
              <a:t>2024. 05. 01.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154623-263E-446E-8E75-94EE9D60CE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930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6.xml"/><Relationship Id="rId18" Type="http://schemas.openxmlformats.org/officeDocument/2006/relationships/image" Target="../media/image17.png"/><Relationship Id="rId26" Type="http://schemas.openxmlformats.org/officeDocument/2006/relationships/image" Target="../media/image21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4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9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customXml" Target="../ink/ink5.xml"/><Relationship Id="rId24" Type="http://schemas.openxmlformats.org/officeDocument/2006/relationships/image" Target="../media/image20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10" Type="http://schemas.openxmlformats.org/officeDocument/2006/relationships/image" Target="../media/image13.png"/><Relationship Id="rId19" Type="http://schemas.openxmlformats.org/officeDocument/2006/relationships/customXml" Target="../ink/ink9.xml"/><Relationship Id="rId4" Type="http://schemas.openxmlformats.org/officeDocument/2006/relationships/image" Target="../media/image10.png"/><Relationship Id="rId9" Type="http://schemas.openxmlformats.org/officeDocument/2006/relationships/customXml" Target="../ink/ink4.xml"/><Relationship Id="rId14" Type="http://schemas.openxmlformats.org/officeDocument/2006/relationships/image" Target="../media/image15.png"/><Relationship Id="rId2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canum.com/hu/online-kiadvanyok/Lexikonok-a-pallas-nagy-lexikona-2/q-15D1C/quintilianus-15E1C/" TargetMode="External"/><Relationship Id="rId2" Type="http://schemas.openxmlformats.org/officeDocument/2006/relationships/hyperlink" Target="https://www.antikvarium.hu/konyv/marcus-fabius-quintilianus-marcus-fabius-quintilianus-institutiones-oratoria-czimu-muvenek-tizedik-konyve-515010-0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zaktars.hu/kalligram/view/quintilianus-marcus-fabius-szonoklattan-2008/?pg=652&amp;layout=s" TargetMode="External"/><Relationship Id="rId2" Type="http://schemas.openxmlformats.org/officeDocument/2006/relationships/hyperlink" Target="https://hu.wikipedia.org/wiki/Marcus_Fabius_Quintilianus#/media/F%C3%A1jl:Tom%C3%A1s_L%C3%B3pez_Engu%C3%ADdanos_-_Retrato_de_Marco_Fabio_Quintiliano.png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history.org/image/3761/euripides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zaktars.hu/kalligram/view/quintilianus-marcus-fabius-szonoklattan-2008/?pg=652&amp;layout=s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hu.m.wikipedia.org/wiki/F%C3%A1jl:Herma_of_Plato_-_0042MC.jpg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ek.niif.hu/00400/00460/00460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B8EC61-9FEE-8CB1-279F-F2EEBF116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000" dirty="0"/>
              <a:t>Luke’s </a:t>
            </a:r>
            <a:r>
              <a:rPr lang="en-US" sz="3000" dirty="0" err="1"/>
              <a:t>Antetextuality</a:t>
            </a:r>
            <a:r>
              <a:rPr lang="en-US" sz="3000" dirty="0"/>
              <a:t> in Light of Ancient</a:t>
            </a:r>
            <a:br>
              <a:rPr lang="en-US" sz="3000" dirty="0"/>
            </a:br>
            <a:r>
              <a:rPr lang="en-US" sz="3000" dirty="0"/>
              <a:t>Rhetorical Education</a:t>
            </a:r>
            <a:r>
              <a:rPr lang="hu-HU" sz="3000" baseline="30000" dirty="0"/>
              <a:t>1</a:t>
            </a:r>
            <a:br>
              <a:rPr lang="en-US" sz="3000" dirty="0"/>
            </a:br>
            <a:r>
              <a:rPr lang="en-US" sz="2000" dirty="0"/>
              <a:t>Dennis R. MacDonald</a:t>
            </a:r>
            <a:endParaRPr lang="hu-HU" sz="20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F2A4556-3288-2938-70E3-01A18A3CA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711108"/>
          </a:xfrm>
        </p:spPr>
        <p:txBody>
          <a:bodyPr>
            <a:normAutofit/>
          </a:bodyPr>
          <a:lstStyle/>
          <a:p>
            <a:r>
              <a:rPr lang="hu-HU" sz="3000" dirty="0"/>
              <a:t>Lukács </a:t>
            </a:r>
            <a:r>
              <a:rPr lang="hu-HU" sz="3000" dirty="0" err="1"/>
              <a:t>antitextualitása</a:t>
            </a:r>
            <a:r>
              <a:rPr lang="hu-HU" sz="3000" dirty="0"/>
              <a:t> az ókori retorikai nevelés tükrében</a:t>
            </a:r>
          </a:p>
          <a:p>
            <a:r>
              <a:rPr lang="hu-HU" sz="1500" dirty="0"/>
              <a:t>Váron István (JFCX6S)</a:t>
            </a:r>
          </a:p>
          <a:p>
            <a:r>
              <a:rPr lang="hu-HU" sz="1500" dirty="0" err="1"/>
              <a:t>PPKE</a:t>
            </a:r>
            <a:r>
              <a:rPr lang="hu-HU" sz="1500" dirty="0"/>
              <a:t>-BTK-Történelem </a:t>
            </a:r>
            <a:r>
              <a:rPr lang="hu-HU" sz="1500" dirty="0" err="1"/>
              <a:t>BA</a:t>
            </a:r>
            <a:r>
              <a:rPr lang="hu-HU" sz="1500" dirty="0"/>
              <a:t> – Ókortörténeti forráselemzés – 2024. 04. 30.</a:t>
            </a:r>
          </a:p>
        </p:txBody>
      </p:sp>
    </p:spTree>
    <p:extLst>
      <p:ext uri="{BB962C8B-B14F-4D97-AF65-F5344CB8AC3E}">
        <p14:creationId xmlns:p14="http://schemas.microsoft.com/office/powerpoint/2010/main" val="381646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 err="1"/>
              <a:t>Antitextualitás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err="1"/>
              <a:t>Autotextualitás</a:t>
            </a:r>
            <a:r>
              <a:rPr lang="hu-HU" dirty="0"/>
              <a:t> = intertextualitás = </a:t>
            </a:r>
            <a:r>
              <a:rPr lang="hu-HU" dirty="0" err="1"/>
              <a:t>szövegköziség</a:t>
            </a:r>
            <a:r>
              <a:rPr lang="hu-HU" dirty="0"/>
              <a:t>; (</a:t>
            </a:r>
            <a:r>
              <a:rPr lang="hu-HU" dirty="0" err="1"/>
              <a:t>Genette</a:t>
            </a:r>
            <a:r>
              <a:rPr lang="hu-HU" dirty="0"/>
              <a:t> szerint a -» </a:t>
            </a:r>
            <a:r>
              <a:rPr lang="hu-HU" dirty="0" err="1"/>
              <a:t>transztextualitás</a:t>
            </a:r>
            <a:r>
              <a:rPr lang="hu-HU" dirty="0"/>
              <a:t> egyik fajtája); szövegek közötti, fölötti asszociatív úton keletkező összefüggés: egy korábban létezett szöveg részleteinek szó szerinti vagy célzásszerű bevitele más szövegbe; egy szöveg(rész)</a:t>
            </a:r>
            <a:r>
              <a:rPr lang="hu-HU" dirty="0" err="1"/>
              <a:t>nek</a:t>
            </a:r>
            <a:r>
              <a:rPr lang="hu-HU" dirty="0"/>
              <a:t> más szöveggel vagy szövegrésszel való azonossága, kapcsolata, egy korábban olvasott szöveg hatása.</a:t>
            </a:r>
            <a:r>
              <a:rPr lang="hu-HU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29222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/>
              <a:t>Lukács evangéliumának „normál” forrásai: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Septuaginta (zsidó Biblia görögül; LXX), </a:t>
            </a:r>
          </a:p>
          <a:p>
            <a:r>
              <a:rPr lang="hu-HU" dirty="0"/>
              <a:t>Márk evangéliuma, </a:t>
            </a:r>
          </a:p>
          <a:p>
            <a:r>
              <a:rPr lang="hu-HU" dirty="0"/>
              <a:t>Q (vagy Jézus </a:t>
            </a:r>
            <a:r>
              <a:rPr lang="hu-HU" dirty="0" err="1"/>
              <a:t>beszédei</a:t>
            </a:r>
            <a:r>
              <a:rPr lang="hu-HU" dirty="0"/>
              <a:t>),</a:t>
            </a:r>
          </a:p>
          <a:p>
            <a:pPr algn="just"/>
            <a:r>
              <a:rPr lang="hu-HU" dirty="0"/>
              <a:t>Lukács ismerte Máté evangéliumát és szabadon használhatta Pál leveleinek gyűjteményét és talán </a:t>
            </a:r>
            <a:r>
              <a:rPr lang="hu-HU" dirty="0" err="1"/>
              <a:t>Josephus</a:t>
            </a:r>
            <a:r>
              <a:rPr lang="hu-HU" dirty="0"/>
              <a:t> </a:t>
            </a:r>
            <a:r>
              <a:rPr lang="hu-HU" dirty="0" err="1"/>
              <a:t>Flavius</a:t>
            </a:r>
            <a:r>
              <a:rPr lang="hu-HU" dirty="0"/>
              <a:t> néhány írását.</a:t>
            </a:r>
            <a:endParaRPr lang="hu-HU" baseline="30000" dirty="0"/>
          </a:p>
        </p:txBody>
      </p:sp>
    </p:spTree>
    <p:extLst>
      <p:ext uri="{BB962C8B-B14F-4D97-AF65-F5344CB8AC3E}">
        <p14:creationId xmlns:p14="http://schemas.microsoft.com/office/powerpoint/2010/main" val="4289955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/>
              <a:t>Dennis R. MacDonald korábbi kutatásai: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i="1" dirty="0"/>
              <a:t>The Gospels and Homer </a:t>
            </a:r>
            <a:r>
              <a:rPr lang="hu-HU" dirty="0"/>
              <a:t>és</a:t>
            </a:r>
            <a:r>
              <a:rPr lang="en-US" dirty="0"/>
              <a:t> </a:t>
            </a:r>
            <a:r>
              <a:rPr lang="en-US" i="1" dirty="0"/>
              <a:t>Luke and Vergil</a:t>
            </a:r>
            <a:r>
              <a:rPr lang="hu-HU" i="1" dirty="0"/>
              <a:t> </a:t>
            </a:r>
            <a:r>
              <a:rPr lang="hu-HU" dirty="0"/>
              <a:t>művében az mellett érvel, hogy Lukács írásai utánozzák a homéroszi eposzokat, Euripidész </a:t>
            </a:r>
            <a:r>
              <a:rPr lang="hu-HU" dirty="0" err="1"/>
              <a:t>Bakkhánsnők</a:t>
            </a:r>
            <a:r>
              <a:rPr lang="hu-HU" dirty="0"/>
              <a:t>-jét és a három platóni dialógust (Az állam, Szókratész </a:t>
            </a:r>
            <a:r>
              <a:rPr lang="hu-HU" dirty="0" err="1"/>
              <a:t>védőbeszéde</a:t>
            </a:r>
            <a:r>
              <a:rPr lang="hu-HU" dirty="0"/>
              <a:t>, </a:t>
            </a:r>
            <a:r>
              <a:rPr lang="hu-HU" dirty="0" err="1"/>
              <a:t>Phaidón</a:t>
            </a:r>
            <a:r>
              <a:rPr lang="hu-HU" dirty="0"/>
              <a:t>). továbbá:</a:t>
            </a:r>
          </a:p>
          <a:p>
            <a:r>
              <a:rPr lang="hu-HU" dirty="0"/>
              <a:t>Aiszkhülosz: Heten Théba ellen</a:t>
            </a:r>
          </a:p>
          <a:p>
            <a:r>
              <a:rPr lang="en-US" dirty="0" err="1"/>
              <a:t>Xenoph</a:t>
            </a:r>
            <a:r>
              <a:rPr lang="hu-HU" dirty="0"/>
              <a:t>ó</a:t>
            </a:r>
            <a:r>
              <a:rPr lang="en-US" dirty="0"/>
              <a:t>n</a:t>
            </a:r>
            <a:r>
              <a:rPr lang="hu-HU" dirty="0"/>
              <a:t>: </a:t>
            </a:r>
            <a:r>
              <a:rPr lang="en-US" dirty="0"/>
              <a:t>The Apology of Socrates to the </a:t>
            </a:r>
            <a:r>
              <a:rPr lang="en-US" dirty="0" err="1"/>
              <a:t>Jur</a:t>
            </a:r>
            <a:r>
              <a:rPr lang="hu-HU" dirty="0"/>
              <a:t>y (Szókratész-apológiája)</a:t>
            </a:r>
            <a:endParaRPr lang="en-US" dirty="0"/>
          </a:p>
          <a:p>
            <a:r>
              <a:rPr lang="hu-HU" dirty="0"/>
              <a:t>Vergilius: </a:t>
            </a:r>
            <a:r>
              <a:rPr lang="en-US" dirty="0" err="1"/>
              <a:t>Aene</a:t>
            </a:r>
            <a:r>
              <a:rPr lang="hu-HU" dirty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267077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5974531" cy="1303867"/>
          </a:xfrm>
        </p:spPr>
        <p:txBody>
          <a:bodyPr>
            <a:noAutofit/>
          </a:bodyPr>
          <a:lstStyle/>
          <a:p>
            <a:r>
              <a:rPr lang="hu-HU" dirty="0"/>
              <a:t>Dennis R. MacDonald újabb kutatása: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5974532" cy="331893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i="1" dirty="0"/>
              <a:t>Marcus Fabius </a:t>
            </a:r>
            <a:r>
              <a:rPr lang="pt-BR" i="1" u="sng" dirty="0"/>
              <a:t>Quintilianus</a:t>
            </a:r>
            <a:r>
              <a:rPr lang="hu-HU" i="1" u="sng" dirty="0"/>
              <a:t>:</a:t>
            </a:r>
            <a:r>
              <a:rPr lang="pt-BR" i="1" dirty="0"/>
              <a:t> De institutione oratoria</a:t>
            </a:r>
            <a:r>
              <a:rPr lang="hu-HU" i="1" dirty="0"/>
              <a:t> 10. könyve</a:t>
            </a:r>
          </a:p>
          <a:p>
            <a:pPr algn="just"/>
            <a:r>
              <a:rPr lang="hu-HU" dirty="0"/>
              <a:t>Lukács írásai kompatibilisek a kortárs retorikai műveltséggel.</a:t>
            </a:r>
          </a:p>
          <a:p>
            <a:pPr algn="just"/>
            <a:r>
              <a:rPr lang="hu-HU" dirty="0"/>
              <a:t>Egyetért azokkal, akik Lukács műveit későbbre, Kr. u. 115–120 körül datálják. </a:t>
            </a:r>
          </a:p>
          <a:p>
            <a:pPr algn="just"/>
            <a:r>
              <a:rPr lang="hu-HU" dirty="0"/>
              <a:t>Az </a:t>
            </a:r>
            <a:r>
              <a:rPr lang="hu-HU" dirty="0" err="1"/>
              <a:t>Institutio</a:t>
            </a:r>
            <a:r>
              <a:rPr lang="hu-HU" dirty="0"/>
              <a:t> tizedik könyvében betekintést nyerhetünk Lukács kompozíciójába.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7A0FCB-52E7-BC23-0154-4470EC345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933" y="2753"/>
            <a:ext cx="4922067" cy="685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E4FD23AB-89A7-DBE2-2CA0-6F0AEFD597C7}"/>
              </a:ext>
            </a:extLst>
          </p:cNvPr>
          <p:cNvSpPr/>
          <p:nvPr/>
        </p:nvSpPr>
        <p:spPr>
          <a:xfrm>
            <a:off x="11508509" y="6437015"/>
            <a:ext cx="683491" cy="4209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1251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6521448" cy="1303867"/>
          </a:xfrm>
        </p:spPr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91" y="2556931"/>
            <a:ext cx="7056359" cy="3735227"/>
          </a:xfrm>
          <a:noFill/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200" dirty="0"/>
              <a:t>Született: Kr. u. 35-38 között </a:t>
            </a:r>
            <a:r>
              <a:rPr lang="hu-HU" sz="2200" dirty="0" err="1"/>
              <a:t>Hispaniban</a:t>
            </a:r>
            <a:r>
              <a:rPr lang="hu-HU" sz="2200" dirty="0"/>
              <a:t>. Meghalt 96 körül. / Atyja rétor volt.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200" dirty="0"/>
              <a:t>Rómában ügyvéd és a retorika nyilvános tanára; az első, aki Vespasianus idejében tanári működéséért fizetést kapott.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200" dirty="0"/>
              <a:t>Tanítványai: az ifj. Plinius, Domitianus húga Domitilla, talán Tacitus is.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200" dirty="0"/>
              <a:t>Fő műve: „De </a:t>
            </a:r>
            <a:r>
              <a:rPr lang="hu-HU" sz="2200" dirty="0" err="1"/>
              <a:t>institutione</a:t>
            </a:r>
            <a:r>
              <a:rPr lang="hu-HU" sz="2200" dirty="0"/>
              <a:t> </a:t>
            </a:r>
            <a:r>
              <a:rPr lang="hu-HU" sz="2200" dirty="0" err="1"/>
              <a:t>oratoria</a:t>
            </a:r>
            <a:r>
              <a:rPr lang="hu-HU" sz="2200" dirty="0"/>
              <a:t>, melyet 92-93-ban kezdett meg és 94-95. fejezett be. Tizenkét könyvben mindazt összefoglalta, amit a görög és római szónokok elméleti és gyakorlati téren megalkottak.”</a:t>
            </a:r>
            <a:r>
              <a:rPr lang="hu-HU" sz="2200" baseline="30000" dirty="0"/>
              <a:t>4</a:t>
            </a:r>
          </a:p>
        </p:txBody>
      </p:sp>
      <p:pic>
        <p:nvPicPr>
          <p:cNvPr id="2050" name="Picture 2" descr="Tomás López Enguídanos (1775–1814) elképzelt portréja Quintilianusról">
            <a:extLst>
              <a:ext uri="{FF2B5EF4-FFF2-40B4-BE49-F238E27FC236}">
                <a16:creationId xmlns:a16="http://schemas.microsoft.com/office/drawing/2014/main" id="{6FEFC7DD-FE1D-8FD9-9419-6D914D626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0"/>
            <a:ext cx="4375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2FF1C4B6-82C7-374F-0027-F8351E0C4774}"/>
              </a:ext>
            </a:extLst>
          </p:cNvPr>
          <p:cNvSpPr/>
          <p:nvPr/>
        </p:nvSpPr>
        <p:spPr>
          <a:xfrm>
            <a:off x="11508509" y="6437015"/>
            <a:ext cx="683491" cy="4209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8770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3"/>
            <a:ext cx="5962459" cy="37986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hu-HU" dirty="0"/>
              <a:t>1-9. könyv: hogyan kell a grammatikusnak </a:t>
            </a:r>
            <a:br>
              <a:rPr lang="hu-HU" dirty="0"/>
            </a:br>
            <a:r>
              <a:rPr lang="hu-HU" dirty="0"/>
              <a:t>foglalkoznia a fiatalabb diákok nevelésével. </a:t>
            </a:r>
            <a:r>
              <a:rPr lang="hu-HU" sz="2400" dirty="0"/>
              <a:t>Nyelvtani kérdések, a retorikai műfajok, az érvelési stratégiák, az ékesszólás és a beszéd-készség.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b="1" u="sng" dirty="0"/>
              <a:t>10. könyv:</a:t>
            </a:r>
            <a:r>
              <a:rPr lang="hu-HU" dirty="0"/>
              <a:t> a műveltebb szerzők kompozícióművészetével és a szónok irodalmi képzésével foglalkozik, amelynek elsődleges retorikai feladata a jogi érdekképviselet lenne.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7A0FCB-52E7-BC23-0154-4470EC345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144" y="491400"/>
            <a:ext cx="4218394" cy="58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6255188" cy="1303867"/>
          </a:xfrm>
        </p:spPr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r>
              <a:rPr lang="hu-H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77154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6291402" cy="1303867"/>
          </a:xfrm>
        </p:spPr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r>
              <a:rPr lang="hu-HU" dirty="0"/>
              <a:t>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3"/>
            <a:ext cx="6188838" cy="3798600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11-12. könyv: az ügyvéd erkölcsi feddhetetlenségét, emlékezetét, felszabadítását, nyugdíjazását tárgyalja </a:t>
            </a:r>
            <a:r>
              <a:rPr lang="hu-HU" sz="1800" i="1" dirty="0"/>
              <a:t>(</a:t>
            </a:r>
            <a:r>
              <a:rPr lang="en-US" sz="1800" i="1" dirty="0"/>
              <a:t>advocate’s moral integrity, memory, delivery,</a:t>
            </a:r>
            <a:r>
              <a:rPr lang="hu-HU" sz="1800" i="1" dirty="0"/>
              <a:t> </a:t>
            </a:r>
            <a:r>
              <a:rPr lang="en-US" sz="1800" i="1" dirty="0"/>
              <a:t>retirement</a:t>
            </a:r>
            <a:r>
              <a:rPr lang="hu-HU" sz="1800" i="1" dirty="0"/>
              <a:t>)</a:t>
            </a:r>
            <a:r>
              <a:rPr lang="hu-HU" sz="1800" dirty="0"/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7A0FCB-52E7-BC23-0154-4470EC345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238" y="491065"/>
            <a:ext cx="4218874" cy="587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141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r>
              <a:rPr lang="hu-HU" dirty="0"/>
              <a:t> – 10. könyv: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99013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Kérdése: </a:t>
            </a:r>
            <a:r>
              <a:rPr lang="hu-HU" b="1" dirty="0"/>
              <a:t>mi a fontosabb a szónok képzése szempontjából: az írás, az olvasás vagy a beszéd? </a:t>
            </a:r>
            <a:r>
              <a:rPr lang="hu-HU" dirty="0"/>
              <a:t>„…Az olvasmányokból merített példák útmutatása nélkül ez a fáradozás is csak tétova botorkálás…”  (10.1.2.)</a:t>
            </a:r>
            <a:r>
              <a:rPr lang="hu-HU" baseline="30000" dirty="0"/>
              <a:t>6</a:t>
            </a:r>
          </a:p>
          <a:p>
            <a:r>
              <a:rPr lang="hu-HU" dirty="0"/>
              <a:t>Hangsúly az utánzáson!</a:t>
            </a:r>
          </a:p>
          <a:p>
            <a:pPr algn="just"/>
            <a:r>
              <a:rPr lang="hu-HU" dirty="0"/>
              <a:t>„Tehát ismételjük át az olvasmányt és elmélkedjünk rajta; ahogyan az ennivalót is alaposan megrágjuk, és már-már folyékony állapotban nyeljük le, hogy az emésztést megkönnyítsük, az olvasmányt se nyersen, hanem sok ismétléssel megpuhítva, mintegy megrágva raktározzuk el emlékezetünkben, hogy később az utánzásnál fölhasználhassuk.” (10.1.19.)</a:t>
            </a:r>
            <a:r>
              <a:rPr lang="hu-HU" baseline="300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6950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r>
              <a:rPr lang="hu-HU" dirty="0"/>
              <a:t> – 10. könyv: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99013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„De hosszú ideig csakis a legjobb írókat szabad olvasni, akik a legkevésbé vezetik félre a rájuk hagyatkozót, őket viszont tüzetesen, majdnem az írás megkívánta aggodalmas figyelemmel kell áttanulmányozni, és nem is csupán részről részre haladva, hanem a már végigolvasott könyvet teljes egészében újra át kell venni, kivált a szónoki beszédet, melynek művészi értékeit a szerző sokszor szántszándékkal rejti el.” (10.1.20)</a:t>
            </a:r>
            <a:r>
              <a:rPr lang="hu-HU" baseline="30000" dirty="0"/>
              <a:t>8</a:t>
            </a:r>
          </a:p>
          <a:p>
            <a:pPr algn="just"/>
            <a:r>
              <a:rPr lang="hu-HU" dirty="0"/>
              <a:t>„Elsődleges jelentőségű tehát, hogy világos fogalmunk legyen arról, mit akarunk utánozni, de tudnunk kell azt is, hogy az miért jó.” (10.2.18)</a:t>
            </a:r>
            <a:r>
              <a:rPr lang="hu-HU" baseline="30000" dirty="0"/>
              <a:t>9</a:t>
            </a:r>
          </a:p>
          <a:p>
            <a:pPr algn="just"/>
            <a:r>
              <a:rPr lang="hu-HU" dirty="0"/>
              <a:t>„De aki a leginkább méltó az utánzásra, nem egyes-egyedül méltó rá.” (24)</a:t>
            </a:r>
            <a:r>
              <a:rPr lang="hu-HU" baseline="300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90728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r>
              <a:rPr lang="hu-HU" dirty="0"/>
              <a:t> – 10. könyv: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99013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</a:t>
            </a:r>
            <a:r>
              <a:rPr lang="hu-HU" dirty="0" err="1"/>
              <a:t>Módfölött</a:t>
            </a:r>
            <a:r>
              <a:rPr lang="hu-HU" dirty="0"/>
              <a:t> javára válik a szónoknak – mondja </a:t>
            </a:r>
            <a:r>
              <a:rPr lang="hu-HU" dirty="0" err="1"/>
              <a:t>Theophrasztosz</a:t>
            </a:r>
            <a:r>
              <a:rPr lang="hu-HU" dirty="0"/>
              <a:t> – </a:t>
            </a:r>
            <a:r>
              <a:rPr lang="hu-HU" b="1" dirty="0"/>
              <a:t>a költők </a:t>
            </a:r>
            <a:r>
              <a:rPr lang="hu-HU" dirty="0"/>
              <a:t>olvasgatása, s ez a nézete méltán talált számos követőre. Hiszen </a:t>
            </a:r>
            <a:r>
              <a:rPr lang="hu-HU" b="1" dirty="0"/>
              <a:t>tőlük tanulhatjuk meg</a:t>
            </a:r>
            <a:r>
              <a:rPr lang="hu-HU" dirty="0"/>
              <a:t> a magasröptű gondolkodást, a fennkölt kifejezésmódot, az érzelmek mindenféle hullámzását, a hiteles jellemábrázolást, s ami különösen fontos, a hétköznapok közéleti harcaitól elfásult szellemünk teljesen felüdül az efféle élvezetes dolgoktól, ezért ajánlja Cicero is pihenésképpen a költői művek olvasását.” (10.1.27)</a:t>
            </a:r>
            <a:r>
              <a:rPr lang="hu-HU" baseline="300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64275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/>
              <a:t>Marcus </a:t>
            </a:r>
            <a:r>
              <a:rPr lang="hu-HU" dirty="0" err="1"/>
              <a:t>Fabius</a:t>
            </a:r>
            <a:r>
              <a:rPr lang="hu-HU" dirty="0"/>
              <a:t> Quintilianus: </a:t>
            </a:r>
            <a:br>
              <a:rPr lang="hu-HU" dirty="0"/>
            </a:br>
            <a:r>
              <a:rPr lang="hu-HU" dirty="0"/>
              <a:t>De </a:t>
            </a:r>
            <a:r>
              <a:rPr lang="hu-HU" dirty="0" err="1"/>
              <a:t>institutione</a:t>
            </a:r>
            <a:r>
              <a:rPr lang="hu-HU" dirty="0"/>
              <a:t> </a:t>
            </a:r>
            <a:r>
              <a:rPr lang="hu-HU" dirty="0" err="1"/>
              <a:t>oratoria</a:t>
            </a:r>
            <a:r>
              <a:rPr lang="hu-HU" dirty="0"/>
              <a:t> – 10. könyv: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99013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„Nos hát, miként </a:t>
            </a:r>
            <a:r>
              <a:rPr lang="hu-HU" dirty="0" err="1"/>
              <a:t>Aratosz</a:t>
            </a:r>
            <a:r>
              <a:rPr lang="hu-HU" dirty="0"/>
              <a:t> Iuppiterrel látja jónak kezdeni, </a:t>
            </a:r>
            <a:r>
              <a:rPr lang="hu-HU" b="1" dirty="0"/>
              <a:t>nekünk is helyesnek tűnik Homérosztól elindulni</a:t>
            </a:r>
            <a:r>
              <a:rPr lang="hu-HU" dirty="0"/>
              <a:t>. Mert ahogyan ő maga mondja az Oceanusról, hogy belőle ered minden forrás és folyam, hasonlóképpen ő is az ékesszólás minden válfajának kútforrása és mintaképe. Őt még senki sem múlta fölül sem a nagyszabású események ábrázolásának fenségében, sem az élet apró-cseprő dolgainak találóan pontos jellemzésében. Ha kell, áradó, ha kell, visszafogott, hol derűs, hol komor, egyszer </a:t>
            </a:r>
            <a:r>
              <a:rPr lang="hu-HU" dirty="0" err="1"/>
              <a:t>szavainak</a:t>
            </a:r>
            <a:r>
              <a:rPr lang="hu-HU" dirty="0"/>
              <a:t> gazdagsága, máskor meg a szűkszavúsága késztet csodálatra, s nemcsak költőnek, de szónoknak is ő a legkiválóbb. ” (10.1.46)</a:t>
            </a:r>
            <a:r>
              <a:rPr lang="hu-HU" baseline="300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45187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/>
              <a:t>Dennis R. MacDonald korábbi kutatásai: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The Gospels and Homer </a:t>
            </a:r>
            <a:r>
              <a:rPr lang="hu-HU" dirty="0"/>
              <a:t>és</a:t>
            </a:r>
            <a:r>
              <a:rPr lang="en-US" dirty="0"/>
              <a:t> </a:t>
            </a:r>
            <a:r>
              <a:rPr lang="en-US" i="1" dirty="0"/>
              <a:t>Luke and Vergil</a:t>
            </a:r>
            <a:r>
              <a:rPr lang="hu-HU" i="1" dirty="0"/>
              <a:t> </a:t>
            </a:r>
            <a:r>
              <a:rPr lang="hu-HU" dirty="0"/>
              <a:t>alapján: </a:t>
            </a:r>
          </a:p>
          <a:p>
            <a:r>
              <a:rPr lang="hu-HU" dirty="0"/>
              <a:t>TÁBLÁZAT: A lukácsi szakaszok, amelyekhez homéroszi és vergiliusi utánzatokat javasol.</a:t>
            </a:r>
          </a:p>
          <a:p>
            <a:pPr algn="just"/>
            <a:r>
              <a:rPr lang="hu-HU" dirty="0"/>
              <a:t>„Az biztos, hogy Lukács nem minden olvasója ismerte volna annyira Homéroszt, mint Quintilianus szónoklatait, de ha ismertek volna bármilyen görög költészetet, az az Iliász és az Odüsszeia lett volna.”</a:t>
            </a:r>
            <a:r>
              <a:rPr lang="hu-HU" baseline="30000" dirty="0"/>
              <a:t>13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772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6709242" cy="1303867"/>
          </a:xfrm>
        </p:spPr>
        <p:txBody>
          <a:bodyPr>
            <a:noAutofit/>
          </a:bodyPr>
          <a:lstStyle/>
          <a:p>
            <a:r>
              <a:rPr lang="hu-HU" dirty="0"/>
              <a:t>Dennis R. MacDonald korábbi kutatásai: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709243" cy="3318936"/>
          </a:xfrm>
        </p:spPr>
        <p:txBody>
          <a:bodyPr>
            <a:normAutofit/>
          </a:bodyPr>
          <a:lstStyle/>
          <a:p>
            <a:r>
              <a:rPr lang="hu-HU" dirty="0"/>
              <a:t>A vérfolyásos asszony (Lk 8,43,48)</a:t>
            </a:r>
          </a:p>
          <a:p>
            <a:r>
              <a:rPr lang="hu-HU" dirty="0" err="1"/>
              <a:t>Kornéliusz</a:t>
            </a:r>
            <a:r>
              <a:rPr lang="hu-HU" dirty="0"/>
              <a:t> látomása (Lk 10,1-8)</a:t>
            </a:r>
          </a:p>
        </p:txBody>
      </p:sp>
      <p:pic>
        <p:nvPicPr>
          <p:cNvPr id="5" name="Kép 4" descr="A képen szöveg, képernyőkép, szoftver, Számítógépes ikon látható&#10;&#10;Automatikusan generált leírás">
            <a:extLst>
              <a:ext uri="{FF2B5EF4-FFF2-40B4-BE49-F238E27FC236}">
                <a16:creationId xmlns:a16="http://schemas.microsoft.com/office/drawing/2014/main" id="{C9DE1705-445F-72B8-7B3F-AE82130DEC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1" t="10429" r="28638" b="9835"/>
          <a:stretch/>
        </p:blipFill>
        <p:spPr>
          <a:xfrm>
            <a:off x="8004644" y="3902"/>
            <a:ext cx="4187356" cy="68540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Szabadkéz 5">
                <a:extLst>
                  <a:ext uri="{FF2B5EF4-FFF2-40B4-BE49-F238E27FC236}">
                    <a16:creationId xmlns:a16="http://schemas.microsoft.com/office/drawing/2014/main" id="{F2AFC86B-3237-697D-C7E7-8218852AC8F8}"/>
                  </a:ext>
                </a:extLst>
              </p14:cNvPr>
              <p14:cNvContentPartPr/>
              <p14:nvPr/>
            </p14:nvContentPartPr>
            <p14:xfrm>
              <a:off x="8238023" y="714465"/>
              <a:ext cx="1869840" cy="30240"/>
            </p14:xfrm>
          </p:contentPart>
        </mc:Choice>
        <mc:Fallback xmlns="">
          <p:pic>
            <p:nvPicPr>
              <p:cNvPr id="6" name="Szabadkéz 5">
                <a:extLst>
                  <a:ext uri="{FF2B5EF4-FFF2-40B4-BE49-F238E27FC236}">
                    <a16:creationId xmlns:a16="http://schemas.microsoft.com/office/drawing/2014/main" id="{F2AFC86B-3237-697D-C7E7-8218852AC8F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20383" y="678465"/>
                <a:ext cx="190548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1FE782A9-CF79-1B77-1AB9-5404B7A3105F}"/>
                  </a:ext>
                </a:extLst>
              </p14:cNvPr>
              <p14:cNvContentPartPr/>
              <p14:nvPr/>
            </p14:nvContentPartPr>
            <p14:xfrm>
              <a:off x="8274383" y="1592865"/>
              <a:ext cx="1647000" cy="1872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1FE782A9-CF79-1B77-1AB9-5404B7A3105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6743" y="1557225"/>
                <a:ext cx="168264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DDBEF925-18D1-5B4C-7492-1A913A3E5D4A}"/>
                  </a:ext>
                </a:extLst>
              </p14:cNvPr>
              <p14:cNvContentPartPr/>
              <p14:nvPr/>
            </p14:nvContentPartPr>
            <p14:xfrm>
              <a:off x="8337743" y="1810305"/>
              <a:ext cx="1167840" cy="36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DDBEF925-18D1-5B4C-7492-1A913A3E5D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20103" y="1774665"/>
                <a:ext cx="12034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Szabadkéz 8">
                <a:extLst>
                  <a:ext uri="{FF2B5EF4-FFF2-40B4-BE49-F238E27FC236}">
                    <a16:creationId xmlns:a16="http://schemas.microsoft.com/office/drawing/2014/main" id="{34BE31D4-C982-4D02-B618-7C6A6A8EA76E}"/>
                  </a:ext>
                </a:extLst>
              </p14:cNvPr>
              <p14:cNvContentPartPr/>
              <p14:nvPr/>
            </p14:nvContentPartPr>
            <p14:xfrm>
              <a:off x="8247383" y="2243745"/>
              <a:ext cx="1482840" cy="92160"/>
            </p14:xfrm>
          </p:contentPart>
        </mc:Choice>
        <mc:Fallback xmlns="">
          <p:pic>
            <p:nvPicPr>
              <p:cNvPr id="9" name="Szabadkéz 8">
                <a:extLst>
                  <a:ext uri="{FF2B5EF4-FFF2-40B4-BE49-F238E27FC236}">
                    <a16:creationId xmlns:a16="http://schemas.microsoft.com/office/drawing/2014/main" id="{34BE31D4-C982-4D02-B618-7C6A6A8EA7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29743" y="2207745"/>
                <a:ext cx="15184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Szabadkéz 9">
                <a:extLst>
                  <a:ext uri="{FF2B5EF4-FFF2-40B4-BE49-F238E27FC236}">
                    <a16:creationId xmlns:a16="http://schemas.microsoft.com/office/drawing/2014/main" id="{30EC1B48-A61E-DE09-EFAC-08348D4CC3FA}"/>
                  </a:ext>
                </a:extLst>
              </p14:cNvPr>
              <p14:cNvContentPartPr/>
              <p14:nvPr/>
            </p14:nvContentPartPr>
            <p14:xfrm>
              <a:off x="8229383" y="3675105"/>
              <a:ext cx="1755360" cy="55440"/>
            </p14:xfrm>
          </p:contentPart>
        </mc:Choice>
        <mc:Fallback xmlns="">
          <p:pic>
            <p:nvPicPr>
              <p:cNvPr id="10" name="Szabadkéz 9">
                <a:extLst>
                  <a:ext uri="{FF2B5EF4-FFF2-40B4-BE49-F238E27FC236}">
                    <a16:creationId xmlns:a16="http://schemas.microsoft.com/office/drawing/2014/main" id="{30EC1B48-A61E-DE09-EFAC-08348D4CC3F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11383" y="3639465"/>
                <a:ext cx="1791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Szabadkéz 10">
                <a:extLst>
                  <a:ext uri="{FF2B5EF4-FFF2-40B4-BE49-F238E27FC236}">
                    <a16:creationId xmlns:a16="http://schemas.microsoft.com/office/drawing/2014/main" id="{F567540D-8B45-4970-13C1-84BC39D7A7B2}"/>
                  </a:ext>
                </a:extLst>
              </p14:cNvPr>
              <p14:cNvContentPartPr/>
              <p14:nvPr/>
            </p14:nvContentPartPr>
            <p14:xfrm>
              <a:off x="8274383" y="4815225"/>
              <a:ext cx="1565640" cy="29880"/>
            </p14:xfrm>
          </p:contentPart>
        </mc:Choice>
        <mc:Fallback xmlns="">
          <p:pic>
            <p:nvPicPr>
              <p:cNvPr id="11" name="Szabadkéz 10">
                <a:extLst>
                  <a:ext uri="{FF2B5EF4-FFF2-40B4-BE49-F238E27FC236}">
                    <a16:creationId xmlns:a16="http://schemas.microsoft.com/office/drawing/2014/main" id="{F567540D-8B45-4970-13C1-84BC39D7A7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56743" y="4779225"/>
                <a:ext cx="160128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Szabadkéz 12">
                <a:extLst>
                  <a:ext uri="{FF2B5EF4-FFF2-40B4-BE49-F238E27FC236}">
                    <a16:creationId xmlns:a16="http://schemas.microsoft.com/office/drawing/2014/main" id="{904ACE8F-9FC1-507E-0913-82B7D2343944}"/>
                  </a:ext>
                </a:extLst>
              </p14:cNvPr>
              <p14:cNvContentPartPr/>
              <p14:nvPr/>
            </p14:nvContentPartPr>
            <p14:xfrm>
              <a:off x="8265383" y="5341185"/>
              <a:ext cx="1202400" cy="92880"/>
            </p14:xfrm>
          </p:contentPart>
        </mc:Choice>
        <mc:Fallback xmlns="">
          <p:pic>
            <p:nvPicPr>
              <p:cNvPr id="13" name="Szabadkéz 12">
                <a:extLst>
                  <a:ext uri="{FF2B5EF4-FFF2-40B4-BE49-F238E27FC236}">
                    <a16:creationId xmlns:a16="http://schemas.microsoft.com/office/drawing/2014/main" id="{904ACE8F-9FC1-507E-0913-82B7D234394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247743" y="5305545"/>
                <a:ext cx="123804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Szabadkéz 13">
                <a:extLst>
                  <a:ext uri="{FF2B5EF4-FFF2-40B4-BE49-F238E27FC236}">
                    <a16:creationId xmlns:a16="http://schemas.microsoft.com/office/drawing/2014/main" id="{3B174733-5877-C408-AA38-D45989FF708D}"/>
                  </a:ext>
                </a:extLst>
              </p14:cNvPr>
              <p14:cNvContentPartPr/>
              <p14:nvPr/>
            </p14:nvContentPartPr>
            <p14:xfrm>
              <a:off x="8328743" y="6599745"/>
              <a:ext cx="1384560" cy="360"/>
            </p14:xfrm>
          </p:contentPart>
        </mc:Choice>
        <mc:Fallback xmlns="">
          <p:pic>
            <p:nvPicPr>
              <p:cNvPr id="14" name="Szabadkéz 13">
                <a:extLst>
                  <a:ext uri="{FF2B5EF4-FFF2-40B4-BE49-F238E27FC236}">
                    <a16:creationId xmlns:a16="http://schemas.microsoft.com/office/drawing/2014/main" id="{3B174733-5877-C408-AA38-D45989FF708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311103" y="6564105"/>
                <a:ext cx="14202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Szabadkéz 14">
                <a:extLst>
                  <a:ext uri="{FF2B5EF4-FFF2-40B4-BE49-F238E27FC236}">
                    <a16:creationId xmlns:a16="http://schemas.microsoft.com/office/drawing/2014/main" id="{00F99F9F-5C73-ED43-5B88-467577C679F2}"/>
                  </a:ext>
                </a:extLst>
              </p14:cNvPr>
              <p14:cNvContentPartPr/>
              <p14:nvPr/>
            </p14:nvContentPartPr>
            <p14:xfrm>
              <a:off x="9623663" y="5296185"/>
              <a:ext cx="251280" cy="190440"/>
            </p14:xfrm>
          </p:contentPart>
        </mc:Choice>
        <mc:Fallback xmlns="">
          <p:pic>
            <p:nvPicPr>
              <p:cNvPr id="15" name="Szabadkéz 14">
                <a:extLst>
                  <a:ext uri="{FF2B5EF4-FFF2-40B4-BE49-F238E27FC236}">
                    <a16:creationId xmlns:a16="http://schemas.microsoft.com/office/drawing/2014/main" id="{00F99F9F-5C73-ED43-5B88-467577C679F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605663" y="5260185"/>
                <a:ext cx="28692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Szabadkéz 15">
                <a:extLst>
                  <a:ext uri="{FF2B5EF4-FFF2-40B4-BE49-F238E27FC236}">
                    <a16:creationId xmlns:a16="http://schemas.microsoft.com/office/drawing/2014/main" id="{63A3AF2C-F79B-60CB-E9B6-35D19E33FE6E}"/>
                  </a:ext>
                </a:extLst>
              </p14:cNvPr>
              <p14:cNvContentPartPr/>
              <p14:nvPr/>
            </p14:nvContentPartPr>
            <p14:xfrm>
              <a:off x="9582983" y="5296185"/>
              <a:ext cx="321480" cy="217440"/>
            </p14:xfrm>
          </p:contentPart>
        </mc:Choice>
        <mc:Fallback xmlns="">
          <p:pic>
            <p:nvPicPr>
              <p:cNvPr id="16" name="Szabadkéz 15">
                <a:extLst>
                  <a:ext uri="{FF2B5EF4-FFF2-40B4-BE49-F238E27FC236}">
                    <a16:creationId xmlns:a16="http://schemas.microsoft.com/office/drawing/2014/main" id="{63A3AF2C-F79B-60CB-E9B6-35D19E33FE6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565343" y="5260185"/>
                <a:ext cx="35712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Szabadkéz 18">
                <a:extLst>
                  <a:ext uri="{FF2B5EF4-FFF2-40B4-BE49-F238E27FC236}">
                    <a16:creationId xmlns:a16="http://schemas.microsoft.com/office/drawing/2014/main" id="{BA90074E-6704-2674-0C33-75B99BE8E1D3}"/>
                  </a:ext>
                </a:extLst>
              </p14:cNvPr>
              <p14:cNvContentPartPr/>
              <p14:nvPr/>
            </p14:nvContentPartPr>
            <p14:xfrm>
              <a:off x="9605663" y="1746945"/>
              <a:ext cx="214920" cy="132840"/>
            </p14:xfrm>
          </p:contentPart>
        </mc:Choice>
        <mc:Fallback xmlns="">
          <p:pic>
            <p:nvPicPr>
              <p:cNvPr id="19" name="Szabadkéz 18">
                <a:extLst>
                  <a:ext uri="{FF2B5EF4-FFF2-40B4-BE49-F238E27FC236}">
                    <a16:creationId xmlns:a16="http://schemas.microsoft.com/office/drawing/2014/main" id="{BA90074E-6704-2674-0C33-75B99BE8E1D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587663" y="1711305"/>
                <a:ext cx="25056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Szabadkéz 19">
                <a:extLst>
                  <a:ext uri="{FF2B5EF4-FFF2-40B4-BE49-F238E27FC236}">
                    <a16:creationId xmlns:a16="http://schemas.microsoft.com/office/drawing/2014/main" id="{3C227B28-B60F-F0D1-6CDC-96C07251A831}"/>
                  </a:ext>
                </a:extLst>
              </p14:cNvPr>
              <p14:cNvContentPartPr/>
              <p14:nvPr/>
            </p14:nvContentPartPr>
            <p14:xfrm>
              <a:off x="9659663" y="1739385"/>
              <a:ext cx="207360" cy="153000"/>
            </p14:xfrm>
          </p:contentPart>
        </mc:Choice>
        <mc:Fallback xmlns="">
          <p:pic>
            <p:nvPicPr>
              <p:cNvPr id="20" name="Szabadkéz 19">
                <a:extLst>
                  <a:ext uri="{FF2B5EF4-FFF2-40B4-BE49-F238E27FC236}">
                    <a16:creationId xmlns:a16="http://schemas.microsoft.com/office/drawing/2014/main" id="{3C227B28-B60F-F0D1-6CDC-96C07251A83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641663" y="1703385"/>
                <a:ext cx="243000" cy="2246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églalap 3">
            <a:extLst>
              <a:ext uri="{FF2B5EF4-FFF2-40B4-BE49-F238E27FC236}">
                <a16:creationId xmlns:a16="http://schemas.microsoft.com/office/drawing/2014/main" id="{39F73539-E664-BD56-8210-07385D941D05}"/>
              </a:ext>
            </a:extLst>
          </p:cNvPr>
          <p:cNvSpPr/>
          <p:nvPr/>
        </p:nvSpPr>
        <p:spPr>
          <a:xfrm>
            <a:off x="11508509" y="6437015"/>
            <a:ext cx="683491" cy="4209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89208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/>
          </a:bodyPr>
          <a:lstStyle/>
          <a:p>
            <a:r>
              <a:rPr lang="hu-HU" dirty="0" err="1"/>
              <a:t>Kornéliusz</a:t>
            </a:r>
            <a:r>
              <a:rPr lang="hu-HU" dirty="0"/>
              <a:t> látomása </a:t>
            </a:r>
            <a:r>
              <a:rPr lang="hu-HU" sz="2200" dirty="0"/>
              <a:t>(ApCsel 10,1-8) (10,9-15) </a:t>
            </a:r>
            <a:r>
              <a:rPr lang="hu-HU" sz="4000" dirty="0"/>
              <a:t>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</a:t>
            </a:r>
            <a:r>
              <a:rPr lang="hu-HU" baseline="30000" dirty="0">
                <a:solidFill>
                  <a:srgbClr val="FF0000"/>
                </a:solidFill>
              </a:rPr>
              <a:t>9</a:t>
            </a:r>
            <a:r>
              <a:rPr lang="hu-HU" dirty="0"/>
              <a:t>Másnap pedig, miközben ők úton voltak és a városhoz közeledtek, hat óra tájban Péter felment a ház tetejére imádkozni. </a:t>
            </a:r>
            <a:r>
              <a:rPr lang="hu-HU" baseline="30000" dirty="0">
                <a:solidFill>
                  <a:srgbClr val="FF0000"/>
                </a:solidFill>
              </a:rPr>
              <a:t>10</a:t>
            </a:r>
            <a:r>
              <a:rPr lang="hu-HU" dirty="0"/>
              <a:t>Közben </a:t>
            </a:r>
            <a:r>
              <a:rPr lang="hu-HU" b="1" dirty="0"/>
              <a:t>megéhezett, és enni akart</a:t>
            </a:r>
            <a:r>
              <a:rPr lang="hu-HU" dirty="0"/>
              <a:t>. Amíg készítettek neki, elragadtatásba esett. </a:t>
            </a:r>
            <a:r>
              <a:rPr lang="hu-HU" baseline="30000" dirty="0">
                <a:solidFill>
                  <a:srgbClr val="FF0000"/>
                </a:solidFill>
              </a:rPr>
              <a:t>11</a:t>
            </a:r>
            <a:r>
              <a:rPr lang="hu-HU" dirty="0"/>
              <a:t>Nyitva látta az eget, és egy edény ereszkedett alá, olyan mint egy nagy lepedő, amelyet négy sarkánál fogva eresztenek le a földre. </a:t>
            </a:r>
            <a:r>
              <a:rPr lang="hu-HU" b="1" baseline="30000" dirty="0">
                <a:solidFill>
                  <a:srgbClr val="FF0000"/>
                </a:solidFill>
              </a:rPr>
              <a:t>12</a:t>
            </a:r>
            <a:r>
              <a:rPr lang="hu-HU" b="1" dirty="0"/>
              <a:t>Mindenféle négylábú, földi csúszómászó és égi madár volt benne.</a:t>
            </a:r>
            <a:r>
              <a:rPr lang="hu-HU" dirty="0"/>
              <a:t> </a:t>
            </a:r>
            <a:r>
              <a:rPr lang="hu-HU" baseline="30000" dirty="0">
                <a:solidFill>
                  <a:srgbClr val="FF0000"/>
                </a:solidFill>
              </a:rPr>
              <a:t>13</a:t>
            </a:r>
            <a:r>
              <a:rPr lang="hu-HU" dirty="0"/>
              <a:t>Egy hang így szólt hozzá: »Kelj fel Péter, öld meg és edd!« </a:t>
            </a:r>
            <a:r>
              <a:rPr lang="hu-HU" baseline="30000" dirty="0">
                <a:solidFill>
                  <a:srgbClr val="FF0000"/>
                </a:solidFill>
              </a:rPr>
              <a:t>14</a:t>
            </a:r>
            <a:r>
              <a:rPr lang="hu-HU" dirty="0"/>
              <a:t>De Péter azt mondta: »Távol legyen tőlem, Uram, hiszen sohasem ettem semmi </a:t>
            </a:r>
            <a:r>
              <a:rPr lang="hu-HU" b="1" dirty="0"/>
              <a:t>közönséges</a:t>
            </a:r>
            <a:r>
              <a:rPr lang="hu-HU" dirty="0"/>
              <a:t>et és </a:t>
            </a:r>
            <a:r>
              <a:rPr lang="hu-HU" b="1" dirty="0"/>
              <a:t>tisztátalan</a:t>
            </a:r>
            <a:r>
              <a:rPr lang="hu-HU" dirty="0"/>
              <a:t>t!« </a:t>
            </a:r>
            <a:r>
              <a:rPr lang="hu-HU" baseline="30000" dirty="0">
                <a:solidFill>
                  <a:srgbClr val="FF0000"/>
                </a:solidFill>
              </a:rPr>
              <a:t>15</a:t>
            </a:r>
            <a:r>
              <a:rPr lang="hu-HU" dirty="0"/>
              <a:t>De a hang újból, másodszor is szólt hozzá: »Amit Isten tisztává tett, azt te ne mondd tisztátalannak!«”</a:t>
            </a:r>
            <a:r>
              <a:rPr lang="hu-HU" baseline="30000" dirty="0"/>
              <a:t>15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4332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 fontScale="90000"/>
          </a:bodyPr>
          <a:lstStyle/>
          <a:p>
            <a:r>
              <a:rPr lang="hu-HU" sz="4900" dirty="0" err="1"/>
              <a:t>Kornéliusz</a:t>
            </a:r>
            <a:r>
              <a:rPr lang="hu-HU" sz="4900" dirty="0"/>
              <a:t> látomása </a:t>
            </a:r>
            <a:r>
              <a:rPr lang="hu-HU" sz="2400" dirty="0"/>
              <a:t>(ApCsel 10,1-8) (10,9-15)</a:t>
            </a:r>
            <a:r>
              <a:rPr lang="hu-HU" sz="2200" dirty="0"/>
              <a:t> </a:t>
            </a:r>
            <a:r>
              <a:rPr lang="hu-HU" sz="4900" dirty="0"/>
              <a:t>2.</a:t>
            </a:r>
            <a:br>
              <a:rPr lang="hu-HU" sz="4000" dirty="0"/>
            </a:br>
            <a:r>
              <a:rPr lang="hu-HU" sz="4900" dirty="0"/>
              <a:t>Aeneis </a:t>
            </a:r>
            <a:r>
              <a:rPr lang="hu-HU" sz="2400" dirty="0"/>
              <a:t>2.199-227.</a:t>
            </a:r>
            <a:r>
              <a:rPr lang="hu-HU" sz="4900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„Ámde </a:t>
            </a:r>
            <a:r>
              <a:rPr lang="hu-HU" b="1" dirty="0"/>
              <a:t>a szörnyűség</a:t>
            </a:r>
            <a:r>
              <a:rPr lang="hu-HU" dirty="0"/>
              <a:t>, más, mint az előbbi, csak ekkor Tárul elénk, mit sem sejtő szívünkbe hasítva. </a:t>
            </a:r>
            <a:r>
              <a:rPr lang="hu-HU" dirty="0" err="1"/>
              <a:t>Láokoón</a:t>
            </a:r>
            <a:r>
              <a:rPr lang="hu-HU" dirty="0"/>
              <a:t>, választott </a:t>
            </a:r>
            <a:r>
              <a:rPr lang="hu-HU" dirty="0" err="1"/>
              <a:t>Neptúnus</a:t>
            </a:r>
            <a:r>
              <a:rPr lang="hu-HU" dirty="0"/>
              <a:t>-pap, a pompás Oltáron testes </a:t>
            </a:r>
            <a:r>
              <a:rPr lang="hu-HU" b="1" dirty="0"/>
              <a:t>barmot készült bemutatni</a:t>
            </a:r>
            <a:r>
              <a:rPr lang="hu-HU" dirty="0"/>
              <a:t>, Íme azonban </a:t>
            </a:r>
            <a:r>
              <a:rPr lang="hu-HU" b="1" dirty="0"/>
              <a:t>két kígyó </a:t>
            </a:r>
            <a:r>
              <a:rPr lang="hu-HU" dirty="0"/>
              <a:t>közelít </a:t>
            </a:r>
            <a:r>
              <a:rPr lang="hu-HU" dirty="0" err="1"/>
              <a:t>Tenedosból</a:t>
            </a:r>
            <a:r>
              <a:rPr lang="hu-HU" dirty="0"/>
              <a:t> – Most is borzadok, elmondva –, s gyűrűzve a csendes Tengeren át, fej-fej mellett, fövenyünk fele úsznak; Mellük fent a </a:t>
            </a:r>
            <a:r>
              <a:rPr lang="hu-HU" dirty="0" err="1"/>
              <a:t>vizen</a:t>
            </a:r>
            <a:r>
              <a:rPr lang="hu-HU" dirty="0"/>
              <a:t>, </a:t>
            </a:r>
            <a:r>
              <a:rPr lang="hu-HU" b="1" dirty="0" err="1"/>
              <a:t>vérszínü</a:t>
            </a:r>
            <a:r>
              <a:rPr lang="hu-HU" b="1" dirty="0"/>
              <a:t> taréjuk </a:t>
            </a:r>
            <a:r>
              <a:rPr lang="hu-HU" dirty="0"/>
              <a:t>is, ámde Testük egyéb részével hajtják hátul az örvényt, Ormótlan derekuk roppant karikákba </a:t>
            </a:r>
            <a:r>
              <a:rPr lang="hu-HU" dirty="0" err="1"/>
              <a:t>csavarván</a:t>
            </a:r>
            <a:r>
              <a:rPr lang="hu-HU" dirty="0"/>
              <a:t>. S tombol a tajtékos hab; azok meg kúsznak a partra, S míg </a:t>
            </a:r>
            <a:r>
              <a:rPr lang="hu-HU" b="1" dirty="0"/>
              <a:t>szemeikben vér és villám lángja vereslik, Rezgő nyelvükkel sziszegő szájuk nyalogatják</a:t>
            </a:r>
            <a:r>
              <a:rPr lang="hu-HU" dirty="0"/>
              <a:t>. Sápadtan menekül mindenki. …</a:t>
            </a:r>
          </a:p>
        </p:txBody>
      </p:sp>
    </p:spTree>
    <p:extLst>
      <p:ext uri="{BB962C8B-B14F-4D97-AF65-F5344CB8AC3E}">
        <p14:creationId xmlns:p14="http://schemas.microsoft.com/office/powerpoint/2010/main" val="1396168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 err="1"/>
              <a:t>Kornéliusz</a:t>
            </a:r>
            <a:r>
              <a:rPr lang="hu-HU" dirty="0"/>
              <a:t> látomása </a:t>
            </a:r>
            <a:r>
              <a:rPr lang="hu-HU" sz="2200" dirty="0"/>
              <a:t>(ApCsel 10,1-8) (</a:t>
            </a:r>
            <a:r>
              <a:rPr lang="hu-HU" sz="2200" u="sng" dirty="0"/>
              <a:t>10,9-15</a:t>
            </a:r>
            <a:r>
              <a:rPr lang="hu-HU" sz="2200" dirty="0"/>
              <a:t>)</a:t>
            </a:r>
            <a:r>
              <a:rPr lang="hu-HU" dirty="0"/>
              <a:t> 3.</a:t>
            </a:r>
            <a:br>
              <a:rPr lang="hu-HU" dirty="0"/>
            </a:br>
            <a:r>
              <a:rPr lang="hu-HU" dirty="0"/>
              <a:t>Aeneis </a:t>
            </a:r>
            <a:r>
              <a:rPr lang="hu-HU" sz="2200" dirty="0"/>
              <a:t>2.199-227.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… Eközben a hüllők </a:t>
            </a:r>
            <a:r>
              <a:rPr lang="hu-HU" dirty="0" err="1"/>
              <a:t>Láokoónra</a:t>
            </a:r>
            <a:r>
              <a:rPr lang="hu-HU" dirty="0"/>
              <a:t>, azaz kicsi két gyerekére vetődnek, Nyílegyenest, és </a:t>
            </a:r>
            <a:r>
              <a:rPr lang="hu-HU" dirty="0" err="1"/>
              <a:t>átfonván</a:t>
            </a:r>
            <a:r>
              <a:rPr lang="hu-HU" dirty="0"/>
              <a:t> testük </a:t>
            </a:r>
            <a:r>
              <a:rPr lang="hu-HU" dirty="0" err="1"/>
              <a:t>gyürüikkel</a:t>
            </a:r>
            <a:r>
              <a:rPr lang="hu-HU" dirty="0"/>
              <a:t>, Szánandó, </a:t>
            </a:r>
            <a:r>
              <a:rPr lang="hu-HU" b="1" dirty="0"/>
              <a:t>csöpp tagjaikat tépdesve lemarják</a:t>
            </a:r>
            <a:r>
              <a:rPr lang="hu-HU" dirty="0"/>
              <a:t>; Majd az atyát, ki rohan fegyverrel védeni őket Fojtják rémséges hurkokba: a pikkelyes izmok Törzse körül kétszer, kétszer tekerednek a tarkón, Ámde nyakuk s a fejük fent még így is kimagaslik. </a:t>
            </a:r>
            <a:r>
              <a:rPr lang="hu-HU" b="1" dirty="0"/>
              <a:t>Gennytől és mocskos méreg</a:t>
            </a:r>
            <a:r>
              <a:rPr lang="hu-HU" dirty="0"/>
              <a:t>től szennyes a papnak Szentelt </a:t>
            </a:r>
            <a:r>
              <a:rPr lang="hu-HU" dirty="0" err="1"/>
              <a:t>szallaga</a:t>
            </a:r>
            <a:r>
              <a:rPr lang="hu-HU" dirty="0"/>
              <a:t>, marka pedig tépné a csomókat, Ám rémült ordítással csak bőg az </a:t>
            </a:r>
            <a:r>
              <a:rPr lang="hu-HU" dirty="0" err="1"/>
              <a:t>egekre</a:t>
            </a:r>
            <a:r>
              <a:rPr lang="hu-HU" dirty="0"/>
              <a:t>; Mint sebesült bika bőg, mely rosszul kapta a taglót S oltárától elszabadulva kirázza nyakából. Közben a két sárkány a magas templom fele siklik, S ott, a kegyetlen </a:t>
            </a:r>
            <a:r>
              <a:rPr lang="hu-HU" dirty="0" err="1"/>
              <a:t>Trítónis</a:t>
            </a:r>
            <a:r>
              <a:rPr lang="hu-HU" dirty="0"/>
              <a:t> közelében, a várban, Lábánál, nagy pajzsa alatt eltűnnek előlünk.”</a:t>
            </a:r>
            <a:r>
              <a:rPr lang="hu-HU" baseline="30000" dirty="0"/>
              <a:t>16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5172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9C084FB3-1CE5-8A90-AA7E-82016A4C9F7D}"/>
              </a:ext>
            </a:extLst>
          </p:cNvPr>
          <p:cNvSpPr/>
          <p:nvPr/>
        </p:nvSpPr>
        <p:spPr>
          <a:xfrm>
            <a:off x="0" y="0"/>
            <a:ext cx="3440784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D8FEE074-52C2-BBDA-B546-2D24448FDFB7}"/>
              </a:ext>
            </a:extLst>
          </p:cNvPr>
          <p:cNvSpPr/>
          <p:nvPr/>
        </p:nvSpPr>
        <p:spPr>
          <a:xfrm>
            <a:off x="8751218" y="0"/>
            <a:ext cx="3440784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Kornéliusz</a:t>
            </a:r>
            <a:r>
              <a:rPr lang="hu-HU" dirty="0"/>
              <a:t> látomása </a:t>
            </a:r>
            <a:r>
              <a:rPr lang="hu-HU" sz="2200" dirty="0"/>
              <a:t>(ApCsel 10,1-8) (</a:t>
            </a:r>
            <a:r>
              <a:rPr lang="hu-HU" sz="2200" u="sng" dirty="0"/>
              <a:t>10,9-15</a:t>
            </a:r>
            <a:r>
              <a:rPr lang="hu-HU" sz="2200" dirty="0"/>
              <a:t>) </a:t>
            </a:r>
            <a:r>
              <a:rPr lang="hu-HU" sz="4000" dirty="0"/>
              <a:t>4.</a:t>
            </a:r>
            <a:br>
              <a:rPr lang="hu-HU" sz="4000" dirty="0"/>
            </a:br>
            <a:r>
              <a:rPr lang="hu-HU" sz="4000" dirty="0"/>
              <a:t>Aeneis 2.199-227. 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EB6B7B36-60DF-8172-896E-BDD1FEA10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0"/>
            <a:ext cx="7624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25A1A98C-6FD4-3A5D-C00D-FC20DA2737EB}"/>
              </a:ext>
            </a:extLst>
          </p:cNvPr>
          <p:cNvSpPr/>
          <p:nvPr/>
        </p:nvSpPr>
        <p:spPr>
          <a:xfrm>
            <a:off x="3602182" y="6599977"/>
            <a:ext cx="3759200" cy="25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Vatikáni múzeum</a:t>
            </a:r>
            <a:r>
              <a:rPr lang="hu-HU" baseline="300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92435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 err="1"/>
              <a:t>Kornéliusz</a:t>
            </a:r>
            <a:r>
              <a:rPr lang="hu-HU" dirty="0"/>
              <a:t> látomása </a:t>
            </a:r>
            <a:r>
              <a:rPr lang="hu-HU" sz="2200" dirty="0"/>
              <a:t>(ApCsel 10,1-8) (</a:t>
            </a:r>
            <a:r>
              <a:rPr lang="hu-HU" sz="2200" u="sng" dirty="0"/>
              <a:t>10,9-15</a:t>
            </a:r>
            <a:r>
              <a:rPr lang="hu-HU" sz="2200" dirty="0"/>
              <a:t>)</a:t>
            </a:r>
            <a:r>
              <a:rPr lang="hu-HU" dirty="0"/>
              <a:t> 5.</a:t>
            </a:r>
            <a:br>
              <a:rPr lang="hu-HU" dirty="0"/>
            </a:br>
            <a:r>
              <a:rPr lang="hu-HU" dirty="0"/>
              <a:t>Iliász </a:t>
            </a:r>
            <a:r>
              <a:rPr lang="hu-HU" sz="2200" dirty="0"/>
              <a:t>2.305-328.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Odüsszeusz: „… szentelt oltáron, forrás </a:t>
            </a:r>
            <a:r>
              <a:rPr lang="hu-HU" dirty="0" err="1"/>
              <a:t>köribé</a:t>
            </a:r>
            <a:r>
              <a:rPr lang="hu-HU" dirty="0"/>
              <a:t> gyülekezve </a:t>
            </a:r>
            <a:r>
              <a:rPr lang="hu-HU" b="1" dirty="0"/>
              <a:t>áldoztunk</a:t>
            </a:r>
            <a:r>
              <a:rPr lang="hu-HU" dirty="0"/>
              <a:t> a haláltalanoknak nagy hekatombát, szép boglárfa alatt, hol a víz tisztán bugyogott fel; nagy csodajelt láttunk: </a:t>
            </a:r>
            <a:r>
              <a:rPr lang="hu-HU" b="1" dirty="0"/>
              <a:t>sárkány jött </a:t>
            </a:r>
            <a:r>
              <a:rPr lang="hu-HU" b="1" dirty="0" err="1"/>
              <a:t>vérszinü</a:t>
            </a:r>
            <a:r>
              <a:rPr lang="hu-HU" b="1" dirty="0"/>
              <a:t> háttal</a:t>
            </a:r>
            <a:r>
              <a:rPr lang="hu-HU" dirty="0"/>
              <a:t>, rettenetes, melyet maga Zeusz küldött a világra; oltárunk mögül ez nekilendült gyorsan a fának: ott fönn meg verebek voltak, kicsi gyönge fiókák, legmagasabb ágán, levelek </a:t>
            </a:r>
            <a:r>
              <a:rPr lang="hu-HU" dirty="0" err="1"/>
              <a:t>sürüjébe</a:t>
            </a:r>
            <a:r>
              <a:rPr lang="hu-HU" dirty="0"/>
              <a:t> lapulva, nyolc kicsi, és a kilencedik anyjuk volt, aki szülte; </a:t>
            </a:r>
            <a:r>
              <a:rPr lang="hu-HU" b="1" dirty="0"/>
              <a:t>mind fölfalta a </a:t>
            </a:r>
            <a:r>
              <a:rPr lang="hu-HU" b="1" dirty="0" err="1"/>
              <a:t>szánnivalón</a:t>
            </a:r>
            <a:r>
              <a:rPr lang="hu-HU" b="1" dirty="0"/>
              <a:t> csipogókat a sárkány</a:t>
            </a:r>
            <a:r>
              <a:rPr lang="hu-HU" dirty="0"/>
              <a:t>; sírt a fiókákért, repesett körülöttük, az anyjuk; s az </a:t>
            </a:r>
            <a:r>
              <a:rPr lang="hu-HU" dirty="0" err="1"/>
              <a:t>tekerőzve</a:t>
            </a:r>
            <a:r>
              <a:rPr lang="hu-HU" dirty="0"/>
              <a:t>, a szárnyánál elkapta a sírót. Majd miután elnyelte a többi után az anyát is, </a:t>
            </a:r>
            <a:r>
              <a:rPr lang="hu-HU" dirty="0" err="1"/>
              <a:t>véle</a:t>
            </a:r>
            <a:r>
              <a:rPr lang="hu-HU" dirty="0"/>
              <a:t> csodát mutatott, aki hozzánk küldte, az isten: csalfa Kronosz fia kővé dermesztette a sárkányt; …</a:t>
            </a:r>
          </a:p>
        </p:txBody>
      </p:sp>
    </p:spTree>
    <p:extLst>
      <p:ext uri="{BB962C8B-B14F-4D97-AF65-F5344CB8AC3E}">
        <p14:creationId xmlns:p14="http://schemas.microsoft.com/office/powerpoint/2010/main" val="3964023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 err="1"/>
              <a:t>Kornéliusz</a:t>
            </a:r>
            <a:r>
              <a:rPr lang="hu-HU" dirty="0"/>
              <a:t> látomása </a:t>
            </a:r>
            <a:r>
              <a:rPr lang="hu-HU" sz="2200" dirty="0"/>
              <a:t>(ApCsel 10,1-8) (10,9-15)</a:t>
            </a:r>
            <a:r>
              <a:rPr lang="hu-HU" dirty="0"/>
              <a:t> 6.</a:t>
            </a:r>
            <a:br>
              <a:rPr lang="hu-HU" dirty="0"/>
            </a:br>
            <a:r>
              <a:rPr lang="hu-HU" dirty="0"/>
              <a:t>Iliász </a:t>
            </a:r>
            <a:r>
              <a:rPr lang="hu-HU" sz="2200" dirty="0"/>
              <a:t>2.305-328.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… és mi csak álltunk ott, s bámultunk, hogy mi esett meg. Hát hogy ez isteni szörnyű jel jött áldozatunkhoz, </a:t>
            </a:r>
            <a:r>
              <a:rPr lang="hu-HU" dirty="0" err="1"/>
              <a:t>Kalkhász</a:t>
            </a:r>
            <a:r>
              <a:rPr lang="hu-HU" dirty="0"/>
              <a:t> nyomban utána </a:t>
            </a:r>
            <a:r>
              <a:rPr lang="hu-HU" dirty="0" err="1"/>
              <a:t>ekép</a:t>
            </a:r>
            <a:r>
              <a:rPr lang="hu-HU" dirty="0"/>
              <a:t> mondotta a jós-szót: »Mért némultatok el, </a:t>
            </a:r>
            <a:r>
              <a:rPr lang="hu-HU" dirty="0" err="1"/>
              <a:t>hosszúhaju</a:t>
            </a:r>
            <a:r>
              <a:rPr lang="hu-HU" dirty="0"/>
              <a:t> harcos akhájok? Terv-eszelő bölcs Zeusz e csodát minekünk maga küldte, későt, késve-beteljesülőt, hírét sose vesztőt. Mint ahogyan verebet falt föl kicsinyestül a sárkány, nyolc kicsit és a kilencedik anyjuk volt, aki szülte, úgy mi kilenc évig küzdünk majd Trója tövében, </a:t>
            </a:r>
            <a:r>
              <a:rPr lang="hu-HU" dirty="0" err="1"/>
              <a:t>szélesutú</a:t>
            </a:r>
            <a:r>
              <a:rPr lang="hu-HU" dirty="0"/>
              <a:t> váruk </a:t>
            </a:r>
            <a:r>
              <a:rPr lang="hu-HU" dirty="0" err="1"/>
              <a:t>tizedikben</a:t>
            </a:r>
            <a:r>
              <a:rPr lang="hu-HU" dirty="0"/>
              <a:t> már a miénk lesz.«”</a:t>
            </a:r>
            <a:r>
              <a:rPr lang="hu-HU" baseline="300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00886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8735838" cy="1303867"/>
          </a:xfrm>
        </p:spPr>
        <p:txBody>
          <a:bodyPr>
            <a:noAutofit/>
          </a:bodyPr>
          <a:lstStyle/>
          <a:p>
            <a:r>
              <a:rPr lang="hu-HU" dirty="0"/>
              <a:t>Dennis R. MacDonald </a:t>
            </a:r>
            <a:br>
              <a:rPr lang="hu-HU" dirty="0"/>
            </a:br>
            <a:r>
              <a:rPr lang="hu-HU" dirty="0"/>
              <a:t>korábbi kutatásai: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136678" cy="3318936"/>
          </a:xfrm>
        </p:spPr>
        <p:txBody>
          <a:bodyPr>
            <a:normAutofit/>
          </a:bodyPr>
          <a:lstStyle/>
          <a:p>
            <a:r>
              <a:rPr lang="hu-HU" dirty="0"/>
              <a:t>Quintilianus most a színházi írókat ajánlja olvasásra.</a:t>
            </a:r>
            <a:endParaRPr lang="hu-HU" i="1" dirty="0"/>
          </a:p>
          <a:p>
            <a:r>
              <a:rPr lang="en-US" i="1" dirty="0"/>
              <a:t>Luke and Vergil</a:t>
            </a:r>
            <a:r>
              <a:rPr lang="hu-HU" i="1" dirty="0"/>
              <a:t> </a:t>
            </a:r>
            <a:r>
              <a:rPr lang="hu-HU" dirty="0"/>
              <a:t>alapján: </a:t>
            </a:r>
          </a:p>
          <a:p>
            <a:r>
              <a:rPr lang="hu-HU" dirty="0"/>
              <a:t>TÁBLÁZAT: Az ApCsel szakaszok, amelyekhez az athéni tragédiaírók közül a leggyakrabban Euripidész társul:</a:t>
            </a:r>
          </a:p>
        </p:txBody>
      </p:sp>
      <p:pic>
        <p:nvPicPr>
          <p:cNvPr id="5" name="Kép 4" descr="A képen szöveg, képernyőkép, szoftver, Számítógépes ikon látható&#10;&#10;Automatikusan generált leírás">
            <a:extLst>
              <a:ext uri="{FF2B5EF4-FFF2-40B4-BE49-F238E27FC236}">
                <a16:creationId xmlns:a16="http://schemas.microsoft.com/office/drawing/2014/main" id="{813B30D5-C455-E1D7-717A-172E534EEC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5" t="62706" r="30643" b="11551"/>
          <a:stretch/>
        </p:blipFill>
        <p:spPr>
          <a:xfrm>
            <a:off x="5305330" y="2556933"/>
            <a:ext cx="6262020" cy="3508890"/>
          </a:xfrm>
          <a:prstGeom prst="rect">
            <a:avLst/>
          </a:prstGeom>
        </p:spPr>
      </p:pic>
      <p:pic>
        <p:nvPicPr>
          <p:cNvPr id="2050" name="Picture 2" descr="Euripides - World History Encyclopedia">
            <a:extLst>
              <a:ext uri="{FF2B5EF4-FFF2-40B4-BE49-F238E27FC236}">
                <a16:creationId xmlns:a16="http://schemas.microsoft.com/office/drawing/2014/main" id="{7798C21A-661A-EB7E-5899-099F3E687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240" y="597655"/>
            <a:ext cx="1536110" cy="204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73A3C512-DE94-FECB-330E-CCF3C48EE326}"/>
              </a:ext>
            </a:extLst>
          </p:cNvPr>
          <p:cNvSpPr/>
          <p:nvPr/>
        </p:nvSpPr>
        <p:spPr>
          <a:xfrm>
            <a:off x="9347749" y="2210973"/>
            <a:ext cx="683491" cy="4209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19</a:t>
            </a:r>
          </a:p>
        </p:txBody>
      </p: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59548D41-8B10-B63E-7532-8A4BE63A3300}"/>
              </a:ext>
            </a:extLst>
          </p:cNvPr>
          <p:cNvCxnSpPr>
            <a:cxnSpLocks/>
          </p:cNvCxnSpPr>
          <p:nvPr/>
        </p:nvCxnSpPr>
        <p:spPr>
          <a:xfrm>
            <a:off x="5713492" y="2897110"/>
            <a:ext cx="5440377" cy="0"/>
          </a:xfrm>
          <a:prstGeom prst="line">
            <a:avLst/>
          </a:prstGeom>
          <a:ln w="57150">
            <a:solidFill>
              <a:srgbClr val="EA18DB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Téglalap 3">
            <a:extLst>
              <a:ext uri="{FF2B5EF4-FFF2-40B4-BE49-F238E27FC236}">
                <a16:creationId xmlns:a16="http://schemas.microsoft.com/office/drawing/2014/main" id="{E26C7DF1-375B-29D9-82BE-3FB7DAB99B61}"/>
              </a:ext>
            </a:extLst>
          </p:cNvPr>
          <p:cNvSpPr/>
          <p:nvPr/>
        </p:nvSpPr>
        <p:spPr>
          <a:xfrm>
            <a:off x="4979830" y="5760353"/>
            <a:ext cx="683491" cy="4209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78562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/>
          </a:bodyPr>
          <a:lstStyle/>
          <a:p>
            <a:r>
              <a:rPr lang="hu-HU" dirty="0"/>
              <a:t>Pünkösd </a:t>
            </a:r>
            <a:r>
              <a:rPr lang="hu-HU" sz="2200" dirty="0"/>
              <a:t>(ApCsel 2,1-11) </a:t>
            </a:r>
            <a:r>
              <a:rPr lang="hu-HU" dirty="0"/>
              <a:t>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</a:t>
            </a:r>
            <a:r>
              <a:rPr lang="hu-HU" baseline="30000" dirty="0">
                <a:solidFill>
                  <a:srgbClr val="FF0000"/>
                </a:solidFill>
              </a:rPr>
              <a:t>1</a:t>
            </a:r>
            <a:r>
              <a:rPr lang="hu-HU" dirty="0"/>
              <a:t>Mikor elérkezett pünkösd napja, mindannyian együtt voltak, ugyanazon a helyen. </a:t>
            </a:r>
            <a:r>
              <a:rPr lang="hu-HU" baseline="30000" dirty="0">
                <a:solidFill>
                  <a:srgbClr val="FF0000"/>
                </a:solidFill>
              </a:rPr>
              <a:t>2</a:t>
            </a:r>
            <a:r>
              <a:rPr lang="hu-HU" dirty="0"/>
              <a:t>Hirtelen zaj támadt az égből, olyan, mint a heves szélvész zúgása. Betöltötte az egész házat, ahol ültek. </a:t>
            </a:r>
            <a:r>
              <a:rPr lang="hu-HU" baseline="30000" dirty="0">
                <a:solidFill>
                  <a:srgbClr val="FF0000"/>
                </a:solidFill>
              </a:rPr>
              <a:t>3</a:t>
            </a:r>
            <a:r>
              <a:rPr lang="hu-HU" dirty="0"/>
              <a:t>Majd pedig szétoszló nyelvek jelentek meg nekik, olyanok, mint a tűz, és leereszkedtek mindegyikükre. </a:t>
            </a:r>
            <a:r>
              <a:rPr lang="hu-HU" baseline="30000" dirty="0">
                <a:solidFill>
                  <a:srgbClr val="FF0000"/>
                </a:solidFill>
              </a:rPr>
              <a:t>4</a:t>
            </a:r>
            <a:r>
              <a:rPr lang="hu-HU" dirty="0"/>
              <a:t>Ekkor mindnyájan beteltek Szentlélekkel és különféle nyelveken kezdtek beszélni, amint a Szentlélek megadta nekik, hogy szóljanak. </a:t>
            </a:r>
            <a:r>
              <a:rPr lang="hu-HU" baseline="30000" dirty="0">
                <a:solidFill>
                  <a:srgbClr val="FF0000"/>
                </a:solidFill>
              </a:rPr>
              <a:t>5</a:t>
            </a:r>
            <a:r>
              <a:rPr lang="hu-HU" dirty="0"/>
              <a:t>Ekkortájt az ég alatt található mindenféle nemzetből való istenfélő zsidók tartózkodtak Jeruzsálemben. </a:t>
            </a:r>
            <a:r>
              <a:rPr lang="hu-HU" baseline="30000" dirty="0">
                <a:solidFill>
                  <a:srgbClr val="FF0000"/>
                </a:solidFill>
              </a:rPr>
              <a:t>6</a:t>
            </a:r>
            <a:r>
              <a:rPr lang="hu-HU" dirty="0"/>
              <a:t>A zaj hallatára tömeg verődött össze, és teljesen elképedtek, mivel mindenki a tulajdon nyelvén hallotta beszélni őket. </a:t>
            </a:r>
            <a:r>
              <a:rPr lang="hu-HU" baseline="30000" dirty="0">
                <a:solidFill>
                  <a:srgbClr val="FF0000"/>
                </a:solidFill>
              </a:rPr>
              <a:t>7</a:t>
            </a:r>
            <a:r>
              <a:rPr lang="hu-HU" dirty="0"/>
              <a:t>Mindnyájan álmélkodtak és csodálkoztak: »Íme, ezek, akik beszélnek, ugye mindnyájan galileaiak? </a:t>
            </a:r>
          </a:p>
        </p:txBody>
      </p:sp>
    </p:spTree>
    <p:extLst>
      <p:ext uri="{BB962C8B-B14F-4D97-AF65-F5344CB8AC3E}">
        <p14:creationId xmlns:p14="http://schemas.microsoft.com/office/powerpoint/2010/main" val="3506238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/>
          </a:bodyPr>
          <a:lstStyle/>
          <a:p>
            <a:r>
              <a:rPr lang="hu-HU" dirty="0"/>
              <a:t>Pünkösd </a:t>
            </a:r>
            <a:r>
              <a:rPr lang="hu-HU" sz="2200" dirty="0"/>
              <a:t>(ApCsel 2,1-11) </a:t>
            </a:r>
            <a:r>
              <a:rPr lang="hu-HU" dirty="0"/>
              <a:t>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</a:t>
            </a:r>
            <a:r>
              <a:rPr lang="hu-HU" baseline="30000" dirty="0">
                <a:solidFill>
                  <a:srgbClr val="FF0000"/>
                </a:solidFill>
              </a:rPr>
              <a:t>8</a:t>
            </a:r>
            <a:r>
              <a:rPr lang="hu-HU" dirty="0"/>
              <a:t>Hogyan halljuk hát mégis mindannyian a saját nyelvünket, amelyben születtünk? </a:t>
            </a:r>
            <a:r>
              <a:rPr lang="hu-HU" baseline="30000" dirty="0">
                <a:solidFill>
                  <a:srgbClr val="FF0000"/>
                </a:solidFill>
              </a:rPr>
              <a:t>9</a:t>
            </a:r>
            <a:r>
              <a:rPr lang="hu-HU" dirty="0"/>
              <a:t>Mi, pártusok, </a:t>
            </a:r>
            <a:r>
              <a:rPr lang="hu-HU" dirty="0" err="1"/>
              <a:t>médek</a:t>
            </a:r>
            <a:r>
              <a:rPr lang="hu-HU" dirty="0"/>
              <a:t>, </a:t>
            </a:r>
            <a:r>
              <a:rPr lang="hu-HU" dirty="0" err="1"/>
              <a:t>elamiták</a:t>
            </a:r>
            <a:r>
              <a:rPr lang="hu-HU" dirty="0"/>
              <a:t>, </a:t>
            </a:r>
            <a:r>
              <a:rPr lang="hu-HU" dirty="0" err="1"/>
              <a:t>Mezopotámiának</a:t>
            </a:r>
            <a:r>
              <a:rPr lang="hu-HU" dirty="0"/>
              <a:t>, Júdeának, </a:t>
            </a:r>
            <a:r>
              <a:rPr lang="hu-HU" dirty="0" err="1"/>
              <a:t>Kappadóciának</a:t>
            </a:r>
            <a:r>
              <a:rPr lang="hu-HU" dirty="0"/>
              <a:t>, </a:t>
            </a:r>
            <a:r>
              <a:rPr lang="hu-HU" dirty="0" err="1"/>
              <a:t>Pontusznak</a:t>
            </a:r>
            <a:r>
              <a:rPr lang="hu-HU" dirty="0"/>
              <a:t>, Ázsiának, </a:t>
            </a:r>
            <a:r>
              <a:rPr lang="hu-HU" baseline="30000" dirty="0">
                <a:solidFill>
                  <a:srgbClr val="FF0000"/>
                </a:solidFill>
              </a:rPr>
              <a:t>10</a:t>
            </a:r>
            <a:r>
              <a:rPr lang="hu-HU" dirty="0"/>
              <a:t>Frígiának, </a:t>
            </a:r>
            <a:r>
              <a:rPr lang="hu-HU" dirty="0" err="1"/>
              <a:t>Pamfíliának</a:t>
            </a:r>
            <a:r>
              <a:rPr lang="hu-HU" dirty="0"/>
              <a:t>, Egyiptomnak és a </a:t>
            </a:r>
            <a:r>
              <a:rPr lang="hu-HU" dirty="0" err="1"/>
              <a:t>Cirene</a:t>
            </a:r>
            <a:r>
              <a:rPr lang="hu-HU" dirty="0"/>
              <a:t> körüli Líbia részeinek lakói, a Rómából való jövevények, </a:t>
            </a:r>
            <a:r>
              <a:rPr lang="hu-HU" baseline="30000" dirty="0">
                <a:solidFill>
                  <a:srgbClr val="FF0000"/>
                </a:solidFill>
              </a:rPr>
              <a:t>11</a:t>
            </a:r>
            <a:r>
              <a:rPr lang="hu-HU" dirty="0"/>
              <a:t>zsidók, </a:t>
            </a:r>
            <a:r>
              <a:rPr lang="hu-HU" dirty="0" err="1"/>
              <a:t>prozeliták</a:t>
            </a:r>
            <a:r>
              <a:rPr lang="hu-HU" dirty="0"/>
              <a:t>, krétaiak és arabok: halljuk, hogy a mi nyelvünkön hirdetik Isten nagy tetteit.«”</a:t>
            </a:r>
            <a:r>
              <a:rPr lang="hu-HU" baseline="30000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737367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/>
              <a:t>Pünkösd </a:t>
            </a:r>
            <a:r>
              <a:rPr lang="hu-HU" sz="2200" dirty="0"/>
              <a:t>(ApCsel 2,1-11)</a:t>
            </a:r>
            <a:br>
              <a:rPr lang="hu-HU" sz="2200" dirty="0"/>
            </a:br>
            <a:r>
              <a:rPr lang="hu-HU" dirty="0"/>
              <a:t>Euripidész: </a:t>
            </a:r>
            <a:r>
              <a:rPr lang="hu-HU" dirty="0" err="1"/>
              <a:t>Bakkhánsnők</a:t>
            </a:r>
            <a:r>
              <a:rPr lang="hu-HU" dirty="0"/>
              <a:t> </a:t>
            </a:r>
            <a:r>
              <a:rPr lang="hu-HU" sz="2200" dirty="0"/>
              <a:t>(1-166) </a:t>
            </a:r>
            <a:r>
              <a:rPr lang="hu-HU" dirty="0"/>
              <a:t>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</a:t>
            </a:r>
            <a:r>
              <a:rPr lang="hu-HU" dirty="0" err="1"/>
              <a:t>DIONŰSZOSZ</a:t>
            </a:r>
            <a:r>
              <a:rPr lang="hu-HU" dirty="0"/>
              <a:t> (</a:t>
            </a:r>
            <a:r>
              <a:rPr lang="hu-HU" dirty="0" err="1"/>
              <a:t>bakkháns</a:t>
            </a:r>
            <a:r>
              <a:rPr lang="hu-HU" dirty="0"/>
              <a:t>-öltözékben balról): E thébai földre jöttem én,* </a:t>
            </a:r>
            <a:r>
              <a:rPr lang="hu-HU" b="1" dirty="0"/>
              <a:t>Zeusz gyermeke</a:t>
            </a:r>
            <a:r>
              <a:rPr lang="hu-HU" dirty="0"/>
              <a:t>, </a:t>
            </a:r>
            <a:r>
              <a:rPr lang="hu-HU" dirty="0" err="1"/>
              <a:t>Dionűszosz</a:t>
            </a:r>
            <a:r>
              <a:rPr lang="hu-HU" dirty="0"/>
              <a:t>, </a:t>
            </a:r>
            <a:r>
              <a:rPr lang="hu-HU" b="1" dirty="0"/>
              <a:t>kit Szemeié, </a:t>
            </a:r>
            <a:r>
              <a:rPr lang="hu-HU" b="1" dirty="0" err="1"/>
              <a:t>Kadmosz</a:t>
            </a:r>
            <a:r>
              <a:rPr lang="hu-HU" b="1" dirty="0"/>
              <a:t> lánya szült</a:t>
            </a:r>
            <a:r>
              <a:rPr lang="hu-HU" dirty="0"/>
              <a:t>, s a </a:t>
            </a:r>
            <a:r>
              <a:rPr lang="hu-HU" b="1" dirty="0"/>
              <a:t>villám-adta tűz volt bábaasszonya</a:t>
            </a:r>
            <a:r>
              <a:rPr lang="hu-HU" dirty="0"/>
              <a:t>. </a:t>
            </a:r>
            <a:r>
              <a:rPr lang="hu-HU" b="1" dirty="0"/>
              <a:t>Halandó képét öltve, isten</a:t>
            </a:r>
            <a:r>
              <a:rPr lang="hu-HU" dirty="0"/>
              <a:t>, itt vagyok </a:t>
            </a:r>
            <a:r>
              <a:rPr lang="hu-HU" dirty="0" err="1"/>
              <a:t>Dirké</a:t>
            </a:r>
            <a:r>
              <a:rPr lang="hu-HU" dirty="0"/>
              <a:t> patakja és </a:t>
            </a:r>
            <a:r>
              <a:rPr lang="hu-HU" dirty="0" err="1"/>
              <a:t>Iszménosz</a:t>
            </a:r>
            <a:r>
              <a:rPr lang="hu-HU" dirty="0"/>
              <a:t> habja közt. Villámütött anyámnak sírját látom itt a palota mellett, s lakhelyének romjait, mik még </a:t>
            </a:r>
            <a:r>
              <a:rPr lang="hu-HU" dirty="0" err="1"/>
              <a:t>lehellgetik</a:t>
            </a:r>
            <a:r>
              <a:rPr lang="hu-HU" dirty="0"/>
              <a:t> </a:t>
            </a:r>
            <a:r>
              <a:rPr lang="hu-HU" b="1" dirty="0"/>
              <a:t>Zeusz élő lángjait</a:t>
            </a:r>
            <a:r>
              <a:rPr lang="hu-HU" dirty="0"/>
              <a:t>, anyámmal szemben Héra </a:t>
            </a:r>
            <a:r>
              <a:rPr lang="hu-HU" dirty="0" err="1"/>
              <a:t>nemvesző</a:t>
            </a:r>
            <a:r>
              <a:rPr lang="hu-HU" dirty="0"/>
              <a:t> dühét. … Elhagytam aranydús </a:t>
            </a:r>
            <a:r>
              <a:rPr lang="hu-HU" b="1" dirty="0" err="1"/>
              <a:t>Lűdia</a:t>
            </a:r>
            <a:r>
              <a:rPr lang="hu-HU" dirty="0"/>
              <a:t> szántóit s a </a:t>
            </a:r>
            <a:r>
              <a:rPr lang="hu-HU" b="1" dirty="0" err="1"/>
              <a:t>phrűg</a:t>
            </a:r>
            <a:r>
              <a:rPr lang="hu-HU" dirty="0"/>
              <a:t> mezőt; s bejártam a </a:t>
            </a:r>
            <a:r>
              <a:rPr lang="hu-HU" dirty="0" err="1"/>
              <a:t>napperzselte</a:t>
            </a:r>
            <a:r>
              <a:rPr lang="hu-HU" dirty="0"/>
              <a:t> Perzsia fennsíkjait, s a bástyadíszes </a:t>
            </a:r>
            <a:r>
              <a:rPr lang="hu-HU" dirty="0" err="1"/>
              <a:t>Baktriát</a:t>
            </a:r>
            <a:r>
              <a:rPr lang="hu-HU" dirty="0"/>
              <a:t>, a fagyos </a:t>
            </a:r>
            <a:r>
              <a:rPr lang="hu-HU" b="1" dirty="0" err="1"/>
              <a:t>méd</a:t>
            </a:r>
            <a:r>
              <a:rPr lang="hu-HU" dirty="0"/>
              <a:t> földet és a boldog Arábiát, meg Ázsiát, mely a sós víz partján nyúlik el s hellén meg barbár lakja egymással vegyest erős tornyokkal ékített sok városát. …</a:t>
            </a:r>
          </a:p>
        </p:txBody>
      </p:sp>
    </p:spTree>
    <p:extLst>
      <p:ext uri="{BB962C8B-B14F-4D97-AF65-F5344CB8AC3E}">
        <p14:creationId xmlns:p14="http://schemas.microsoft.com/office/powerpoint/2010/main" val="369411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/>
              <a:t>Pünkösd </a:t>
            </a:r>
            <a:r>
              <a:rPr lang="hu-HU" sz="2200" dirty="0"/>
              <a:t>(ApCsel 2,1-11)</a:t>
            </a:r>
            <a:br>
              <a:rPr lang="hu-HU" sz="2200" dirty="0"/>
            </a:br>
            <a:r>
              <a:rPr lang="hu-HU" dirty="0"/>
              <a:t>Euripidész: </a:t>
            </a:r>
            <a:r>
              <a:rPr lang="hu-HU" dirty="0" err="1"/>
              <a:t>Bakkhánsnők</a:t>
            </a:r>
            <a:r>
              <a:rPr lang="hu-HU" dirty="0"/>
              <a:t> </a:t>
            </a:r>
            <a:r>
              <a:rPr lang="hu-HU" sz="2200" dirty="0"/>
              <a:t>(1-166) </a:t>
            </a:r>
            <a:r>
              <a:rPr lang="hu-HU" dirty="0"/>
              <a:t>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73522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… hogy a föld lakói lássák mind: isten vagyok. … tagadni merték, hogy </a:t>
            </a:r>
            <a:r>
              <a:rPr lang="hu-HU" b="1" dirty="0" err="1"/>
              <a:t>Dionűszosz</a:t>
            </a:r>
            <a:r>
              <a:rPr lang="hu-HU" b="1" dirty="0"/>
              <a:t> Zeusz fia</a:t>
            </a:r>
            <a:r>
              <a:rPr lang="hu-HU" dirty="0"/>
              <a:t>; s a </a:t>
            </a:r>
            <a:r>
              <a:rPr lang="hu-HU" dirty="0" err="1"/>
              <a:t>kadmoszi</a:t>
            </a:r>
            <a:r>
              <a:rPr lang="hu-HU" dirty="0"/>
              <a:t> nép minden nő-</a:t>
            </a:r>
            <a:r>
              <a:rPr lang="hu-HU" dirty="0" err="1"/>
              <a:t>magvát</a:t>
            </a:r>
            <a:r>
              <a:rPr lang="hu-HU" dirty="0"/>
              <a:t> </a:t>
            </a:r>
            <a:r>
              <a:rPr lang="hu-HU" dirty="0" err="1"/>
              <a:t>éppenígy</a:t>
            </a:r>
            <a:r>
              <a:rPr lang="hu-HU" dirty="0"/>
              <a:t> … Érezze e város, bárhogyan </a:t>
            </a:r>
            <a:r>
              <a:rPr lang="hu-HU" dirty="0" err="1"/>
              <a:t>vonakszik</a:t>
            </a:r>
            <a:r>
              <a:rPr lang="hu-HU" dirty="0"/>
              <a:t> is, hogy eddig szertartásomon </a:t>
            </a:r>
            <a:r>
              <a:rPr lang="hu-HU" dirty="0" err="1"/>
              <a:t>kívülmaradt</a:t>
            </a:r>
            <a:r>
              <a:rPr lang="hu-HU" dirty="0"/>
              <a:t>; … meg kell mutatnom: Zeusznak </a:t>
            </a:r>
            <a:r>
              <a:rPr lang="hu-HU" b="1" dirty="0"/>
              <a:t>szült isten vagyok</a:t>
            </a:r>
            <a:r>
              <a:rPr lang="hu-HU" dirty="0"/>
              <a:t>. </a:t>
            </a:r>
            <a:r>
              <a:rPr lang="hu-HU" u="sng" dirty="0"/>
              <a:t>Isten-mivoltom fel kell tárnom </a:t>
            </a:r>
            <a:r>
              <a:rPr lang="hu-HU" dirty="0"/>
              <a:t>őneki s a thébai népnek. </a:t>
            </a:r>
            <a:r>
              <a:rPr lang="hu-HU" u="sng" dirty="0"/>
              <a:t>Majd más földre indulok</a:t>
            </a:r>
            <a:r>
              <a:rPr lang="hu-HU" dirty="0"/>
              <a:t>, ha itt már mindent rendbe tettem - akkor ott mutatkozom meg. És ha Théba városa dühös fegyverre kelve, </a:t>
            </a:r>
            <a:r>
              <a:rPr lang="hu-HU" dirty="0" err="1"/>
              <a:t>bakkhánsnőimet</a:t>
            </a:r>
            <a:r>
              <a:rPr lang="hu-HU" dirty="0"/>
              <a:t> elűzni vágy - </a:t>
            </a:r>
            <a:r>
              <a:rPr lang="hu-HU" u="sng" dirty="0"/>
              <a:t>élükre állok s harcolok</a:t>
            </a:r>
            <a:r>
              <a:rPr lang="hu-HU" dirty="0"/>
              <a:t>! </a:t>
            </a:r>
            <a:r>
              <a:rPr lang="hu-HU" u="sng" dirty="0"/>
              <a:t>Ezért cseréltem meg ma külső képemet, öltvén halandó arcot és természetet.</a:t>
            </a:r>
            <a:r>
              <a:rPr lang="hu-HU" dirty="0"/>
              <a:t> Hát rajta, … </a:t>
            </a:r>
            <a:r>
              <a:rPr lang="hu-HU" u="sng" dirty="0"/>
              <a:t>te szent csapat</a:t>
            </a:r>
            <a:r>
              <a:rPr lang="hu-HU" dirty="0"/>
              <a:t>, melyet utamra barbár földről hoztam </a:t>
            </a:r>
            <a:r>
              <a:rPr lang="hu-HU" u="sng" dirty="0"/>
              <a:t>társamul</a:t>
            </a:r>
            <a:r>
              <a:rPr lang="hu-HU" dirty="0"/>
              <a:t> … Boldog, </a:t>
            </a:r>
            <a:r>
              <a:rPr lang="hu-HU" u="sng" dirty="0"/>
              <a:t>akit beavattak </a:t>
            </a:r>
            <a:r>
              <a:rPr lang="hu-HU" u="sng" dirty="0" err="1"/>
              <a:t>íly</a:t>
            </a:r>
            <a:r>
              <a:rPr lang="hu-HU" u="sng" dirty="0"/>
              <a:t> magas égi titkokba</a:t>
            </a:r>
            <a:r>
              <a:rPr lang="hu-HU" dirty="0"/>
              <a:t>: az az útján tisztán jár, s lelke a szent rajé immár, … kivonulva, megtisztul; üli szent ünnepeit…”</a:t>
            </a:r>
            <a:r>
              <a:rPr lang="hu-HU" baseline="30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919091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577809" cy="1303867"/>
          </a:xfrm>
        </p:spPr>
        <p:txBody>
          <a:bodyPr>
            <a:noAutofit/>
          </a:bodyPr>
          <a:lstStyle/>
          <a:p>
            <a:r>
              <a:rPr lang="hu-HU" dirty="0"/>
              <a:t>Dennis R. MacDonald korábbi kutatásai: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1"/>
            <a:ext cx="9577811" cy="3852921"/>
          </a:xfrm>
        </p:spPr>
        <p:txBody>
          <a:bodyPr>
            <a:normAutofit fontScale="92500" lnSpcReduction="20000"/>
          </a:bodyPr>
          <a:lstStyle/>
          <a:p>
            <a:r>
              <a:rPr lang="hu-HU" sz="2600" dirty="0"/>
              <a:t>Quintilianus most a filozófusokat ajánlja olvasásra.</a:t>
            </a:r>
          </a:p>
          <a:p>
            <a:pPr algn="just"/>
            <a:r>
              <a:rPr lang="hu-HU" sz="2600" dirty="0"/>
              <a:t>„Ki vitatná, hogy a filozófusok közül, akiktől M. </a:t>
            </a:r>
            <a:r>
              <a:rPr lang="hu-HU" sz="2600" dirty="0" err="1"/>
              <a:t>Tullius</a:t>
            </a:r>
            <a:r>
              <a:rPr lang="hu-HU" sz="2600" dirty="0"/>
              <a:t> saját állítása szerint szónoki tudásának javát merítette, Platón a legkiválóbb, akár éles elméjű okfejtéseit nézzük, akár szinte isteni, s csak Homéroszhoz fogható tehetségét az ékesszólásban. A próza nyelvén, melyet a görögök gyalogos stílusnak mondanak, olyannyira fölülemelkedik, hogy számomra úgy tetszik, nem is emberi szellem, hanem maga a delphoi jóshely istene ihlette. Említsem-e Xenophón mesterkéletlen báját, melyet a legkörmönfontabb mesterkéltséggel sem lehet utolérni? Szavait mintha maguk a Gráciák formálták volna, méltán mondhatjuk rá, amit az </a:t>
            </a:r>
            <a:r>
              <a:rPr lang="hu-HU" sz="2600" dirty="0" err="1"/>
              <a:t>ókomédia</a:t>
            </a:r>
            <a:r>
              <a:rPr lang="hu-HU" sz="2600" dirty="0"/>
              <a:t> Periklészről tanúsít: ajkai között a meggyőzés istennője tartja lakását.” (10.1.81-82)</a:t>
            </a:r>
            <a:r>
              <a:rPr lang="hu-HU" sz="2600" baseline="30000" dirty="0"/>
              <a:t>23</a:t>
            </a:r>
            <a:endParaRPr lang="hu-HU" baseline="30000" dirty="0"/>
          </a:p>
        </p:txBody>
      </p:sp>
    </p:spTree>
    <p:extLst>
      <p:ext uri="{BB962C8B-B14F-4D97-AF65-F5344CB8AC3E}">
        <p14:creationId xmlns:p14="http://schemas.microsoft.com/office/powerpoint/2010/main" val="1076052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C6CA5DAA-4A7A-DC11-9C06-116011AA3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451" y="125606"/>
            <a:ext cx="1752739" cy="27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7204588" cy="1303867"/>
          </a:xfrm>
        </p:spPr>
        <p:txBody>
          <a:bodyPr>
            <a:noAutofit/>
          </a:bodyPr>
          <a:lstStyle/>
          <a:p>
            <a:r>
              <a:rPr lang="hu-HU" dirty="0"/>
              <a:t>Dennis R. MacDonald </a:t>
            </a:r>
            <a:br>
              <a:rPr lang="hu-HU" dirty="0"/>
            </a:br>
            <a:r>
              <a:rPr lang="hu-HU" dirty="0"/>
              <a:t>korábbi kutatásai:</a:t>
            </a:r>
          </a:p>
        </p:txBody>
      </p:sp>
      <p:pic>
        <p:nvPicPr>
          <p:cNvPr id="7" name="Kép 6" descr="A képen szöveg, képernyőkép, szoftver, Számítógépes ikon látható&#10;&#10;Automatikusan generált leírás">
            <a:extLst>
              <a:ext uri="{FF2B5EF4-FFF2-40B4-BE49-F238E27FC236}">
                <a16:creationId xmlns:a16="http://schemas.microsoft.com/office/drawing/2014/main" id="{CA51A226-61C8-D604-13E4-4F1AF1A7FD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35" t="62178" r="28712" b="10370"/>
          <a:stretch/>
        </p:blipFill>
        <p:spPr>
          <a:xfrm>
            <a:off x="5305330" y="2514599"/>
            <a:ext cx="6006998" cy="3403601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136678" cy="3318936"/>
          </a:xfrm>
        </p:spPr>
        <p:txBody>
          <a:bodyPr>
            <a:normAutofit/>
          </a:bodyPr>
          <a:lstStyle/>
          <a:p>
            <a:r>
              <a:rPr lang="en-US" i="1" dirty="0"/>
              <a:t>Luke and Vergil</a:t>
            </a:r>
            <a:r>
              <a:rPr lang="hu-HU" i="1" dirty="0"/>
              <a:t> </a:t>
            </a:r>
            <a:r>
              <a:rPr lang="hu-HU" dirty="0"/>
              <a:t>alapján: </a:t>
            </a:r>
          </a:p>
          <a:p>
            <a:pPr algn="just"/>
            <a:r>
              <a:rPr lang="hu-HU" dirty="0"/>
              <a:t>TÁBLÁZAT: A Lk és az ApCsel szakaszok, amelyekhez Platón és Xenophón párosul:</a:t>
            </a:r>
          </a:p>
        </p:txBody>
      </p: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59548D41-8B10-B63E-7532-8A4BE63A3300}"/>
              </a:ext>
            </a:extLst>
          </p:cNvPr>
          <p:cNvCxnSpPr>
            <a:cxnSpLocks/>
          </p:cNvCxnSpPr>
          <p:nvPr/>
        </p:nvCxnSpPr>
        <p:spPr>
          <a:xfrm>
            <a:off x="5505262" y="3419948"/>
            <a:ext cx="5440377" cy="0"/>
          </a:xfrm>
          <a:prstGeom prst="line">
            <a:avLst/>
          </a:prstGeom>
          <a:ln w="57150">
            <a:solidFill>
              <a:srgbClr val="EA18DB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BA316823-E73A-FF5E-20F4-B36833DB9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074" y="126749"/>
            <a:ext cx="1692163" cy="270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16AF106E-4269-254F-5B0B-002F6A58EA0B}"/>
              </a:ext>
            </a:extLst>
          </p:cNvPr>
          <p:cNvSpPr/>
          <p:nvPr/>
        </p:nvSpPr>
        <p:spPr>
          <a:xfrm>
            <a:off x="8500451" y="2609159"/>
            <a:ext cx="1753200" cy="25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Xenophón</a:t>
            </a:r>
            <a:r>
              <a:rPr lang="hu-HU" baseline="30000" dirty="0"/>
              <a:t>24</a:t>
            </a: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32EC001D-9626-4A18-33C4-6BF9F0ED52E4}"/>
              </a:ext>
            </a:extLst>
          </p:cNvPr>
          <p:cNvSpPr/>
          <p:nvPr/>
        </p:nvSpPr>
        <p:spPr>
          <a:xfrm>
            <a:off x="10376074" y="2609159"/>
            <a:ext cx="1692163" cy="25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Platón</a:t>
            </a:r>
            <a:r>
              <a:rPr lang="hu-HU" baseline="30000" dirty="0"/>
              <a:t>25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7C702E3D-6D8C-88EF-E37B-3AB6A15F13F0}"/>
              </a:ext>
            </a:extLst>
          </p:cNvPr>
          <p:cNvSpPr/>
          <p:nvPr/>
        </p:nvSpPr>
        <p:spPr>
          <a:xfrm>
            <a:off x="10880409" y="5802267"/>
            <a:ext cx="683491" cy="4209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287091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/>
          </a:bodyPr>
          <a:lstStyle/>
          <a:p>
            <a:r>
              <a:rPr lang="hu-HU" dirty="0"/>
              <a:t>Jézus elítélése </a:t>
            </a:r>
            <a:r>
              <a:rPr lang="hu-HU" sz="2200" dirty="0"/>
              <a:t>(Lk 23,1-2) </a:t>
            </a:r>
            <a:r>
              <a:rPr lang="hu-HU" dirty="0"/>
              <a:t>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</a:t>
            </a:r>
            <a:r>
              <a:rPr lang="hu-HU" baseline="30000" dirty="0">
                <a:solidFill>
                  <a:srgbClr val="FF0000"/>
                </a:solidFill>
              </a:rPr>
              <a:t>1</a:t>
            </a:r>
            <a:r>
              <a:rPr lang="hu-HU" dirty="0"/>
              <a:t>Akkor mindannyian fölkerekedtek, és elvitték Pilátushoz. </a:t>
            </a:r>
            <a:r>
              <a:rPr lang="hu-HU" baseline="30000" dirty="0">
                <a:solidFill>
                  <a:srgbClr val="FF0000"/>
                </a:solidFill>
              </a:rPr>
              <a:t>2</a:t>
            </a:r>
            <a:r>
              <a:rPr lang="hu-HU" dirty="0"/>
              <a:t>Ott így kezdték vádolni: »Azt tapasztaltuk, hogy ez félrevezeti népünket, megtiltja, hogy adót fizessünk a császárnak, és azt mondja magáról, hogy ő a Messiás király.«”</a:t>
            </a:r>
            <a:r>
              <a:rPr lang="hu-HU" baseline="30000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69313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/>
              <a:t>Jézus elítélése </a:t>
            </a:r>
            <a:r>
              <a:rPr lang="hu-HU" sz="2200" dirty="0"/>
              <a:t>(Lk 23,1-2)</a:t>
            </a:r>
            <a:r>
              <a:rPr lang="hu-HU" dirty="0"/>
              <a:t> 2.</a:t>
            </a:r>
            <a:br>
              <a:rPr lang="hu-HU" dirty="0"/>
            </a:br>
            <a:r>
              <a:rPr lang="hu-HU" dirty="0"/>
              <a:t>Platón: Szókratész </a:t>
            </a:r>
            <a:r>
              <a:rPr lang="hu-HU" dirty="0" err="1"/>
              <a:t>védőbeszéde</a:t>
            </a:r>
            <a:r>
              <a:rPr lang="hu-HU" dirty="0"/>
              <a:t> </a:t>
            </a:r>
            <a:r>
              <a:rPr lang="hu-HU" sz="2200" dirty="0"/>
              <a:t>17a-24c</a:t>
            </a:r>
            <a:r>
              <a:rPr lang="hu-HU" dirty="0"/>
              <a:t>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„… </a:t>
            </a:r>
            <a:r>
              <a:rPr lang="hu-HU" dirty="0">
                <a:solidFill>
                  <a:schemeClr val="tx1"/>
                </a:solidFill>
              </a:rPr>
              <a:t>És helytállottam … azon a helyen, ahová állítottak, és </a:t>
            </a:r>
            <a:r>
              <a:rPr lang="hu-HU" dirty="0" err="1">
                <a:solidFill>
                  <a:schemeClr val="tx1"/>
                </a:solidFill>
              </a:rPr>
              <a:t>szembeszálltam</a:t>
            </a:r>
            <a:r>
              <a:rPr lang="hu-HU" dirty="0">
                <a:solidFill>
                  <a:schemeClr val="tx1"/>
                </a:solidFill>
              </a:rPr>
              <a:t> a halállal, … isten jelölte ki a helyemet … igazság szerint akkor idézhetnének törvényszék elé, hogy … nem engedelmeskedem az isteni szónak … Azt azonban biztosan tudom, hogy vétkezni és nem engedelmeskedni a jobbnak, akár isten az, akár ember, az csúf és rossz. … még akkor sem, ha most elbocsátanátok, és nem hinnétek </a:t>
            </a:r>
            <a:r>
              <a:rPr lang="hu-HU" dirty="0" err="1">
                <a:solidFill>
                  <a:schemeClr val="tx1"/>
                </a:solidFill>
              </a:rPr>
              <a:t>Anütosznak</a:t>
            </a:r>
            <a:r>
              <a:rPr lang="hu-HU" dirty="0">
                <a:solidFill>
                  <a:schemeClr val="tx1"/>
                </a:solidFill>
              </a:rPr>
              <a:t>, aki kijelentette, hogy vagy egyáltalán nem kellett volna nekem idekerülnöm, vagy ha már idekerültem, mindenképpen ki kell végeztetnetek, mert, mondta, ha innen megmenekülnék, akkor a fiaitok nyomban avval foglalkoznának, amit Szókratész tanít, és valamennyien teljesen elromlanának. </a:t>
            </a:r>
          </a:p>
        </p:txBody>
      </p:sp>
    </p:spTree>
    <p:extLst>
      <p:ext uri="{BB962C8B-B14F-4D97-AF65-F5344CB8AC3E}">
        <p14:creationId xmlns:p14="http://schemas.microsoft.com/office/powerpoint/2010/main" val="2357002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/>
              <a:t>Jézus elítélése </a:t>
            </a:r>
            <a:r>
              <a:rPr lang="hu-HU" sz="2200" dirty="0"/>
              <a:t>(Lk 23,1-2) </a:t>
            </a:r>
            <a:r>
              <a:rPr lang="hu-HU" dirty="0"/>
              <a:t>3.</a:t>
            </a:r>
            <a:br>
              <a:rPr lang="hu-HU" dirty="0"/>
            </a:br>
            <a:r>
              <a:rPr lang="hu-HU" dirty="0"/>
              <a:t>Platón: Szókratész </a:t>
            </a:r>
            <a:r>
              <a:rPr lang="hu-HU" dirty="0" err="1"/>
              <a:t>védőbeszéde</a:t>
            </a:r>
            <a:r>
              <a:rPr lang="hu-HU" dirty="0"/>
              <a:t> </a:t>
            </a:r>
            <a:r>
              <a:rPr lang="hu-HU" sz="2200" dirty="0"/>
              <a:t>17a-24c</a:t>
            </a:r>
            <a:r>
              <a:rPr lang="hu-HU" dirty="0"/>
              <a:t>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1"/>
            <a:ext cx="10565394" cy="3740173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</a:rPr>
              <a:t>… Tehát, ha ti erre így szólnátok hozzám: „Szókratész, most ugyan nem hallgattunk </a:t>
            </a:r>
            <a:r>
              <a:rPr lang="hu-HU" dirty="0" err="1">
                <a:solidFill>
                  <a:schemeClr val="tx1"/>
                </a:solidFill>
              </a:rPr>
              <a:t>Anütoszra</a:t>
            </a:r>
            <a:r>
              <a:rPr lang="hu-HU" dirty="0">
                <a:solidFill>
                  <a:schemeClr val="tx1"/>
                </a:solidFill>
              </a:rPr>
              <a:t>, hanem elbocsátunk téged, de csak azzal a feltétellel, hogy soha többé nem foglalkozol azzal a vizsgálódással, soha nem </a:t>
            </a:r>
            <a:r>
              <a:rPr lang="hu-HU" dirty="0" err="1">
                <a:solidFill>
                  <a:schemeClr val="tx1"/>
                </a:solidFill>
              </a:rPr>
              <a:t>bölcselkedel</a:t>
            </a:r>
            <a:r>
              <a:rPr lang="hu-HU" dirty="0">
                <a:solidFill>
                  <a:schemeClr val="tx1"/>
                </a:solidFill>
              </a:rPr>
              <a:t>; ha pedig ezen mégis rajtakapunk, meghalsz”, ha tehát, mint mondtam, ezzel a feltétellel mentenétek föl, azt felelném: szeretlek is, kedvellek is benneteket, athéni férfiak, engedelmeskedni azonban inkább fogok az istennek, mint nektek, és amíg csak lehelek és képes vagyok rá, nem hagyom abba a bölcselkedést, sem azt, hogy ne intsem és ne világosítsam föl, akivel csak éppen találkozom közületek… Mindehhez még hozzátenném, athéni  férfiak, … akár </a:t>
            </a:r>
            <a:r>
              <a:rPr lang="hu-HU" dirty="0" err="1">
                <a:solidFill>
                  <a:schemeClr val="tx1"/>
                </a:solidFill>
              </a:rPr>
              <a:t>elbocsáttok</a:t>
            </a:r>
            <a:r>
              <a:rPr lang="hu-HU" dirty="0">
                <a:solidFill>
                  <a:schemeClr val="tx1"/>
                </a:solidFill>
              </a:rPr>
              <a:t>, akár nem, hogy én semmiképpen sem fogok másképp cselekedni, még akkor sem, ha százszor kell is meghalnom.” (17)</a:t>
            </a:r>
            <a:r>
              <a:rPr lang="hu-HU" baseline="30000" dirty="0">
                <a:solidFill>
                  <a:schemeClr val="tx1"/>
                </a:solidFill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760903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/>
              <a:t>Jézus elítélése </a:t>
            </a:r>
            <a:r>
              <a:rPr lang="hu-HU" sz="2200" dirty="0"/>
              <a:t>(Lk 23,1-2) </a:t>
            </a:r>
            <a:r>
              <a:rPr lang="hu-HU" dirty="0"/>
              <a:t>4.</a:t>
            </a:r>
            <a:br>
              <a:rPr lang="hu-HU" dirty="0"/>
            </a:br>
            <a:r>
              <a:rPr lang="hu-HU" dirty="0"/>
              <a:t>Platón: Szókratész </a:t>
            </a:r>
            <a:r>
              <a:rPr lang="hu-HU" dirty="0" err="1"/>
              <a:t>védőbeszéde</a:t>
            </a:r>
            <a:r>
              <a:rPr lang="hu-HU" dirty="0"/>
              <a:t> </a:t>
            </a:r>
            <a:r>
              <a:rPr lang="hu-HU" sz="2200" dirty="0"/>
              <a:t>17a-24c</a:t>
            </a:r>
            <a:r>
              <a:rPr lang="hu-HU" dirty="0"/>
              <a:t>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</a:rPr>
              <a:t>„… De ne zajongjatok a szavaim miatt, hanem hallgassatok meg; … Tudjátok ugyanis meg: ha engem, aki ilyen vagyok, mint amilyennek mondom magamat, kivégeztettek, nem annyira nekem </a:t>
            </a:r>
            <a:r>
              <a:rPr lang="hu-HU" dirty="0" err="1">
                <a:solidFill>
                  <a:schemeClr val="tx1"/>
                </a:solidFill>
              </a:rPr>
              <a:t>árttok</a:t>
            </a:r>
            <a:r>
              <a:rPr lang="hu-HU" dirty="0">
                <a:solidFill>
                  <a:schemeClr val="tx1"/>
                </a:solidFill>
              </a:rPr>
              <a:t> vele, mint magatoknak, mert nekem ugyan nem árthat sem </a:t>
            </a:r>
            <a:r>
              <a:rPr lang="hu-HU" dirty="0" err="1">
                <a:solidFill>
                  <a:schemeClr val="tx1"/>
                </a:solidFill>
              </a:rPr>
              <a:t>Melétosz</a:t>
            </a:r>
            <a:r>
              <a:rPr lang="hu-HU" dirty="0">
                <a:solidFill>
                  <a:schemeClr val="tx1"/>
                </a:solidFill>
              </a:rPr>
              <a:t>, sem </a:t>
            </a:r>
            <a:r>
              <a:rPr lang="hu-HU" dirty="0" err="1">
                <a:solidFill>
                  <a:schemeClr val="tx1"/>
                </a:solidFill>
              </a:rPr>
              <a:t>Anütosz</a:t>
            </a:r>
            <a:r>
              <a:rPr lang="hu-HU" dirty="0">
                <a:solidFill>
                  <a:schemeClr val="tx1"/>
                </a:solidFill>
              </a:rPr>
              <a:t>. … Sokkal nagyobb bajnak tartom azt cselekedni, amit ő tesz most: egy ember igazságtalan megölését megkísérelni. … Mert ha engem kivégeztettek, nem egykönnyen találtok más ilyen embert, akit … egyenesen úgy küldött városotokra az isten, mint valami nagy nemes paripára, mely éppen nagysága miatt meglehetősen lomha, és rászorul arra, hogy egy bögöly felébressze.</a:t>
            </a:r>
          </a:p>
        </p:txBody>
      </p:sp>
    </p:spTree>
    <p:extLst>
      <p:ext uri="{BB962C8B-B14F-4D97-AF65-F5344CB8AC3E}">
        <p14:creationId xmlns:p14="http://schemas.microsoft.com/office/powerpoint/2010/main" val="13437703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Autofit/>
          </a:bodyPr>
          <a:lstStyle/>
          <a:p>
            <a:r>
              <a:rPr lang="hu-HU" dirty="0"/>
              <a:t>Jézus elítélése </a:t>
            </a:r>
            <a:r>
              <a:rPr lang="hu-HU" sz="2200" dirty="0"/>
              <a:t>(Lk 23,1-2) </a:t>
            </a:r>
            <a:r>
              <a:rPr lang="hu-HU" dirty="0"/>
              <a:t>5.</a:t>
            </a:r>
            <a:br>
              <a:rPr lang="hu-HU" dirty="0"/>
            </a:br>
            <a:r>
              <a:rPr lang="hu-HU" dirty="0"/>
              <a:t>Platón: Szókratész </a:t>
            </a:r>
            <a:r>
              <a:rPr lang="hu-HU" dirty="0" err="1"/>
              <a:t>védőbeszéde</a:t>
            </a:r>
            <a:r>
              <a:rPr lang="hu-HU" dirty="0"/>
              <a:t> </a:t>
            </a:r>
            <a:r>
              <a:rPr lang="hu-HU" sz="2200" dirty="0"/>
              <a:t>17a-24c</a:t>
            </a:r>
            <a:r>
              <a:rPr lang="hu-HU" dirty="0"/>
              <a:t>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735226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</a:rPr>
              <a:t>… Úgy vélem, ilyesvalaminek rendelt az isten a város számára engem, aki benneteket külön-külön ébresztgetni, buzdítani és korholni egész nap soha meg nem </a:t>
            </a:r>
            <a:r>
              <a:rPr lang="hu-HU" dirty="0" err="1">
                <a:solidFill>
                  <a:schemeClr val="tx1"/>
                </a:solidFill>
              </a:rPr>
              <a:t>szűnök</a:t>
            </a:r>
            <a:r>
              <a:rPr lang="hu-HU" dirty="0">
                <a:solidFill>
                  <a:schemeClr val="tx1"/>
                </a:solidFill>
              </a:rPr>
              <a:t>, hanem mindig a nyakatokon ülök. … Hogy én valóban olyasvalaki vagyok, akit isten adott a városnak a következőkből vehetitek észre: nem vall emberi észjárásra az, hogy én a magam dolgaival egyáltalán nem törődtem, és immár annyi éven át tűrtem házi ügyeim elhanyagolását, de a ti dolgaitokban mindig tevékenykedtem, és külön-külön fölkeresve benneteket, mint apátok vagy bátyátok buzdítalak, hogy az erénnyel törődjetek. És ha ebből hasznot húztam volna vagy bér fejében intettelek volna, még volna magyarázata a dolognak. … De én úgy gondolom, eléggé hiteles tanút léptetek föl rá, hogy igaz amit mondok: a szegénységemet.” (18)</a:t>
            </a:r>
            <a:r>
              <a:rPr lang="hu-HU" baseline="30000" dirty="0">
                <a:solidFill>
                  <a:schemeClr val="tx1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916785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2BDAB-EE76-D891-D292-4C841477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514436" cy="1303867"/>
          </a:xfrm>
        </p:spPr>
        <p:txBody>
          <a:bodyPr>
            <a:normAutofit/>
          </a:bodyPr>
          <a:lstStyle/>
          <a:p>
            <a:r>
              <a:rPr lang="hu-HU" dirty="0"/>
              <a:t>Összegzés – </a:t>
            </a:r>
            <a:r>
              <a:rPr lang="hu-HU" dirty="0" err="1"/>
              <a:t>kritkák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33CEAD-132E-62D7-9046-7B326F4B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58" y="2556932"/>
            <a:ext cx="10565394" cy="3318936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</a:rPr>
              <a:t>A kritikusok szerint Lukács nem ismerte az „előszövegeket”.</a:t>
            </a:r>
          </a:p>
          <a:p>
            <a:pPr algn="just"/>
            <a:r>
              <a:rPr lang="hu-HU" dirty="0">
                <a:solidFill>
                  <a:schemeClr val="tx1"/>
                </a:solidFill>
              </a:rPr>
              <a:t>Dennis R. MacDonald viszont azt álltja az </a:t>
            </a:r>
            <a:r>
              <a:rPr lang="hu-HU" dirty="0" err="1">
                <a:solidFill>
                  <a:schemeClr val="tx1"/>
                </a:solidFill>
              </a:rPr>
              <a:t>Institutio</a:t>
            </a:r>
            <a:r>
              <a:rPr lang="hu-HU" dirty="0">
                <a:solidFill>
                  <a:schemeClr val="tx1"/>
                </a:solidFill>
              </a:rPr>
              <a:t> </a:t>
            </a:r>
            <a:r>
              <a:rPr lang="hu-HU" dirty="0" err="1">
                <a:solidFill>
                  <a:schemeClr val="tx1"/>
                </a:solidFill>
              </a:rPr>
              <a:t>oratoria</a:t>
            </a:r>
            <a:r>
              <a:rPr lang="hu-HU" dirty="0">
                <a:solidFill>
                  <a:schemeClr val="tx1"/>
                </a:solidFill>
              </a:rPr>
              <a:t> 10. könyve alapján, hogy Quintilianus előtérbe helyezi az utánzásra leginkább érdemes szerzőket, különösen Homéroszt, Aiszkhüloszt, Euripidészt, Platónt és Xenophónt. Vitathatatlan, hogy ezek a szövegek ismerősebbek lehettek Lukács olvasói számára, mint a LXX.</a:t>
            </a:r>
          </a:p>
          <a:p>
            <a:pPr algn="just"/>
            <a:r>
              <a:rPr lang="hu-HU" dirty="0">
                <a:solidFill>
                  <a:schemeClr val="tx1"/>
                </a:solidFill>
              </a:rPr>
              <a:t>Mi szükség lehetett az „utánzásra”? Homérosz, Euripidész és Platón által  megalapozta a keresztény mozgalom kulturális identitását és legitimitását. </a:t>
            </a:r>
          </a:p>
        </p:txBody>
      </p:sp>
    </p:spTree>
    <p:extLst>
      <p:ext uri="{BB962C8B-B14F-4D97-AF65-F5344CB8AC3E}">
        <p14:creationId xmlns:p14="http://schemas.microsoft.com/office/powerpoint/2010/main" val="3768118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7185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600" dirty="0"/>
              <a:t>Dennis R. MacDonald (2016). </a:t>
            </a:r>
            <a:r>
              <a:rPr lang="en-US" sz="2600" i="1" dirty="0"/>
              <a:t>Luke’s </a:t>
            </a:r>
            <a:r>
              <a:rPr lang="en-US" sz="2600" i="1" dirty="0" err="1"/>
              <a:t>Antetextuality</a:t>
            </a:r>
            <a:r>
              <a:rPr lang="en-US" sz="2600" i="1" dirty="0"/>
              <a:t> in Light of Ancient Rhetorical Education.</a:t>
            </a:r>
            <a:r>
              <a:rPr lang="en-US" sz="2600" dirty="0"/>
              <a:t> In: Ancient Education and Early Christianity. New York. Bloomsbury, </a:t>
            </a:r>
            <a:r>
              <a:rPr lang="en-US" sz="2600" dirty="0" err="1"/>
              <a:t>T&amp;T</a:t>
            </a:r>
            <a:r>
              <a:rPr lang="en-US" sz="2600" dirty="0"/>
              <a:t> Clark.</a:t>
            </a:r>
            <a:r>
              <a:rPr lang="hu-HU" sz="2600" dirty="0"/>
              <a:t> 155-163.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600" dirty="0"/>
              <a:t>Szikszainé Nagy Irma (1999). </a:t>
            </a:r>
            <a:r>
              <a:rPr lang="hu-HU" sz="2600" i="1" dirty="0"/>
              <a:t>Leíró magyar szövegtan.</a:t>
            </a:r>
            <a:r>
              <a:rPr lang="hu-HU" sz="2600" dirty="0"/>
              <a:t> Budapest. Osiris Kiadó. 477.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600" dirty="0">
                <a:hlinkClick r:id="rId2"/>
              </a:rPr>
              <a:t>Https://www.antikvarium.hu/konyv/marcus-fabius-quintilianus-marcus-fabius-quintilianus-institutiones-oratoria-czimu-muvenek-tizedik-konyve-515010-0</a:t>
            </a:r>
            <a:r>
              <a:rPr lang="hu-HU" sz="26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600" dirty="0">
                <a:hlinkClick r:id="rId3"/>
              </a:rPr>
              <a:t>Https://www.arcanum.com/hu/online-kiadvanyok/Lexikonok-a-pallas-nagy-lexikona-2/q-15D1C/quintilianus-15E1C/</a:t>
            </a:r>
            <a:endParaRPr lang="hu-HU" sz="2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20859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6279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hu-HU" dirty="0" err="1"/>
              <a:t>Tomás</a:t>
            </a:r>
            <a:r>
              <a:rPr lang="hu-HU" dirty="0"/>
              <a:t> López </a:t>
            </a:r>
            <a:r>
              <a:rPr lang="hu-HU" dirty="0" err="1"/>
              <a:t>Enguídanos</a:t>
            </a:r>
            <a:r>
              <a:rPr lang="hu-HU" dirty="0"/>
              <a:t> (1775–1814) elképzelt portréja Quintilianusról. </a:t>
            </a:r>
            <a:r>
              <a:rPr lang="hu-HU" dirty="0">
                <a:hlinkClick r:id="rId2"/>
              </a:rPr>
              <a:t>https://hu.wikipedia.org/wiki/Marcus_Fabius_Quintilianus#/media/F%C3%A1jl:Tom%C3%A1s_L%C3%B3pez_Engu%C3%ADdanos_-_Retrato_de_Marco_Fabio_Quintiliano.png</a:t>
            </a:r>
            <a:endParaRPr lang="hu-HU" dirty="0"/>
          </a:p>
          <a:p>
            <a:pPr marL="457200" indent="-457200">
              <a:buFont typeface="+mj-lt"/>
              <a:buAutoNum type="arabicPeriod" startAt="5"/>
            </a:pPr>
            <a:r>
              <a:rPr lang="hu-HU" dirty="0">
                <a:hlinkClick r:id="rId3"/>
              </a:rPr>
              <a:t>Https://www.szaktars.hu/kalligram/view/quintilianus-marcus-fabius-szonoklattan-2008/?pg=652&amp;layout=s</a:t>
            </a:r>
            <a:r>
              <a:rPr lang="hu-HU" dirty="0"/>
              <a:t> 653.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hu-HU" dirty="0"/>
              <a:t>Uo. 656.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hu-HU" dirty="0"/>
              <a:t>Uo. 659. </a:t>
            </a:r>
          </a:p>
        </p:txBody>
      </p:sp>
    </p:spTree>
    <p:extLst>
      <p:ext uri="{BB962C8B-B14F-4D97-AF65-F5344CB8AC3E}">
        <p14:creationId xmlns:p14="http://schemas.microsoft.com/office/powerpoint/2010/main" val="1779552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6279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hu-HU" dirty="0"/>
              <a:t>Uo. 652.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hu-HU" dirty="0"/>
              <a:t>Uo. 654.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hu-HU" dirty="0"/>
              <a:t>Uo. 655.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hu-HU" dirty="0"/>
              <a:t>Uo. 659.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/>
              <a:t>Dennis R. MacDonald (2016). </a:t>
            </a:r>
            <a:r>
              <a:rPr lang="en-US" i="1" dirty="0"/>
              <a:t>Luke’s </a:t>
            </a:r>
            <a:r>
              <a:rPr lang="en-US" i="1" dirty="0" err="1"/>
              <a:t>Antetextuality</a:t>
            </a:r>
            <a:r>
              <a:rPr lang="en-US" i="1" dirty="0"/>
              <a:t> in Light of Ancient Rhetorical Education.</a:t>
            </a:r>
            <a:r>
              <a:rPr lang="en-US" dirty="0"/>
              <a:t> In: Ancient Education and Early Christianity. New York. Bloomsbury, </a:t>
            </a:r>
            <a:r>
              <a:rPr lang="en-US" dirty="0" err="1"/>
              <a:t>T&amp;T</a:t>
            </a:r>
            <a:r>
              <a:rPr lang="en-US" dirty="0"/>
              <a:t> Clark.</a:t>
            </a:r>
            <a:r>
              <a:rPr lang="hu-HU" dirty="0"/>
              <a:t> 160.</a:t>
            </a:r>
          </a:p>
        </p:txBody>
      </p:sp>
    </p:spTree>
    <p:extLst>
      <p:ext uri="{BB962C8B-B14F-4D97-AF65-F5344CB8AC3E}">
        <p14:creationId xmlns:p14="http://schemas.microsoft.com/office/powerpoint/2010/main" val="4078522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8995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14"/>
            </a:pPr>
            <a:r>
              <a:rPr lang="en-US" dirty="0"/>
              <a:t>Dennis R. MacDonald (2016). </a:t>
            </a:r>
            <a:r>
              <a:rPr lang="en-US" i="1" dirty="0"/>
              <a:t>Luke’s </a:t>
            </a:r>
            <a:r>
              <a:rPr lang="en-US" i="1" dirty="0" err="1"/>
              <a:t>Antetextuality</a:t>
            </a:r>
            <a:r>
              <a:rPr lang="en-US" i="1" dirty="0"/>
              <a:t> in Light of Ancient Rhetorical Education.</a:t>
            </a:r>
            <a:r>
              <a:rPr lang="en-US" dirty="0"/>
              <a:t> In: Ancient Education and Early Christianity. New York. Bloomsbury, </a:t>
            </a:r>
            <a:r>
              <a:rPr lang="en-US" dirty="0" err="1"/>
              <a:t>T&amp;T</a:t>
            </a:r>
            <a:r>
              <a:rPr lang="en-US" dirty="0"/>
              <a:t> Clark.</a:t>
            </a:r>
            <a:r>
              <a:rPr lang="hu-HU" dirty="0"/>
              <a:t> 159.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hu-HU" dirty="0"/>
              <a:t>Ó- és Újszövetségi Szentírás (1997). Budapest. Szent Jeromos Katolikus Bibliatársulat. 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hu-HU" dirty="0"/>
              <a:t>Vergilius összes művei (1984). Budapest. Európa Könyvkiadó.</a:t>
            </a:r>
          </a:p>
        </p:txBody>
      </p:sp>
    </p:spTree>
    <p:extLst>
      <p:ext uri="{BB962C8B-B14F-4D97-AF65-F5344CB8AC3E}">
        <p14:creationId xmlns:p14="http://schemas.microsoft.com/office/powerpoint/2010/main" val="12196225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7185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17"/>
            </a:pPr>
            <a:r>
              <a:rPr lang="hu-HU" dirty="0" err="1"/>
              <a:t>Laokon</a:t>
            </a:r>
            <a:r>
              <a:rPr lang="hu-HU" dirty="0"/>
              <a:t> szoborcsoport. Vatikáni múzeum. </a:t>
            </a:r>
            <a:r>
              <a:rPr lang="hu-HU" dirty="0" err="1"/>
              <a:t>Hagesandros</a:t>
            </a:r>
            <a:r>
              <a:rPr lang="hu-HU" dirty="0"/>
              <a:t>, </a:t>
            </a:r>
            <a:r>
              <a:rPr lang="hu-HU" dirty="0" err="1"/>
              <a:t>Athenedoros</a:t>
            </a:r>
            <a:r>
              <a:rPr lang="hu-HU" dirty="0"/>
              <a:t>, and </a:t>
            </a:r>
            <a:r>
              <a:rPr lang="hu-HU" dirty="0" err="1"/>
              <a:t>Polydoros</a:t>
            </a:r>
            <a:r>
              <a:rPr lang="hu-HU" dirty="0"/>
              <a:t> - </a:t>
            </a:r>
            <a:r>
              <a:rPr lang="hu-HU" dirty="0" err="1"/>
              <a:t>LivioAndronico</a:t>
            </a:r>
            <a:r>
              <a:rPr lang="hu-HU" dirty="0"/>
              <a:t> (2014). https://hu.wikipedia.org/wiki/Laoko%C3%B3n-csoport#/media/F%C3%A1jl:Laocoon_and_His_Sons.jpg</a:t>
            </a:r>
          </a:p>
          <a:p>
            <a:pPr marL="457200" indent="-457200">
              <a:buFont typeface="+mj-lt"/>
              <a:buAutoNum type="arabicPeriod" startAt="17"/>
            </a:pPr>
            <a:r>
              <a:rPr lang="hu-HU" dirty="0" err="1"/>
              <a:t>Homéros</a:t>
            </a:r>
            <a:r>
              <a:rPr lang="hu-HU" dirty="0"/>
              <a:t> (1957). </a:t>
            </a:r>
            <a:r>
              <a:rPr lang="hu-HU" dirty="0" err="1"/>
              <a:t>Ilias</a:t>
            </a:r>
            <a:r>
              <a:rPr lang="hu-HU" dirty="0"/>
              <a:t>. Budapest. Szépirodalmi Könyvkiadó. 1952.</a:t>
            </a:r>
          </a:p>
          <a:p>
            <a:pPr marL="457200" indent="-457200">
              <a:buFont typeface="+mj-lt"/>
              <a:buAutoNum type="arabicPeriod" startAt="19"/>
            </a:pPr>
            <a:r>
              <a:rPr lang="hu-HU" dirty="0"/>
              <a:t>Euripidész képe: </a:t>
            </a:r>
            <a:r>
              <a:rPr lang="hu-HU" dirty="0">
                <a:hlinkClick r:id="rId2"/>
              </a:rPr>
              <a:t>https://www.worldhistory.org/image/3761/euripides/</a:t>
            </a:r>
            <a:endParaRPr lang="hu-HU" dirty="0"/>
          </a:p>
          <a:p>
            <a:pPr marL="457200" indent="-457200">
              <a:buFont typeface="+mj-lt"/>
              <a:buAutoNum type="arabicPeriod" startAt="19"/>
            </a:pPr>
            <a:r>
              <a:rPr lang="en-US" dirty="0"/>
              <a:t>Dennis R. MacDonald (2016). </a:t>
            </a:r>
            <a:r>
              <a:rPr lang="en-US" i="1" dirty="0"/>
              <a:t>Luke’s </a:t>
            </a:r>
            <a:r>
              <a:rPr lang="en-US" i="1" dirty="0" err="1"/>
              <a:t>Antetextuality</a:t>
            </a:r>
            <a:r>
              <a:rPr lang="en-US" i="1" dirty="0"/>
              <a:t> in Light of Ancient Rhetorical Education.</a:t>
            </a:r>
            <a:r>
              <a:rPr lang="en-US" dirty="0"/>
              <a:t> In: Ancient Education and Early Christianity. New York. Bloomsbury, </a:t>
            </a:r>
            <a:r>
              <a:rPr lang="en-US" dirty="0" err="1"/>
              <a:t>T&amp;T</a:t>
            </a:r>
            <a:r>
              <a:rPr lang="en-US" dirty="0"/>
              <a:t> Clark.</a:t>
            </a:r>
            <a:r>
              <a:rPr lang="hu-HU" dirty="0"/>
              <a:t> 160.</a:t>
            </a:r>
          </a:p>
        </p:txBody>
      </p:sp>
    </p:spTree>
    <p:extLst>
      <p:ext uri="{BB962C8B-B14F-4D97-AF65-F5344CB8AC3E}">
        <p14:creationId xmlns:p14="http://schemas.microsoft.com/office/powerpoint/2010/main" val="31067467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8090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1"/>
            </a:pPr>
            <a:r>
              <a:rPr lang="hu-HU" dirty="0"/>
              <a:t>Ó- és Újszövetségi Szentírás (1997). Budapest. Szent Jeromos Katolikus Bibliatársulat.</a:t>
            </a:r>
          </a:p>
          <a:p>
            <a:pPr marL="457200" indent="-457200">
              <a:buFont typeface="+mj-lt"/>
              <a:buAutoNum type="arabicPeriod" startAt="21"/>
            </a:pPr>
            <a:r>
              <a:rPr lang="hu-HU" dirty="0"/>
              <a:t>Euripidész összes drámái (1984). Budapest. Európa könyvkiadó. 1-166.</a:t>
            </a:r>
          </a:p>
          <a:p>
            <a:pPr marL="457200" indent="-457200">
              <a:buFont typeface="+mj-lt"/>
              <a:buAutoNum type="arabicPeriod" startAt="21"/>
            </a:pPr>
            <a:r>
              <a:rPr lang="hu-HU" dirty="0">
                <a:hlinkClick r:id="rId2"/>
              </a:rPr>
              <a:t>Https://www.szaktars.hu/kalligram/view/quintilianus-marcus-fabius-szonoklattan-2008/?pg=652&amp;layout=s</a:t>
            </a:r>
            <a:r>
              <a:rPr lang="hu-HU" dirty="0"/>
              <a:t> 667.</a:t>
            </a:r>
          </a:p>
          <a:p>
            <a:pPr marL="457200" indent="-457200">
              <a:buFont typeface="+mj-lt"/>
              <a:buAutoNum type="arabicPeriod" startAt="24"/>
            </a:pPr>
            <a:r>
              <a:rPr lang="hu-HU" dirty="0" err="1"/>
              <a:t>Original</a:t>
            </a:r>
            <a:r>
              <a:rPr lang="hu-HU" dirty="0"/>
              <a:t> </a:t>
            </a:r>
            <a:r>
              <a:rPr lang="hu-HU" dirty="0" err="1"/>
              <a:t>caption</a:t>
            </a:r>
            <a:r>
              <a:rPr lang="hu-HU" dirty="0"/>
              <a:t>: </a:t>
            </a:r>
            <a:r>
              <a:rPr lang="hu-HU" dirty="0" err="1"/>
              <a:t>Xenophon</a:t>
            </a:r>
            <a:r>
              <a:rPr lang="hu-HU" dirty="0"/>
              <a:t>: </a:t>
            </a:r>
            <a:r>
              <a:rPr lang="hu-HU" dirty="0" err="1"/>
              <a:t>Marmorbüste</a:t>
            </a:r>
            <a:r>
              <a:rPr lang="hu-HU" dirty="0"/>
              <a:t> </a:t>
            </a:r>
            <a:r>
              <a:rPr lang="hu-HU" dirty="0" err="1"/>
              <a:t>im</a:t>
            </a:r>
            <a:r>
              <a:rPr lang="hu-HU" dirty="0"/>
              <a:t> </a:t>
            </a:r>
            <a:r>
              <a:rPr lang="hu-HU" dirty="0" err="1"/>
              <a:t>Kgl</a:t>
            </a:r>
            <a:r>
              <a:rPr lang="hu-HU" dirty="0"/>
              <a:t>. Museum, Berlin. Https://hu.wikipedia.org/wiki/Xenoph%C3%B3n#/media/F%C3%A1jl:Xenophon.jpg</a:t>
            </a:r>
          </a:p>
          <a:p>
            <a:pPr marL="457200" indent="-457200">
              <a:buFont typeface="+mj-lt"/>
              <a:buAutoNum type="arabicPeriod" startAt="24"/>
            </a:pPr>
            <a:endParaRPr lang="hu-HU" dirty="0"/>
          </a:p>
          <a:p>
            <a:pPr marL="457200" indent="-457200">
              <a:buFont typeface="+mj-lt"/>
              <a:buAutoNum type="arabicPeriod" startAt="24"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1608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7185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25"/>
            </a:pPr>
            <a:r>
              <a:rPr lang="it-IT" dirty="0"/>
              <a:t>Herma of Plato, Musei Capitolini, Rome</a:t>
            </a:r>
            <a:r>
              <a:rPr lang="hu-HU" dirty="0"/>
              <a:t>. </a:t>
            </a:r>
            <a:r>
              <a:rPr lang="hu-HU" dirty="0">
                <a:hlinkClick r:id="rId2"/>
              </a:rPr>
              <a:t>https://hu.m.wikipedia.org/wiki/F%C3%A1jl:Herma_of_Plato_-_0042MC.jpg</a:t>
            </a:r>
            <a:endParaRPr lang="hu-HU" dirty="0"/>
          </a:p>
          <a:p>
            <a:pPr marL="457200" indent="-457200">
              <a:buFont typeface="+mj-lt"/>
              <a:buAutoNum type="arabicPeriod" startAt="25"/>
            </a:pPr>
            <a:r>
              <a:rPr lang="en-US" dirty="0"/>
              <a:t>Dennis R. MacDonald (2016). </a:t>
            </a:r>
            <a:r>
              <a:rPr lang="en-US" i="1" dirty="0"/>
              <a:t>Luke’s </a:t>
            </a:r>
            <a:r>
              <a:rPr lang="en-US" i="1" dirty="0" err="1"/>
              <a:t>Antetextuality</a:t>
            </a:r>
            <a:r>
              <a:rPr lang="en-US" i="1" dirty="0"/>
              <a:t> in Light of Ancient Rhetorical Education.</a:t>
            </a:r>
            <a:r>
              <a:rPr lang="en-US" dirty="0"/>
              <a:t> In: Ancient Education and Early Christianity. New York. Bloomsbury, </a:t>
            </a:r>
            <a:r>
              <a:rPr lang="en-US" dirty="0" err="1"/>
              <a:t>T&amp;T</a:t>
            </a:r>
            <a:r>
              <a:rPr lang="en-US" dirty="0"/>
              <a:t> Clark.</a:t>
            </a:r>
            <a:r>
              <a:rPr lang="hu-HU" dirty="0"/>
              <a:t> 161.</a:t>
            </a:r>
          </a:p>
          <a:p>
            <a:pPr marL="457200" indent="-457200">
              <a:buFont typeface="+mj-lt"/>
              <a:buAutoNum type="arabicPeriod" startAt="27"/>
            </a:pPr>
            <a:r>
              <a:rPr lang="hu-HU" dirty="0"/>
              <a:t>Ó- és Újszövetségi Szentírás (1997). Budapest. Szent Jeromos Katolikus Bibliatársulat.</a:t>
            </a:r>
          </a:p>
        </p:txBody>
      </p:sp>
    </p:spTree>
    <p:extLst>
      <p:ext uri="{BB962C8B-B14F-4D97-AF65-F5344CB8AC3E}">
        <p14:creationId xmlns:p14="http://schemas.microsoft.com/office/powerpoint/2010/main" val="952012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55223A-E610-6D5B-FD84-981DB468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B1683-A76D-97BF-4136-1C57D37F3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7185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28"/>
            </a:pPr>
            <a:r>
              <a:rPr lang="es-ES" dirty="0"/>
              <a:t>Platón</a:t>
            </a:r>
            <a:r>
              <a:rPr lang="hu-HU" dirty="0"/>
              <a:t>. </a:t>
            </a:r>
            <a:r>
              <a:rPr lang="es-ES" dirty="0"/>
              <a:t>Szókratész védőbeszéde</a:t>
            </a:r>
            <a:r>
              <a:rPr lang="hu-HU" dirty="0"/>
              <a:t>. </a:t>
            </a:r>
            <a:r>
              <a:rPr lang="es-ES" dirty="0">
                <a:hlinkClick r:id="rId2"/>
              </a:rPr>
              <a:t>Http://mek.niif.hu/00400/00460/00460.htm</a:t>
            </a:r>
            <a:endParaRPr lang="hu-HU" dirty="0"/>
          </a:p>
          <a:p>
            <a:pPr marL="457200" indent="-457200">
              <a:buFont typeface="+mj-lt"/>
              <a:buAutoNum type="arabicPeriod" startAt="28"/>
            </a:pPr>
            <a:r>
              <a:rPr lang="hu-HU" dirty="0"/>
              <a:t>Uo. </a:t>
            </a:r>
          </a:p>
        </p:txBody>
      </p:sp>
    </p:spTree>
    <p:extLst>
      <p:ext uri="{BB962C8B-B14F-4D97-AF65-F5344CB8AC3E}">
        <p14:creationId xmlns:p14="http://schemas.microsoft.com/office/powerpoint/2010/main" val="1963582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459</TotalTime>
  <Words>3742</Words>
  <Application>Microsoft Office PowerPoint</Application>
  <PresentationFormat>Szélesvásznú</PresentationFormat>
  <Paragraphs>140</Paragraphs>
  <Slides>41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41</vt:i4>
      </vt:variant>
    </vt:vector>
  </HeadingPairs>
  <TitlesOfParts>
    <vt:vector size="44" baseType="lpstr">
      <vt:lpstr>Arial</vt:lpstr>
      <vt:lpstr>Garamond</vt:lpstr>
      <vt:lpstr>Organikus</vt:lpstr>
      <vt:lpstr>Luke’s Antetextuality in Light of Ancient Rhetorical Education1 Dennis R. MacDonald</vt:lpstr>
      <vt:lpstr>Antitextualitás</vt:lpstr>
      <vt:lpstr>Lukács evangéliumának „normál” forrásai:</vt:lpstr>
      <vt:lpstr>Dennis R. MacDonald korábbi kutatásai:</vt:lpstr>
      <vt:lpstr>Dennis R. MacDonald újabb kutatása:</vt:lpstr>
      <vt:lpstr>Marcus Fabius Quintilianus:  De institutione oratoria</vt:lpstr>
      <vt:lpstr>Marcus Fabius Quintilianus:  De institutione oratoria:</vt:lpstr>
      <vt:lpstr>Marcus Fabius Quintilianus:  De institutione oratoria:</vt:lpstr>
      <vt:lpstr>Marcus Fabius Quintilianus:  De institutione oratoria – 10. könyv:</vt:lpstr>
      <vt:lpstr>Marcus Fabius Quintilianus:  De institutione oratoria – 10. könyv:</vt:lpstr>
      <vt:lpstr>Marcus Fabius Quintilianus:  De institutione oratoria – 10. könyv:</vt:lpstr>
      <vt:lpstr>Marcus Fabius Quintilianus:  De institutione oratoria – 10. könyv:</vt:lpstr>
      <vt:lpstr>Dennis R. MacDonald korábbi kutatásai:</vt:lpstr>
      <vt:lpstr>Dennis R. MacDonald korábbi kutatásai:</vt:lpstr>
      <vt:lpstr>Kornéliusz látomása (ApCsel 10,1-8) (10,9-15) 1.</vt:lpstr>
      <vt:lpstr>Kornéliusz látomása (ApCsel 10,1-8) (10,9-15) 2. Aeneis 2.199-227. </vt:lpstr>
      <vt:lpstr>Kornéliusz látomása (ApCsel 10,1-8) (10,9-15) 3. Aeneis 2.199-227. </vt:lpstr>
      <vt:lpstr>Kornéliusz látomása (ApCsel 10,1-8) (10,9-15) 4. Aeneis 2.199-227. </vt:lpstr>
      <vt:lpstr>Kornéliusz látomása (ApCsel 10,1-8) (10,9-15) 5. Iliász 2.305-328. </vt:lpstr>
      <vt:lpstr>Kornéliusz látomása (ApCsel 10,1-8) (10,9-15) 6. Iliász 2.305-328. </vt:lpstr>
      <vt:lpstr>Dennis R. MacDonald  korábbi kutatásai:</vt:lpstr>
      <vt:lpstr>Pünkösd (ApCsel 2,1-11) 1.</vt:lpstr>
      <vt:lpstr>Pünkösd (ApCsel 2,1-11) 2.</vt:lpstr>
      <vt:lpstr>Pünkösd (ApCsel 2,1-11) Euripidész: Bakkhánsnők (1-166) 1.</vt:lpstr>
      <vt:lpstr>Pünkösd (ApCsel 2,1-11) Euripidész: Bakkhánsnők (1-166) 2.</vt:lpstr>
      <vt:lpstr>Dennis R. MacDonald korábbi kutatásai:</vt:lpstr>
      <vt:lpstr>Dennis R. MacDonald  korábbi kutatásai:</vt:lpstr>
      <vt:lpstr>Jézus elítélése (Lk 23,1-2) 1.</vt:lpstr>
      <vt:lpstr>Jézus elítélése (Lk 23,1-2) 2. Platón: Szókratész védőbeszéde 17a-24c  </vt:lpstr>
      <vt:lpstr>Jézus elítélése (Lk 23,1-2) 3. Platón: Szókratész védőbeszéde 17a-24c  </vt:lpstr>
      <vt:lpstr>Jézus elítélése (Lk 23,1-2) 4. Platón: Szókratész védőbeszéde 17a-24c  </vt:lpstr>
      <vt:lpstr>Jézus elítélése (Lk 23,1-2) 5. Platón: Szókratész védőbeszéde 17a-24c  </vt:lpstr>
      <vt:lpstr>Összegzés – kritkák</vt:lpstr>
      <vt:lpstr>Források </vt:lpstr>
      <vt:lpstr>Források </vt:lpstr>
      <vt:lpstr>Források </vt:lpstr>
      <vt:lpstr>Források </vt:lpstr>
      <vt:lpstr>Források </vt:lpstr>
      <vt:lpstr>Források </vt:lpstr>
      <vt:lpstr>Források </vt:lpstr>
      <vt:lpstr>Források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Luke’s Antetextuality in Light of Ancient Rhetorical Education Dennis R. MacDonald</dc:title>
  <dc:creator>istván váron</dc:creator>
  <cp:lastModifiedBy>istván váron</cp:lastModifiedBy>
  <cp:revision>2</cp:revision>
  <dcterms:created xsi:type="dcterms:W3CDTF">2024-04-28T18:29:35Z</dcterms:created>
  <dcterms:modified xsi:type="dcterms:W3CDTF">2024-05-01T18:08:56Z</dcterms:modified>
</cp:coreProperties>
</file>