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6" r:id="rId4"/>
    <p:sldId id="267" r:id="rId5"/>
    <p:sldId id="264" r:id="rId6"/>
    <p:sldId id="257" r:id="rId7"/>
    <p:sldId id="258" r:id="rId8"/>
    <p:sldId id="259" r:id="rId9"/>
    <p:sldId id="261" r:id="rId10"/>
    <p:sldId id="262" r:id="rId11"/>
    <p:sldId id="263" r:id="rId12"/>
    <p:sldId id="265" r:id="rId13"/>
    <p:sldId id="270" r:id="rId14"/>
    <p:sldId id="269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2024. 04. 24.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27584" y="350985"/>
            <a:ext cx="7772400" cy="845767"/>
          </a:xfrm>
        </p:spPr>
        <p:txBody>
          <a:bodyPr>
            <a:normAutofit/>
          </a:bodyPr>
          <a:lstStyle/>
          <a:p>
            <a:r>
              <a:rPr lang="hu-HU" dirty="0" smtClean="0">
                <a:latin typeface="SimSun" panose="02010600030101010101" pitchFamily="2" charset="-122"/>
                <a:ea typeface="SimSun" panose="02010600030101010101" pitchFamily="2" charset="-122"/>
              </a:rPr>
              <a:t>Bábaképzés az Ókorban</a:t>
            </a:r>
            <a:endParaRPr lang="hu-HU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3568" y="5733256"/>
            <a:ext cx="7848872" cy="733866"/>
          </a:xfrm>
        </p:spPr>
        <p:txBody>
          <a:bodyPr>
            <a:noAutofit/>
          </a:bodyPr>
          <a:lstStyle/>
          <a:p>
            <a:r>
              <a:rPr lang="hu-HU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Hippokratész</a:t>
            </a:r>
            <a:r>
              <a:rPr lang="hu-HU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 </a:t>
            </a:r>
            <a:r>
              <a:rPr lang="hu-HU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és </a:t>
            </a:r>
            <a:r>
              <a:rPr lang="hu-HU" dirty="0" err="1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Szóranosz</a:t>
            </a:r>
            <a:r>
              <a:rPr lang="hu-HU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 </a:t>
            </a:r>
            <a:r>
              <a:rPr lang="hu-HU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nyomában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36" y="1119205"/>
            <a:ext cx="3024336" cy="447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4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396" y="301832"/>
            <a:ext cx="397107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ercs függőlegesen 4"/>
          <p:cNvSpPr/>
          <p:nvPr/>
        </p:nvSpPr>
        <p:spPr>
          <a:xfrm>
            <a:off x="611560" y="444938"/>
            <a:ext cx="3578240" cy="3600400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u-HU" sz="2400" b="1" dirty="0">
              <a:latin typeface="Algerian" panose="04020705040A02060702" pitchFamily="82" charset="0"/>
            </a:endParaRPr>
          </a:p>
          <a:p>
            <a:r>
              <a:rPr lang="hu-HU" sz="2400" b="1" dirty="0" smtClean="0">
                <a:solidFill>
                  <a:schemeClr val="tx1"/>
                </a:solidFill>
                <a:latin typeface="Algerian" panose="04020705040A02060702" pitchFamily="82" charset="0"/>
              </a:rPr>
              <a:t>„</a:t>
            </a:r>
            <a:r>
              <a:rPr lang="hu-HU" sz="2400" b="1" dirty="0">
                <a:solidFill>
                  <a:schemeClr val="tx1"/>
                </a:solidFill>
                <a:latin typeface="Algerian" panose="04020705040A02060702" pitchFamily="82" charset="0"/>
              </a:rPr>
              <a:t>az embernél nincs semmi </a:t>
            </a:r>
            <a:r>
              <a:rPr lang="hu-HU" sz="2400" b="1" dirty="0" smtClean="0">
                <a:solidFill>
                  <a:schemeClr val="tx1"/>
                </a:solidFill>
                <a:latin typeface="Algerian" panose="04020705040A02060702" pitchFamily="82" charset="0"/>
              </a:rPr>
              <a:t>csodálatosabb”</a:t>
            </a:r>
          </a:p>
          <a:p>
            <a:endParaRPr lang="hu-HU" sz="2400" b="1" dirty="0">
              <a:solidFill>
                <a:schemeClr val="tx1"/>
              </a:solidFill>
              <a:latin typeface="Algerian" panose="04020705040A02060702" pitchFamily="82" charset="0"/>
            </a:endParaRPr>
          </a:p>
          <a:p>
            <a:r>
              <a:rPr lang="hu-HU" sz="2400" b="1" dirty="0">
                <a:solidFill>
                  <a:schemeClr val="tx1"/>
                </a:solidFill>
                <a:latin typeface="Algerian" panose="04020705040A02060702" pitchFamily="82" charset="0"/>
              </a:rPr>
              <a:t>Hippokratész</a:t>
            </a:r>
          </a:p>
        </p:txBody>
      </p:sp>
      <p:sp>
        <p:nvSpPr>
          <p:cNvPr id="6" name="Téglalap 5"/>
          <p:cNvSpPr/>
          <p:nvPr/>
        </p:nvSpPr>
        <p:spPr>
          <a:xfrm>
            <a:off x="4957916" y="5836278"/>
            <a:ext cx="41860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2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Manfred</a:t>
            </a:r>
            <a:r>
              <a:rPr lang="hu-HU" sz="12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hu-HU" sz="1200" b="1" dirty="0" err="1" smtClean="0">
                <a:latin typeface="SimSun" panose="02010600030101010101" pitchFamily="2" charset="-122"/>
                <a:ea typeface="SimSun" panose="02010600030101010101" pitchFamily="2" charset="-122"/>
              </a:rPr>
              <a:t>Horstmanshoff</a:t>
            </a:r>
            <a:r>
              <a:rPr lang="hu-HU" sz="12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 - </a:t>
            </a:r>
            <a:r>
              <a:rPr lang="hu-HU" sz="1200" b="1" dirty="0">
                <a:latin typeface="SimSun" panose="02010600030101010101" pitchFamily="2" charset="-122"/>
                <a:ea typeface="SimSun" panose="02010600030101010101" pitchFamily="2" charset="-122"/>
              </a:rPr>
              <a:t>Hippokratész és orvosi </a:t>
            </a:r>
            <a:r>
              <a:rPr lang="hu-HU" sz="12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oktatás tanulmánya</a:t>
            </a:r>
            <a:endParaRPr lang="hu-HU" sz="1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503448" y="4092122"/>
            <a:ext cx="43596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/>
              <a:t>A dolgozat forrása: </a:t>
            </a:r>
          </a:p>
          <a:p>
            <a:endParaRPr lang="hu-HU" b="1" dirty="0" smtClean="0"/>
          </a:p>
          <a:p>
            <a:r>
              <a:rPr lang="hu-HU" b="1" dirty="0" smtClean="0"/>
              <a:t>1, </a:t>
            </a:r>
            <a:r>
              <a:rPr lang="en-US" b="1" dirty="0" smtClean="0"/>
              <a:t>Brennan</a:t>
            </a:r>
            <a:r>
              <a:rPr lang="en-US" b="1" dirty="0"/>
              <a:t>, T.: Stoic Moral Psychology. In: The Cambridge Companion to the Stoics (ed. B. Inwood) Cambridge University Press 2003. 257–294</a:t>
            </a:r>
            <a:r>
              <a:rPr lang="en-US" b="1" dirty="0" smtClean="0"/>
              <a:t>.</a:t>
            </a:r>
            <a:endParaRPr lang="hu-HU" b="1" dirty="0" smtClean="0"/>
          </a:p>
          <a:p>
            <a:r>
              <a:rPr lang="hu-HU" b="1" dirty="0" smtClean="0"/>
              <a:t>2, </a:t>
            </a:r>
            <a:r>
              <a:rPr lang="hu-HU" b="1" dirty="0" err="1" smtClean="0"/>
              <a:t>Gradvohl</a:t>
            </a:r>
            <a:r>
              <a:rPr lang="hu-HU" b="1" dirty="0" smtClean="0"/>
              <a:t> Edina: </a:t>
            </a:r>
            <a:r>
              <a:rPr lang="hu-HU" b="1" dirty="0" err="1" smtClean="0"/>
              <a:t>Sóranos</a:t>
            </a:r>
            <a:r>
              <a:rPr lang="hu-HU" b="1" dirty="0" smtClean="0"/>
              <a:t> 2006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11314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99592" y="692696"/>
            <a:ext cx="7560840" cy="1440160"/>
          </a:xfrm>
        </p:spPr>
        <p:txBody>
          <a:bodyPr>
            <a:normAutofit fontScale="90000"/>
          </a:bodyPr>
          <a:lstStyle/>
          <a:p>
            <a:r>
              <a:rPr lang="hu-HU" b="1" dirty="0">
                <a:latin typeface="SimSun" panose="02010600030101010101" pitchFamily="2" charset="-122"/>
                <a:ea typeface="SimSun" panose="02010600030101010101" pitchFamily="2" charset="-122"/>
              </a:rPr>
              <a:t>Hippokratész</a:t>
            </a:r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hu-HU" b="1" dirty="0">
                <a:latin typeface="SimSun" panose="02010600030101010101" pitchFamily="2" charset="-122"/>
                <a:ea typeface="SimSun" panose="02010600030101010101" pitchFamily="2" charset="-122"/>
              </a:rPr>
              <a:t>fő nőgyógyászati ​​dolgozata</a:t>
            </a:r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:    </a:t>
            </a:r>
            <a:r>
              <a:rPr lang="hu-HU" b="1" dirty="0">
                <a:latin typeface="SimSun" panose="02010600030101010101" pitchFamily="2" charset="-122"/>
                <a:ea typeface="SimSun" panose="02010600030101010101" pitchFamily="2" charset="-122"/>
              </a:rPr>
              <a:t>A Nők </a:t>
            </a:r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természete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3" y="2348880"/>
            <a:ext cx="4824536" cy="3816424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hisztéria az anyaméh </a:t>
            </a: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betegsége: </a:t>
            </a:r>
            <a:r>
              <a:rPr lang="hu-HU" b="1" dirty="0" smtClean="0">
                <a:solidFill>
                  <a:schemeClr val="accent6">
                    <a:lumMod val="50000"/>
                  </a:schemeClr>
                </a:solidFill>
              </a:rPr>
              <a:t>HÜSZTERIA</a:t>
            </a:r>
            <a:endParaRPr lang="hu-HU" b="1" dirty="0" smtClean="0">
              <a:solidFill>
                <a:schemeClr val="accent6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b="1" dirty="0" smtClean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Az anyaméh vándorol a testen belül</a:t>
            </a:r>
            <a:endParaRPr lang="hu-HU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891" y="2276872"/>
            <a:ext cx="3479581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4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21804" y="28616"/>
            <a:ext cx="7772400" cy="1470025"/>
          </a:xfrm>
        </p:spPr>
        <p:txBody>
          <a:bodyPr/>
          <a:lstStyle/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Gyógymódok</a:t>
            </a:r>
            <a:endParaRPr lang="hu-HU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67544" y="1556792"/>
            <a:ext cx="8424936" cy="4968552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Anyaméhet ábrázoló amulett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Fokhagymagerezd helyezése </a:t>
            </a: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 </a:t>
            </a: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méhszájba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Forró, pépes borogatást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Égetett szőr, hódmirigy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Marhafaggyú, égetett </a:t>
            </a: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csiga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Méz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Szamártej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Káposzta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Káposztalé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Mustár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43389"/>
            <a:ext cx="4499420" cy="3014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82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470025"/>
          </a:xfrm>
        </p:spPr>
        <p:txBody>
          <a:bodyPr>
            <a:noAutofit/>
          </a:bodyPr>
          <a:lstStyle/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Kritikák a gyűjteménnyel kapcsolatban</a:t>
            </a:r>
            <a:b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</a:br>
            <a:endParaRPr lang="hu-HU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23528" y="2276872"/>
            <a:ext cx="8496944" cy="3888432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N</a:t>
            </a: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incs </a:t>
            </a: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pontos </a:t>
            </a: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mértékegység meghatározva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</a:t>
            </a: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beteg állapota határozta meg a </a:t>
            </a: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mennyiségeket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De említi, hogy hányszor kell megkeverni adott </a:t>
            </a: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keveréket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</a:t>
            </a: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szközöket </a:t>
            </a:r>
            <a:r>
              <a:rPr lang="hu-HU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nem </a:t>
            </a: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említi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Csak gyakorlati oktatással hatékony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Tekercsekben voltak a leírások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659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692697"/>
            <a:ext cx="3072875" cy="2310590"/>
          </a:xfrm>
          <a:prstGeom prst="rect">
            <a:avLst/>
          </a:prstGeom>
        </p:spPr>
      </p:pic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11560" y="1083368"/>
            <a:ext cx="4464496" cy="792088"/>
          </a:xfrm>
        </p:spPr>
        <p:txBody>
          <a:bodyPr>
            <a:normAutofit/>
          </a:bodyPr>
          <a:lstStyle/>
          <a:p>
            <a:r>
              <a:rPr lang="hu-HU" b="1" dirty="0" err="1">
                <a:latin typeface="SimSun" panose="02010600030101010101" pitchFamily="2" charset="-122"/>
                <a:ea typeface="SimSun" panose="02010600030101010101" pitchFamily="2" charset="-122"/>
              </a:rPr>
              <a:t>Agnodiké</a:t>
            </a:r>
            <a:endParaRPr lang="hu-HU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27584" y="2852936"/>
            <a:ext cx="6400800" cy="3408784"/>
          </a:xfrm>
        </p:spPr>
        <p:txBody>
          <a:bodyPr>
            <a:normAutofit/>
          </a:bodyPr>
          <a:lstStyle/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Világ első női szülész </a:t>
            </a:r>
            <a:r>
              <a:rPr lang="hu-HU" sz="24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nőgyógyásza</a:t>
            </a: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hu-HU" sz="24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Férfiruhába öltözött, úgy ment Alexandriába tanulni</a:t>
            </a: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hu-HU" sz="24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Athénban munkálkodott</a:t>
            </a: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hu-HU" sz="24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Beperelték a férfiak, de felmentették  a nők segítségével</a:t>
            </a: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hu-HU" sz="24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Innentől lettek nők is szülész, nőgyógyászok</a:t>
            </a:r>
          </a:p>
          <a:p>
            <a:pPr marL="342900" indent="-342900" algn="l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hu-HU" sz="24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790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6649860" cy="1470025"/>
          </a:xfrm>
        </p:spPr>
        <p:txBody>
          <a:bodyPr>
            <a:normAutofit fontScale="90000"/>
          </a:bodyPr>
          <a:lstStyle/>
          <a:p>
            <a:r>
              <a:rPr lang="hu-HU" b="1" dirty="0" err="1"/>
              <a:t>Szóranosz</a:t>
            </a:r>
            <a:r>
              <a:rPr lang="hu-HU" b="1" dirty="0" smtClean="0"/>
              <a:t> </a:t>
            </a:r>
            <a:r>
              <a:rPr lang="hu-HU" b="1" dirty="0" smtClean="0"/>
              <a:t>elvárásai a leendő bábákkal kapcsolatban</a:t>
            </a:r>
            <a:br>
              <a:rPr lang="hu-HU" b="1" dirty="0" smtClean="0"/>
            </a:br>
            <a:r>
              <a:rPr lang="hu-HU" b="1" dirty="0" smtClean="0"/>
              <a:t>„</a:t>
            </a:r>
            <a:r>
              <a:rPr lang="hu-HU" sz="3100" b="1" dirty="0" smtClean="0"/>
              <a:t>hogy elkerüljük a fölösleges fáradozással járó tanítás”</a:t>
            </a:r>
            <a:endParaRPr lang="hu-HU" sz="3100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95536" y="2461008"/>
            <a:ext cx="7560840" cy="4176464"/>
          </a:xfrm>
        </p:spPr>
        <p:txBody>
          <a:bodyPr>
            <a:normAutofit fontScale="47500" lnSpcReduction="20000"/>
          </a:bodyPr>
          <a:lstStyle/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hu-HU" sz="52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ismerik a betűvetést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hu-HU" sz="52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jó eszűek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hu-HU" sz="52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jó emlékező tehetséggel bírnak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hu-HU" sz="52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kitartó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hu-HU" sz="52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diszkrét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hu-HU" sz="52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jó felépítésű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hu-HU" sz="52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erős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hu-HU" sz="52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és legyenek hosszú és vékony ujjai, de a körmök </a:t>
            </a:r>
            <a:r>
              <a:rPr lang="hu-HU" sz="52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rövidek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hu-HU" sz="52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gyakorlati ismereten túl az elméleti ismeret is fontos</a:t>
            </a:r>
            <a:endParaRPr lang="hu-HU" dirty="0"/>
          </a:p>
        </p:txBody>
      </p:sp>
      <p:pic>
        <p:nvPicPr>
          <p:cNvPr id="5" name="Kép 4" descr="Római kori fogadalmi terrakotta anyaméh ábrázolás Brigetióból&#10;Magyar Nemzeti Múzeum, Dabasi András felvétele&#10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824" y="2012856"/>
            <a:ext cx="2275664" cy="3173953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0" y="6627168"/>
            <a:ext cx="914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900" dirty="0"/>
              <a:t>Római kori fogadalmi terrakotta anyaméh ábrázolás </a:t>
            </a:r>
            <a:r>
              <a:rPr lang="hu-HU" sz="900" dirty="0" err="1" smtClean="0"/>
              <a:t>Brigetióból</a:t>
            </a:r>
            <a:r>
              <a:rPr lang="hu-HU" sz="900" dirty="0" smtClean="0"/>
              <a:t>  Magyar </a:t>
            </a:r>
            <a:r>
              <a:rPr lang="hu-HU" sz="900" dirty="0"/>
              <a:t>Nemzeti Múzeum, Dabasi András </a:t>
            </a:r>
            <a:r>
              <a:rPr lang="hu-HU" sz="900" dirty="0" smtClean="0"/>
              <a:t>felvétele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204982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21804" y="260648"/>
            <a:ext cx="7772400" cy="1109985"/>
          </a:xfrm>
        </p:spPr>
        <p:txBody>
          <a:bodyPr>
            <a:normAutofit/>
          </a:bodyPr>
          <a:lstStyle/>
          <a:p>
            <a:r>
              <a:rPr lang="hu-HU" b="1" dirty="0">
                <a:latin typeface="SimSun" panose="02010600030101010101" pitchFamily="2" charset="-122"/>
                <a:ea typeface="SimSun" panose="02010600030101010101" pitchFamily="2" charset="-122"/>
              </a:rPr>
              <a:t>Fogamzás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3568" y="1124744"/>
            <a:ext cx="7992888" cy="4248472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80000"/>
              </a:lnSpc>
              <a:buFont typeface="Arial" pitchFamily="34" charset="0"/>
              <a:buChar char="•"/>
            </a:pPr>
            <a:r>
              <a:rPr lang="hu-HU" sz="25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„Éppúgy</a:t>
            </a:r>
            <a:r>
              <a:rPr lang="hu-HU" sz="25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, mint az étvágy nélküli lenyelt ételt, nem fogadjuk be, és nem emésztjük meg,  ugyanígy a magot sem képes befogadni az anyaméh, hogy létre jöjjön a fogamzás</a:t>
            </a:r>
            <a:r>
              <a:rPr lang="hu-HU" sz="25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.</a:t>
            </a:r>
            <a:endParaRPr lang="hu-HU" sz="25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marL="457200" indent="-457200" algn="l">
              <a:lnSpc>
                <a:spcPct val="80000"/>
              </a:lnSpc>
              <a:buFont typeface="Arial" pitchFamily="34" charset="0"/>
              <a:buChar char="•"/>
            </a:pPr>
            <a:r>
              <a:rPr lang="hu-HU" sz="25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Fogamzásra tehát az az időpont alkalmas, amelyben vágyódunk az együttlétre</a:t>
            </a:r>
            <a:r>
              <a:rPr lang="hu-HU" sz="25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.</a:t>
            </a:r>
          </a:p>
          <a:p>
            <a:pPr marL="457200" indent="-457200" algn="l">
              <a:lnSpc>
                <a:spcPct val="80000"/>
              </a:lnSpc>
              <a:buFont typeface="Arial" pitchFamily="34" charset="0"/>
              <a:buChar char="•"/>
            </a:pPr>
            <a:r>
              <a:rPr lang="hu-HU" sz="25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De gyakran akkor is vágyakozunk egy ételre, ha rossz az emésztésünk, de falánkságunkban mégis eszünk valamit. </a:t>
            </a:r>
          </a:p>
          <a:p>
            <a:pPr marL="457200" indent="-457200" algn="l">
              <a:lnSpc>
                <a:spcPct val="80000"/>
              </a:lnSpc>
              <a:buFont typeface="Arial" pitchFamily="34" charset="0"/>
              <a:buChar char="•"/>
            </a:pPr>
            <a:r>
              <a:rPr lang="hu-HU" sz="25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A legalkalmasabb időpont a fogamzásra, amikor a nő testét már megmasszíroztuk, és egy kevés könnyű ételt elfogyasztott.”</a:t>
            </a:r>
            <a:endParaRPr lang="hu-HU" sz="25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0" y="6581001"/>
            <a:ext cx="74168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2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https://ng.24.hu/kultura/2017/05/13/fiuszerelem-gorog-modra/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713902"/>
            <a:ext cx="3342119" cy="214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2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22512" y="336128"/>
            <a:ext cx="5770984" cy="1143000"/>
          </a:xfrm>
        </p:spPr>
        <p:txBody>
          <a:bodyPr>
            <a:normAutofit/>
          </a:bodyPr>
          <a:lstStyle/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A magzat neme</a:t>
            </a:r>
            <a:endParaRPr lang="hu-HU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395536" y="1268760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hu-HU" sz="2200" u="sng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Hippokratész</a:t>
            </a:r>
          </a:p>
        </p:txBody>
      </p:sp>
      <p:sp>
        <p:nvSpPr>
          <p:cNvPr id="8" name="Tartalom helye 7"/>
          <p:cNvSpPr>
            <a:spLocks noGrp="1"/>
          </p:cNvSpPr>
          <p:nvPr>
            <p:ph sz="half" idx="2"/>
          </p:nvPr>
        </p:nvSpPr>
        <p:spPr>
          <a:xfrm>
            <a:off x="419552" y="1986855"/>
            <a:ext cx="4040188" cy="3951288"/>
          </a:xfrm>
        </p:spPr>
        <p:txBody>
          <a:bodyPr/>
          <a:lstStyle/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Ha fiú lesz: a várandós anya pirospozsgás, könnyebben mozog, jobb melle nagyobb, feszesebb</a:t>
            </a:r>
          </a:p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Ha lány lesz: sápadtabb, bal melle duzzadtabb </a:t>
            </a:r>
            <a:endParaRPr lang="hu-HU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" name="Szöveg helye 8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hu-HU" u="sng" dirty="0" err="1" smtClean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Aétius</a:t>
            </a:r>
            <a:r>
              <a:rPr lang="hu-HU" u="sng" dirty="0" smtClean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 </a:t>
            </a:r>
            <a:r>
              <a:rPr lang="hu-HU" u="sng" dirty="0" smtClean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szerint/</a:t>
            </a:r>
            <a:r>
              <a:rPr lang="hu-HU" u="sng" dirty="0" err="1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Szóranosz</a:t>
            </a:r>
            <a:r>
              <a:rPr lang="hu-HU" u="sng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 </a:t>
            </a:r>
            <a:r>
              <a:rPr lang="hu-HU" u="sng" dirty="0" smtClean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nem támasztotta alá</a:t>
            </a:r>
          </a:p>
        </p:txBody>
      </p:sp>
      <p:sp>
        <p:nvSpPr>
          <p:cNvPr id="10" name="Tartalom helye 9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b="1" dirty="0">
                <a:latin typeface="SimSun" panose="02010600030101010101" pitchFamily="2" charset="-122"/>
                <a:ea typeface="SimSun" panose="02010600030101010101" pitchFamily="2" charset="-122"/>
              </a:rPr>
              <a:t>Ha fiú lesz: </a:t>
            </a:r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gyorsabban mozog a hasban, ezt az anya érzi. Az anya azért pirospozsgásabb, mert a fiúgyermek gyakorlatokat végez a hasban. </a:t>
            </a:r>
          </a:p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Ha lány lesz: lassabban és gyengébben mozog a magzat. Azt anya azért sápadtabb, mert leánygyermeke lusta a hasban. </a:t>
            </a:r>
            <a:endParaRPr lang="hu-HU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36004" y="6542783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100" dirty="0">
                <a:latin typeface="SimSun" panose="02010600030101010101" pitchFamily="2" charset="-122"/>
                <a:ea typeface="SimSun" panose="02010600030101010101" pitchFamily="2" charset="-122"/>
              </a:rPr>
              <a:t>https://ujkor.hu/content/gyermekkiteves-es-abortusz-romai-birodalomban</a:t>
            </a:r>
          </a:p>
        </p:txBody>
      </p:sp>
    </p:spTree>
    <p:extLst>
      <p:ext uri="{BB962C8B-B14F-4D97-AF65-F5344CB8AC3E}">
        <p14:creationId xmlns:p14="http://schemas.microsoft.com/office/powerpoint/2010/main" val="223267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792088"/>
          </a:xfrm>
        </p:spPr>
        <p:txBody>
          <a:bodyPr/>
          <a:lstStyle/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A terhes anya gondozása</a:t>
            </a:r>
            <a:endParaRPr lang="hu-HU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95536" y="2924944"/>
            <a:ext cx="8352928" cy="3384376"/>
          </a:xfrm>
        </p:spPr>
        <p:txBody>
          <a:bodyPr numCol="2">
            <a:normAutofit/>
          </a:bodyPr>
          <a:lstStyle/>
          <a:p>
            <a:pPr algn="l"/>
            <a:r>
              <a:rPr lang="hu-HU" sz="2000" b="1" u="sng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Tünetek: </a:t>
            </a:r>
          </a:p>
          <a:p>
            <a:pPr algn="l"/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Hányás</a:t>
            </a:r>
            <a:endParaRPr lang="hu-HU" sz="2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/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Szédülés</a:t>
            </a:r>
            <a:endParaRPr lang="hu-HU" sz="2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/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Fejfájás</a:t>
            </a:r>
            <a:endParaRPr lang="hu-HU" sz="2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/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Gyomorsavtúltengés</a:t>
            </a:r>
            <a:endParaRPr lang="hu-HU" sz="2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/>
            <a:r>
              <a:rPr lang="hu-HU" sz="2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elfúvódás</a:t>
            </a:r>
          </a:p>
          <a:p>
            <a:pPr algn="l"/>
            <a:endParaRPr lang="hu-HU" sz="2000" b="1" dirty="0" smtClean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/>
            <a:endParaRPr lang="hu-HU" sz="2000" b="1" dirty="0" smtClean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/>
            <a:endParaRPr lang="hu-HU" sz="2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l"/>
            <a:r>
              <a:rPr lang="hu-HU" sz="2000" b="1" u="sng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Gyógymód:  </a:t>
            </a:r>
          </a:p>
          <a:p>
            <a:pPr algn="l"/>
            <a:r>
              <a:rPr lang="hu-HU" sz="20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E</a:t>
            </a:r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gy napi koplalás</a:t>
            </a:r>
          </a:p>
          <a:p>
            <a:pPr algn="l"/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Mondjon le a minden napi fürdésről, elég 2-3 naponta</a:t>
            </a:r>
          </a:p>
          <a:p>
            <a:pPr algn="l"/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Kevéske gyenge bor</a:t>
            </a:r>
          </a:p>
          <a:p>
            <a:pPr algn="l"/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Sétáljon, szavaljon</a:t>
            </a:r>
          </a:p>
          <a:p>
            <a:pPr algn="l"/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Szenvedélyesen táncoljon</a:t>
            </a:r>
          </a:p>
          <a:p>
            <a:pPr algn="l"/>
            <a:r>
              <a:rPr lang="hu-HU" sz="20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Dobáljon kislabdával</a:t>
            </a:r>
          </a:p>
          <a:p>
            <a:pPr algn="l"/>
            <a:endParaRPr lang="hu-HU" sz="20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268760"/>
            <a:ext cx="2676525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églalap 5"/>
          <p:cNvSpPr/>
          <p:nvPr/>
        </p:nvSpPr>
        <p:spPr>
          <a:xfrm>
            <a:off x="107504" y="643735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https://</a:t>
            </a:r>
            <a:r>
              <a:rPr lang="hu-HU" sz="1200" dirty="0">
                <a:latin typeface="SimSun" panose="02010600030101010101" pitchFamily="2" charset="-122"/>
                <a:ea typeface="SimSun" panose="02010600030101010101" pitchFamily="2" charset="-122"/>
              </a:rPr>
              <a:t>www.intercisamuzeum.hu/honapmutargya/2022.junius-honap-mutargya---varandos-nok-terracotta-szobrai-intercisabol</a:t>
            </a:r>
          </a:p>
        </p:txBody>
      </p:sp>
    </p:spTree>
    <p:extLst>
      <p:ext uri="{BB962C8B-B14F-4D97-AF65-F5344CB8AC3E}">
        <p14:creationId xmlns:p14="http://schemas.microsoft.com/office/powerpoint/2010/main" val="386629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242" y="3625598"/>
            <a:ext cx="2367862" cy="323240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210" y="1023074"/>
            <a:ext cx="2937476" cy="1947674"/>
          </a:xfrm>
          <a:prstGeom prst="rect">
            <a:avLst/>
          </a:prstGeom>
        </p:spPr>
      </p:pic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72516" y="188640"/>
            <a:ext cx="9361040" cy="1008112"/>
          </a:xfrm>
        </p:spPr>
        <p:txBody>
          <a:bodyPr>
            <a:noAutofit/>
          </a:bodyPr>
          <a:lstStyle/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Kenet készítése gyomorpanaszokra</a:t>
            </a:r>
            <a:endParaRPr lang="hu-HU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04688" y="1023074"/>
            <a:ext cx="7376864" cy="5286246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Rózsaolaj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</a:t>
            </a: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irsalma levél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Mirtuszolaj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Masztix gyantát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Nárdus olaj</a:t>
            </a:r>
          </a:p>
          <a:p>
            <a:pPr algn="l"/>
            <a:r>
              <a:rPr lang="hu-HU" sz="2800" b="1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Hatásfokozása céljából:</a:t>
            </a:r>
            <a:endParaRPr lang="hu-HU" sz="28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Aloé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Rózsa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Sáfrány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Vadszőlő virág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Gránátalma héja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Savanyú bor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sz="2800" b="1" dirty="0" smtClean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sz="2800" b="1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sz="2800" b="1" dirty="0" smtClean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sz="2800" b="1" dirty="0" smtClean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161764" y="6396335"/>
            <a:ext cx="8892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200" dirty="0">
                <a:latin typeface="SimSun" panose="02010600030101010101" pitchFamily="2" charset="-122"/>
                <a:ea typeface="SimSun" panose="02010600030101010101" pitchFamily="2" charset="-122"/>
              </a:rPr>
              <a:t>https://</a:t>
            </a:r>
            <a:r>
              <a:rPr lang="hu-HU" sz="1200" dirty="0" smtClean="0">
                <a:latin typeface="SimSun" panose="02010600030101010101" pitchFamily="2" charset="-122"/>
                <a:ea typeface="SimSun" panose="02010600030101010101" pitchFamily="2" charset="-122"/>
              </a:rPr>
              <a:t>www.meisterdrucke.hu/fineart-nyomatok/French-School/428078/Patika-mozsar</a:t>
            </a:r>
            <a:endParaRPr lang="hu-HU" sz="12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744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900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Sebészei eljárások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10" name="Tartalom helye 9"/>
          <p:cNvSpPr>
            <a:spLocks noGrp="1"/>
          </p:cNvSpPr>
          <p:nvPr>
            <p:ph idx="1"/>
          </p:nvPr>
        </p:nvSpPr>
        <p:spPr>
          <a:xfrm>
            <a:off x="392144" y="3068960"/>
            <a:ext cx="4464496" cy="2402224"/>
          </a:xfrm>
        </p:spPr>
        <p:txBody>
          <a:bodyPr/>
          <a:lstStyle/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Tompa hegyű kampó használata</a:t>
            </a:r>
          </a:p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Éles kampó használata</a:t>
            </a:r>
            <a:endParaRPr lang="hu-HU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16113"/>
            <a:ext cx="3357161" cy="1888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églalap 4"/>
          <p:cNvSpPr/>
          <p:nvPr/>
        </p:nvSpPr>
        <p:spPr>
          <a:xfrm>
            <a:off x="-60608" y="6488668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200" dirty="0">
                <a:latin typeface="SimSun" panose="02010600030101010101" pitchFamily="2" charset="-122"/>
                <a:ea typeface="SimSun" panose="02010600030101010101" pitchFamily="2" charset="-122"/>
              </a:rPr>
              <a:t>https://nlc.hu/egeszseg/20181228/roma-okor-szules-szuletes</a:t>
            </a:r>
            <a:r>
              <a:rPr lang="hu-HU" dirty="0"/>
              <a:t>/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752" y="792089"/>
            <a:ext cx="4131920" cy="5509227"/>
          </a:xfrm>
          <a:prstGeom prst="rect">
            <a:avLst/>
          </a:prstGeom>
        </p:spPr>
      </p:pic>
      <p:sp>
        <p:nvSpPr>
          <p:cNvPr id="12" name="Téglalap 11"/>
          <p:cNvSpPr/>
          <p:nvPr/>
        </p:nvSpPr>
        <p:spPr>
          <a:xfrm>
            <a:off x="0" y="6100203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200" dirty="0">
                <a:latin typeface="SimSun" panose="02010600030101010101" pitchFamily="2" charset="-122"/>
                <a:ea typeface="SimSun" panose="02010600030101010101" pitchFamily="2" charset="-122"/>
              </a:rPr>
              <a:t>https://www.catawiki.com/hu/l/30351155-keso-romai-bizanci-bronz-romai-sebeszeti-felszereles-orvosi-keszlet-szuleszeti-kampo-csipesz-tu-12</a:t>
            </a:r>
          </a:p>
        </p:txBody>
      </p:sp>
    </p:spTree>
    <p:extLst>
      <p:ext uri="{BB962C8B-B14F-4D97-AF65-F5344CB8AC3E}">
        <p14:creationId xmlns:p14="http://schemas.microsoft.com/office/powerpoint/2010/main" val="420046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470025"/>
          </a:xfrm>
        </p:spPr>
        <p:txBody>
          <a:bodyPr/>
          <a:lstStyle/>
          <a:p>
            <a:r>
              <a:rPr lang="hu-HU" b="1" dirty="0" smtClean="0">
                <a:latin typeface="SimSun" panose="02010600030101010101" pitchFamily="2" charset="-122"/>
                <a:ea typeface="SimSun" panose="02010600030101010101" pitchFamily="2" charset="-122"/>
              </a:rPr>
              <a:t>Szoptatás</a:t>
            </a:r>
            <a:endParaRPr lang="hu-HU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05848" y="1857956"/>
            <a:ext cx="4585608" cy="3628392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Kimerült, lázas anya ne szoptasson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b="1" dirty="0" smtClean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Inkább szoptatós anyát alkalmazzanak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</a:rPr>
              <a:t>Személyiség vonások az anyatejjel átszivárog</a:t>
            </a:r>
            <a:endParaRPr lang="hu-HU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042" y="1857956"/>
            <a:ext cx="387043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églalap 4"/>
          <p:cNvSpPr/>
          <p:nvPr/>
        </p:nvSpPr>
        <p:spPr>
          <a:xfrm>
            <a:off x="287016" y="6525344"/>
            <a:ext cx="88569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200" b="1" dirty="0">
                <a:latin typeface="SimSun" panose="02010600030101010101" pitchFamily="2" charset="-122"/>
                <a:ea typeface="SimSun" panose="02010600030101010101" pitchFamily="2" charset="-122"/>
              </a:rPr>
              <a:t>https://bibliakultura.blog.hu/2020/03/21/szoptatos_dajkak_az_okori_vilagban_es_a_bibliaban</a:t>
            </a:r>
          </a:p>
        </p:txBody>
      </p:sp>
    </p:spTree>
    <p:extLst>
      <p:ext uri="{BB962C8B-B14F-4D97-AF65-F5344CB8AC3E}">
        <p14:creationId xmlns:p14="http://schemas.microsoft.com/office/powerpoint/2010/main" val="271949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95536" y="332656"/>
            <a:ext cx="8424936" cy="6192688"/>
          </a:xfrm>
          <a:prstGeom prst="roundRect">
            <a:avLst/>
          </a:prstGeom>
          <a:noFill/>
          <a:ln cap="rnd"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470025"/>
          </a:xfrm>
        </p:spPr>
        <p:txBody>
          <a:bodyPr/>
          <a:lstStyle/>
          <a:p>
            <a:r>
              <a:rPr lang="hu-HU" dirty="0" smtClean="0"/>
              <a:t>Köszönöm szépen a figyelmet!</a:t>
            </a:r>
            <a:endParaRPr lang="hu-H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20888"/>
            <a:ext cx="5602199" cy="315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981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470</Words>
  <Application>Microsoft Office PowerPoint</Application>
  <PresentationFormat>Diavetítés a képernyőre (4:3 oldalarány)</PresentationFormat>
  <Paragraphs>111</Paragraphs>
  <Slides>14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Office-téma</vt:lpstr>
      <vt:lpstr>Bábaképzés az Ókorban</vt:lpstr>
      <vt:lpstr>PowerPoint bemutató</vt:lpstr>
      <vt:lpstr>Hippokratész fő nőgyógyászati ​​dolgozata:    A Nők természete </vt:lpstr>
      <vt:lpstr>Gyógymódok</vt:lpstr>
      <vt:lpstr>Kritikák a gyűjteménnyel kapcsolatban </vt:lpstr>
      <vt:lpstr>Agnodiké</vt:lpstr>
      <vt:lpstr>Szóranosz elvárásai a leendő bábákkal kapcsolatban „hogy elkerüljük a fölösleges fáradozással járó tanítás”</vt:lpstr>
      <vt:lpstr>Fogamzás</vt:lpstr>
      <vt:lpstr>A magzat neme</vt:lpstr>
      <vt:lpstr>A terhes anya gondozása</vt:lpstr>
      <vt:lpstr>Kenet készítése gyomorpanaszokra</vt:lpstr>
      <vt:lpstr>Sebészei eljárások </vt:lpstr>
      <vt:lpstr>Szoptatás</vt:lpstr>
      <vt:lpstr>Köszönöm szépen a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Bábaképzés az ókorban</dc:title>
  <dc:creator>Petrika Linda</dc:creator>
  <cp:lastModifiedBy>Petrika Linda</cp:lastModifiedBy>
  <cp:revision>35</cp:revision>
  <dcterms:created xsi:type="dcterms:W3CDTF">2024-04-21T10:34:37Z</dcterms:created>
  <dcterms:modified xsi:type="dcterms:W3CDTF">2024-04-24T11:21:16Z</dcterms:modified>
</cp:coreProperties>
</file>