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58" r:id="rId9"/>
    <p:sldId id="265" r:id="rId10"/>
    <p:sldId id="266" r:id="rId11"/>
    <p:sldId id="257" r:id="rId1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DE4EBA-01D3-45D0-A8BC-78B0E4282552}" v="1001" dt="2024-05-03T10:55:09.634"/>
    <p1510:client id="{4E3A3647-A16F-47AD-9578-A30C585FF2EB}" v="165" dt="2024-05-03T07:34:00.028"/>
    <p1510:client id="{5F879762-317D-4947-A06A-4B3EF05CC401}" v="86" dt="2024-05-03T09:35:09.681"/>
    <p1510:client id="{CAB3BADD-262C-45FA-8656-C78AF686F5E8}" v="39" dt="2024-05-03T09:57:00.5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2024. 05. 03.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31746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2024. 05. 03.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10502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2024. 05. 03.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56358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2024. 05. 03.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695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2024. 05. 03.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9168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2024. 05. 03.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97832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2024. 05. 03.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8127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2024. 05. 03.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3084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2024. 05. 03.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83066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2024. 05. 03.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3091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2024. 05. 03.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2255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F1901C-D33B-4565-A7E4-5DF903098DB6}" type="datetimeFigureOut">
              <a:rPr lang="hu-HU" smtClean="0"/>
              <a:t>2024. 05. 03.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8062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orldhistory.org/image/14250/migration-period-in-europe-during-the-4th--5th-cen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995363"/>
            <a:ext cx="9144000" cy="1869017"/>
          </a:xfrm>
        </p:spPr>
        <p:txBody>
          <a:bodyPr/>
          <a:lstStyle/>
          <a:p>
            <a:r>
              <a:rPr lang="hu-HU">
                <a:latin typeface="Lucida Sans"/>
              </a:rPr>
              <a:t>A platonista filozófia a Római Birodalomban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Újplatonizmus - a platonizmus </a:t>
            </a:r>
            <a:r>
              <a:rPr lang="hu-HU" err="1"/>
              <a:t>továbbélése</a:t>
            </a:r>
            <a:r>
              <a:rPr lang="hu-HU"/>
              <a:t>, megújulása, kulturális örökség és hatás, életrajzi művek</a:t>
            </a:r>
          </a:p>
        </p:txBody>
      </p:sp>
    </p:spTree>
    <p:extLst>
      <p:ext uri="{BB962C8B-B14F-4D97-AF65-F5344CB8AC3E}">
        <p14:creationId xmlns:p14="http://schemas.microsoft.com/office/powerpoint/2010/main" val="4266748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309860B-6E57-23EB-C50A-DFEADB7EA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>
                <a:latin typeface="Lucida Sans"/>
              </a:rPr>
              <a:t>Korai római idők (Kr. e. 1. - Kr. u. 2. sz)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4B6A382-A17E-3E87-2514-79D324C4EC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nem jellemzi túlzott az integritás a hellenisztikus peremvidékeket</a:t>
            </a:r>
          </a:p>
          <a:p>
            <a:r>
              <a:rPr lang="hu-HU"/>
              <a:t>a görög kultúra, irodalom gondolkodás nem "</a:t>
            </a:r>
            <a:r>
              <a:rPr lang="hu-HU" err="1"/>
              <a:t>romanizálódik</a:t>
            </a:r>
            <a:r>
              <a:rPr lang="hu-HU"/>
              <a:t>"</a:t>
            </a:r>
          </a:p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80230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CD66CDF-4078-3C2E-046E-FE83B1BBD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>
                <a:latin typeface="Lucida Sans"/>
              </a:rPr>
              <a:t>Korai </a:t>
            </a:r>
            <a:r>
              <a:rPr lang="hu-HU" err="1">
                <a:latin typeface="Lucida Sans"/>
              </a:rPr>
              <a:t>gréko</a:t>
            </a:r>
            <a:r>
              <a:rPr lang="hu-HU">
                <a:latin typeface="Lucida Sans"/>
              </a:rPr>
              <a:t>-rómaiak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F351FB0-1B3D-0979-193D-37C86964B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hu-HU" b="1">
                <a:ea typeface="+mn-lt"/>
                <a:cs typeface="+mn-lt"/>
              </a:rPr>
              <a:t>Lucius </a:t>
            </a:r>
            <a:r>
              <a:rPr lang="hu-HU" b="1" err="1">
                <a:ea typeface="+mn-lt"/>
                <a:cs typeface="+mn-lt"/>
              </a:rPr>
              <a:t>Flavius</a:t>
            </a:r>
            <a:r>
              <a:rPr lang="hu-HU" b="1">
                <a:ea typeface="+mn-lt"/>
                <a:cs typeface="+mn-lt"/>
              </a:rPr>
              <a:t> </a:t>
            </a:r>
            <a:r>
              <a:rPr lang="hu-HU" b="1" err="1">
                <a:ea typeface="+mn-lt"/>
                <a:cs typeface="+mn-lt"/>
              </a:rPr>
              <a:t>Arriánosz</a:t>
            </a:r>
            <a:r>
              <a:rPr lang="hu-HU" b="1">
                <a:ea typeface="+mn-lt"/>
                <a:cs typeface="+mn-lt"/>
              </a:rPr>
              <a:t> </a:t>
            </a:r>
            <a:r>
              <a:rPr lang="hu-HU" b="1" err="1">
                <a:ea typeface="+mn-lt"/>
                <a:cs typeface="+mn-lt"/>
              </a:rPr>
              <a:t>Xenophon</a:t>
            </a:r>
            <a:r>
              <a:rPr lang="hu-HU">
                <a:ea typeface="+mn-lt"/>
                <a:cs typeface="+mn-lt"/>
              </a:rPr>
              <a:t> Kr. u 86-165 Kis-Ázsiai, görög származású történetíró, polihisztor (J. </a:t>
            </a:r>
            <a:r>
              <a:rPr lang="hu-HU" err="1">
                <a:ea typeface="+mn-lt"/>
                <a:cs typeface="+mn-lt"/>
              </a:rPr>
              <a:t>Flavius</a:t>
            </a:r>
            <a:r>
              <a:rPr lang="hu-HU">
                <a:ea typeface="+mn-lt"/>
                <a:cs typeface="+mn-lt"/>
              </a:rPr>
              <a:t>, </a:t>
            </a:r>
            <a:r>
              <a:rPr lang="hu-HU" err="1">
                <a:ea typeface="+mn-lt"/>
                <a:cs typeface="+mn-lt"/>
              </a:rPr>
              <a:t>Strabo</a:t>
            </a:r>
            <a:r>
              <a:rPr lang="hu-HU">
                <a:ea typeface="+mn-lt"/>
                <a:cs typeface="+mn-lt"/>
              </a:rPr>
              <a:t> hat rá)</a:t>
            </a:r>
          </a:p>
          <a:p>
            <a:r>
              <a:rPr lang="hu-HU" b="1" err="1"/>
              <a:t>Ammóniosz</a:t>
            </a:r>
            <a:r>
              <a:rPr lang="hu-HU" b="1"/>
              <a:t> </a:t>
            </a:r>
            <a:r>
              <a:rPr lang="hu-HU" b="1" err="1"/>
              <a:t>Szakkasz</a:t>
            </a:r>
            <a:r>
              <a:rPr lang="hu-HU"/>
              <a:t> Kr. u 175-250 alexandriai filozófus, később </a:t>
            </a:r>
            <a:r>
              <a:rPr lang="hu-HU" err="1"/>
              <a:t>Plotinoszra</a:t>
            </a:r>
            <a:r>
              <a:rPr lang="hu-HU"/>
              <a:t> hatással lesz</a:t>
            </a:r>
          </a:p>
        </p:txBody>
      </p:sp>
    </p:spTree>
    <p:extLst>
      <p:ext uri="{BB962C8B-B14F-4D97-AF65-F5344CB8AC3E}">
        <p14:creationId xmlns:p14="http://schemas.microsoft.com/office/powerpoint/2010/main" val="1890373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E3E31E-C846-9548-534D-E8D6855D3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>
                <a:latin typeface="Lucida Sans"/>
              </a:rPr>
              <a:t>Az újplatonizmus kialakulása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48BC5EB-E684-F51B-CFBD-69035E1C3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hu-HU" b="1" err="1"/>
              <a:t>Plotinosz</a:t>
            </a:r>
            <a:r>
              <a:rPr lang="hu-HU" b="1"/>
              <a:t> </a:t>
            </a:r>
            <a:r>
              <a:rPr lang="hu-HU"/>
              <a:t>Kr. u. 203-270  görög-római vegyes felmenők</a:t>
            </a:r>
          </a:p>
          <a:p>
            <a:r>
              <a:rPr lang="hu-HU"/>
              <a:t>erősen metafizikai </a:t>
            </a:r>
            <a:r>
              <a:rPr lang="hu-HU" err="1"/>
              <a:t>ihletettségű</a:t>
            </a:r>
            <a:r>
              <a:rPr lang="hu-HU"/>
              <a:t> gondolkodó --&gt; kereszténység, judaizmus, iszlám, gnoszticizmus</a:t>
            </a:r>
          </a:p>
          <a:p>
            <a:r>
              <a:rPr lang="hu-HU"/>
              <a:t>platóni iskola, tanulmányok</a:t>
            </a:r>
          </a:p>
          <a:p>
            <a:r>
              <a:rPr lang="hu-HU" b="1" err="1"/>
              <a:t>Porphüriosz</a:t>
            </a:r>
            <a:r>
              <a:rPr lang="hu-HU"/>
              <a:t> Kr. u. 230-305 </a:t>
            </a:r>
            <a:r>
              <a:rPr lang="hu-HU" err="1"/>
              <a:t>Tarszosz</a:t>
            </a:r>
            <a:endParaRPr lang="hu-HU"/>
          </a:p>
          <a:p>
            <a:r>
              <a:rPr lang="hu-HU"/>
              <a:t>Platón rendszerelméletei, </a:t>
            </a:r>
            <a:r>
              <a:rPr lang="hu-HU" err="1"/>
              <a:t>Plotinosz</a:t>
            </a:r>
            <a:r>
              <a:rPr lang="hu-HU"/>
              <a:t> életműve</a:t>
            </a:r>
          </a:p>
          <a:p>
            <a:r>
              <a:rPr lang="hu-HU" b="1" err="1"/>
              <a:t>Iamblikosz</a:t>
            </a:r>
            <a:r>
              <a:rPr lang="hu-HU"/>
              <a:t> Kr. u. 245-325 arameus </a:t>
            </a:r>
            <a:r>
              <a:rPr lang="hu-HU" err="1"/>
              <a:t>származásó</a:t>
            </a:r>
            <a:r>
              <a:rPr lang="hu-HU"/>
              <a:t> tudós, esztéta</a:t>
            </a:r>
          </a:p>
          <a:p>
            <a:r>
              <a:rPr lang="hu-HU"/>
              <a:t>vitába szállt </a:t>
            </a:r>
            <a:r>
              <a:rPr lang="hu-HU" err="1"/>
              <a:t>Plotinosz</a:t>
            </a:r>
            <a:r>
              <a:rPr lang="hu-HU"/>
              <a:t> tanításaival, a dualista újplatonizmust hirdette, tanította</a:t>
            </a:r>
            <a:endParaRPr lang="hu-HU" err="1"/>
          </a:p>
        </p:txBody>
      </p:sp>
    </p:spTree>
    <p:extLst>
      <p:ext uri="{BB962C8B-B14F-4D97-AF65-F5344CB8AC3E}">
        <p14:creationId xmlns:p14="http://schemas.microsoft.com/office/powerpoint/2010/main" val="3439163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7516A80-3187-85C8-FF86-F6BE724D0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>
                <a:latin typeface="Lucida Sans"/>
                <a:ea typeface="+mj-lt"/>
                <a:cs typeface="+mj-lt"/>
              </a:rPr>
              <a:t>Az újplatonizmus kialakulása II.</a:t>
            </a:r>
            <a:endParaRPr lang="hu-HU">
              <a:latin typeface="Lucida Sans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F74CFCF-D374-3C03-456A-852F75997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hu-HU" b="1" err="1"/>
              <a:t>Porphüriosz</a:t>
            </a:r>
            <a:r>
              <a:rPr lang="hu-HU"/>
              <a:t> egyedi módon, hiteles forrásokkal tudja munkáit igazolni --&gt; gyarapszik az iskola</a:t>
            </a:r>
          </a:p>
          <a:p>
            <a:r>
              <a:rPr lang="hu-HU" b="1"/>
              <a:t>Alexandriai </a:t>
            </a:r>
            <a:r>
              <a:rPr lang="hu-HU" b="1" err="1"/>
              <a:t>Izidórosz</a:t>
            </a:r>
            <a:r>
              <a:rPr lang="hu-HU"/>
              <a:t> Kr. u. 450-520</a:t>
            </a:r>
          </a:p>
          <a:p>
            <a:r>
              <a:rPr lang="hu-HU"/>
              <a:t>kevésbé retorikai töltetű előadásmód, közérthetőség</a:t>
            </a:r>
          </a:p>
          <a:p>
            <a:r>
              <a:rPr lang="hu-HU"/>
              <a:t>kevésbé </a:t>
            </a:r>
            <a:r>
              <a:rPr lang="hu-HU" err="1"/>
              <a:t>intellektuált</a:t>
            </a:r>
            <a:r>
              <a:rPr lang="hu-HU"/>
              <a:t>, széleskörű tömegek megszólítása</a:t>
            </a:r>
          </a:p>
        </p:txBody>
      </p:sp>
    </p:spTree>
    <p:extLst>
      <p:ext uri="{BB962C8B-B14F-4D97-AF65-F5344CB8AC3E}">
        <p14:creationId xmlns:p14="http://schemas.microsoft.com/office/powerpoint/2010/main" val="1891235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F6133F-0139-3C5B-541B-3C496A249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/>
              <a:t>Újplatonisták szerkezete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3C0D280-3306-5769-9724-042BACF4A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4 csoport: - filozófia tanárok</a:t>
            </a:r>
          </a:p>
          <a:p>
            <a:r>
              <a:rPr lang="hu-HU"/>
              <a:t>                      - </a:t>
            </a:r>
            <a:r>
              <a:rPr lang="hu-HU" err="1"/>
              <a:t>parergon</a:t>
            </a:r>
            <a:r>
              <a:rPr lang="hu-HU"/>
              <a:t>-írók</a:t>
            </a:r>
          </a:p>
          <a:p>
            <a:r>
              <a:rPr lang="hu-HU"/>
              <a:t>                      - csak múltbéliek írói</a:t>
            </a:r>
          </a:p>
          <a:p>
            <a:r>
              <a:rPr lang="hu-HU"/>
              <a:t>                      - lényegi szerzők</a:t>
            </a:r>
          </a:p>
          <a:p>
            <a:pPr marL="0" indent="0">
              <a:buNone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38229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712D976-682B-F8DD-A4E7-DD40E97F4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err="1"/>
              <a:t>Gréko</a:t>
            </a:r>
            <a:r>
              <a:rPr lang="hu-HU" b="1"/>
              <a:t>-római hatás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6B54852-DDF7-9A91-DD92-0345063D2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hu-HU" b="1" err="1"/>
              <a:t>Arriánosz</a:t>
            </a:r>
            <a:r>
              <a:rPr lang="hu-HU"/>
              <a:t>, korábbi író hatása</a:t>
            </a:r>
          </a:p>
          <a:p>
            <a:r>
              <a:rPr lang="hu-HU"/>
              <a:t>tökéletesen ötvözött kultúra, </a:t>
            </a:r>
            <a:r>
              <a:rPr lang="hu-HU" err="1"/>
              <a:t>szinergitás</a:t>
            </a:r>
            <a:r>
              <a:rPr lang="hu-HU"/>
              <a:t> a </a:t>
            </a:r>
            <a:r>
              <a:rPr lang="hu-HU" err="1"/>
              <a:t>mediterráneumban</a:t>
            </a:r>
            <a:endParaRPr lang="hu-HU"/>
          </a:p>
          <a:p>
            <a:r>
              <a:rPr lang="hu-HU"/>
              <a:t>növekszik a műveltebbek aránya</a:t>
            </a:r>
          </a:p>
        </p:txBody>
      </p:sp>
    </p:spTree>
    <p:extLst>
      <p:ext uri="{BB962C8B-B14F-4D97-AF65-F5344CB8AC3E}">
        <p14:creationId xmlns:p14="http://schemas.microsoft.com/office/powerpoint/2010/main" val="4031186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A képen szöveg, Grafika, Grafikus tervezés, rajz látható&#10;&#10;Automatikusan generált leírás">
            <a:extLst>
              <a:ext uri="{FF2B5EF4-FFF2-40B4-BE49-F238E27FC236}">
                <a16:creationId xmlns:a16="http://schemas.microsoft.com/office/drawing/2014/main" id="{CADEEA1C-E290-1B05-89C7-BCB2A9EAEA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0320" y="711994"/>
            <a:ext cx="12029440" cy="6141720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0494A489-2768-5980-92DA-9222C05B6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080" y="-635"/>
            <a:ext cx="10861040" cy="1112203"/>
          </a:xfrm>
        </p:spPr>
        <p:txBody>
          <a:bodyPr/>
          <a:lstStyle/>
          <a:p>
            <a:r>
              <a:rPr lang="hu-HU" sz="2800" err="1"/>
              <a:t>Greko</a:t>
            </a:r>
            <a:r>
              <a:rPr lang="hu-HU" sz="2800"/>
              <a:t>-római </a:t>
            </a:r>
            <a:r>
              <a:rPr lang="hu-HU" sz="2800" err="1"/>
              <a:t>kultúrtérkép</a:t>
            </a:r>
            <a:r>
              <a:rPr lang="hu-HU" sz="2800"/>
              <a:t> (V. - VI. sz.)</a:t>
            </a:r>
          </a:p>
        </p:txBody>
      </p:sp>
    </p:spTree>
    <p:extLst>
      <p:ext uri="{BB962C8B-B14F-4D97-AF65-F5344CB8AC3E}">
        <p14:creationId xmlns:p14="http://schemas.microsoft.com/office/powerpoint/2010/main" val="2407974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656B15-2340-E605-2E5D-00CCA1058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/>
              <a:t>Alexandriai </a:t>
            </a:r>
            <a:r>
              <a:rPr lang="hu-HU" b="1" err="1"/>
              <a:t>Izidórosz</a:t>
            </a:r>
            <a:r>
              <a:rPr lang="hu-HU" b="1"/>
              <a:t> után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ADE3019-CC2C-41FB-D7E5-317FFD7E2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komoly szembenállás a kereszténységgel</a:t>
            </a:r>
          </a:p>
          <a:p>
            <a:r>
              <a:rPr lang="hu-HU"/>
              <a:t>nem </a:t>
            </a:r>
            <a:r>
              <a:rPr lang="hu-HU" err="1"/>
              <a:t>megtűrtté</a:t>
            </a:r>
            <a:r>
              <a:rPr lang="hu-HU"/>
              <a:t> válnak</a:t>
            </a:r>
          </a:p>
          <a:p>
            <a:r>
              <a:rPr lang="hu-HU"/>
              <a:t>Alexandria új székhely --&gt; megszűnik az irányzat</a:t>
            </a:r>
          </a:p>
        </p:txBody>
      </p:sp>
    </p:spTree>
    <p:extLst>
      <p:ext uri="{BB962C8B-B14F-4D97-AF65-F5344CB8AC3E}">
        <p14:creationId xmlns:p14="http://schemas.microsoft.com/office/powerpoint/2010/main" val="407761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6CF1808-9258-2C65-71FA-DF64250B1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>
                <a:latin typeface="Lucida Sans"/>
              </a:rPr>
              <a:t>Konklúzió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8FA9DA-B502-298B-5824-371B5091AB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reneszánszig nem jelenik meg, akkor is csak marginálisan</a:t>
            </a:r>
          </a:p>
          <a:p>
            <a:r>
              <a:rPr lang="hu-HU"/>
              <a:t>kulturális ötvözőértéke megmaradt, a szellemi értéke nem</a:t>
            </a:r>
          </a:p>
          <a:p>
            <a:r>
              <a:rPr lang="hu-HU"/>
              <a:t>skolasztikai hatás</a:t>
            </a:r>
          </a:p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3959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F781C7F-127D-FF2C-B006-4E7C6FB55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>
                <a:latin typeface="Lucida Sans"/>
              </a:rPr>
              <a:t>Irodalomjegyzék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349B27E-F1F4-8572-024B-D56958653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hu-HU">
                <a:latin typeface="Lucida Sans"/>
              </a:rPr>
              <a:t>Boros Gábor (szerk.) 2007. </a:t>
            </a:r>
            <a:r>
              <a:rPr lang="hu-HU">
                <a:latin typeface="Aptos"/>
              </a:rPr>
              <a:t>A császárkori újplatonizmus.</a:t>
            </a:r>
            <a:r>
              <a:rPr lang="hu-HU">
                <a:latin typeface="Lucida Sans"/>
              </a:rPr>
              <a:t> </a:t>
            </a:r>
            <a:r>
              <a:rPr lang="hu-HU" i="1"/>
              <a:t>Filozófia</a:t>
            </a:r>
            <a:r>
              <a:rPr lang="hu-HU"/>
              <a:t>. </a:t>
            </a:r>
            <a:r>
              <a:rPr lang="hu-HU">
                <a:ea typeface="+mn-lt"/>
                <a:cs typeface="+mn-lt"/>
              </a:rPr>
              <a:t>Akadémiai Kiadó. Budapest, 160-162.</a:t>
            </a:r>
          </a:p>
          <a:p>
            <a:r>
              <a:rPr lang="hu-HU">
                <a:latin typeface="Lucida Sans"/>
              </a:rPr>
              <a:t>Király István (szerk.) 1975.</a:t>
            </a:r>
            <a:r>
              <a:rPr lang="hu-HU"/>
              <a:t> </a:t>
            </a:r>
            <a:r>
              <a:rPr lang="hu-HU" i="1"/>
              <a:t>Világirodalmi lexikon.</a:t>
            </a:r>
            <a:r>
              <a:rPr lang="hu-HU"/>
              <a:t> Akadémiai Kiadó. Budapest, 894.</a:t>
            </a:r>
          </a:p>
          <a:p>
            <a:r>
              <a:rPr lang="hu-HU" b="1"/>
              <a:t>Epiktétosz 1944</a:t>
            </a:r>
            <a:r>
              <a:rPr lang="hu-HU" b="1" baseline="30000"/>
              <a:t>(2)</a:t>
            </a:r>
            <a:r>
              <a:rPr lang="hu-HU" b="1"/>
              <a:t>. </a:t>
            </a:r>
            <a:r>
              <a:rPr lang="hu-HU" i="1"/>
              <a:t>Epiktétosz kézikönyvecskéje. </a:t>
            </a:r>
            <a:r>
              <a:rPr lang="hu-HU"/>
              <a:t>In: </a:t>
            </a:r>
            <a:r>
              <a:rPr lang="hu-HU" err="1"/>
              <a:t>Sárosi</a:t>
            </a:r>
            <a:r>
              <a:rPr lang="hu-HU"/>
              <a:t> Gyula:</a:t>
            </a:r>
            <a:r>
              <a:rPr lang="hu-HU" i="1"/>
              <a:t> </a:t>
            </a:r>
            <a:r>
              <a:rPr lang="hu-HU" i="1">
                <a:ea typeface="+mn-lt"/>
                <a:cs typeface="+mn-lt"/>
              </a:rPr>
              <a:t>Officina Kétnyelvű Klasszikusok</a:t>
            </a:r>
            <a:r>
              <a:rPr lang="hu-HU">
                <a:ea typeface="+mn-lt"/>
                <a:cs typeface="+mn-lt"/>
              </a:rPr>
              <a:t>. Officina Kiadó. Budapest</a:t>
            </a:r>
            <a:endParaRPr lang="hu-HU" baseline="30000"/>
          </a:p>
          <a:p>
            <a:r>
              <a:rPr lang="hu-HU">
                <a:ea typeface="+mn-lt"/>
                <a:cs typeface="+mn-lt"/>
                <a:hlinkClick r:id="rId2"/>
              </a:rPr>
              <a:t>https://www.worldhistory.org/image/14250/migration-period-in-europe-during-the-4th--5th-cen/</a:t>
            </a:r>
            <a:r>
              <a:rPr lang="hu-HU">
                <a:ea typeface="+mn-lt"/>
                <a:cs typeface="+mn-lt"/>
              </a:rPr>
              <a:t>, utolsó letöltés: 2024. május 1.</a:t>
            </a:r>
            <a:endParaRPr lang="hu-HU"/>
          </a:p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5735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Szélesvásznú</PresentationFormat>
  <Slides>11</Slides>
  <Notes>0</Notes>
  <HiddenSlides>0</HiddenSlide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2" baseType="lpstr">
      <vt:lpstr>Office-téma</vt:lpstr>
      <vt:lpstr>A platonista filozófia a Római Birodalomban</vt:lpstr>
      <vt:lpstr>Korai római idők (Kr. e. 1. - Kr. u. 2. sz)</vt:lpstr>
      <vt:lpstr>Korai gréko-rómaiak</vt:lpstr>
      <vt:lpstr>Az újplatonizmus kialakulása</vt:lpstr>
      <vt:lpstr>Az újplatonizmus kialakulása II.</vt:lpstr>
      <vt:lpstr>Újplatonisták szerkezete</vt:lpstr>
      <vt:lpstr>Gréko-római hatás</vt:lpstr>
      <vt:lpstr>Greko-római kultúrtérkép (V. - VI. sz.)</vt:lpstr>
      <vt:lpstr>Alexandriai Izidórosz után</vt:lpstr>
      <vt:lpstr>Konklúzió</vt:lpstr>
      <vt:lpstr>Irodalomjegyzék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/>
  <cp:revision>2</cp:revision>
  <dcterms:created xsi:type="dcterms:W3CDTF">2024-05-03T06:59:36Z</dcterms:created>
  <dcterms:modified xsi:type="dcterms:W3CDTF">2024-05-03T10:56:54Z</dcterms:modified>
</cp:coreProperties>
</file>