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7"/>
  </p:notesMasterIdLst>
  <p:sldIdLst>
    <p:sldId id="256" r:id="rId2"/>
    <p:sldId id="257" r:id="rId3"/>
    <p:sldId id="280" r:id="rId4"/>
    <p:sldId id="282" r:id="rId5"/>
    <p:sldId id="274" r:id="rId6"/>
    <p:sldId id="275" r:id="rId7"/>
    <p:sldId id="276" r:id="rId8"/>
    <p:sldId id="277" r:id="rId9"/>
    <p:sldId id="278" r:id="rId10"/>
    <p:sldId id="279" r:id="rId11"/>
    <p:sldId id="259" r:id="rId12"/>
    <p:sldId id="265" r:id="rId13"/>
    <p:sldId id="272" r:id="rId14"/>
    <p:sldId id="273" r:id="rId15"/>
    <p:sldId id="270" r:id="rId16"/>
  </p:sldIdLst>
  <p:sldSz cx="12192000" cy="6858000"/>
  <p:notesSz cx="6858000" cy="9144000"/>
  <p:embeddedFontLst>
    <p:embeddedFont>
      <p:font typeface="Abril Fatface" panose="02000503000000020003" pitchFamily="2" charset="0"/>
      <p:regular r:id="rId18"/>
    </p:embeddedFont>
    <p:embeddedFont>
      <p:font typeface="DM Sans" pitchFamily="2" charset="0"/>
      <p:regular r:id="rId19"/>
      <p:bold r:id="rId20"/>
      <p:italic r:id="rId21"/>
      <p:boldItalic r:id="rId22"/>
    </p:embeddedFont>
    <p:embeddedFont>
      <p:font typeface="DM Serif Display" pitchFamily="2" charset="0"/>
      <p:regular r:id="rId23"/>
      <p: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6E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701"/>
  </p:normalViewPr>
  <p:slideViewPr>
    <p:cSldViewPr snapToGrid="0">
      <p:cViewPr varScale="1">
        <p:scale>
          <a:sx n="110" d="100"/>
          <a:sy n="110" d="100"/>
        </p:scale>
        <p:origin x="73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135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7212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0739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6978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134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8520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5943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0226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6301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6547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 descr="A piece of white pap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6176" y="0"/>
            <a:ext cx="64058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743200" y="5574850"/>
            <a:ext cx="67056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3267450" y="1206600"/>
            <a:ext cx="5657100" cy="44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pic>
        <p:nvPicPr>
          <p:cNvPr id="15" name="Google Shape;15;p2" descr="A burnt paper with writing on i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146"/>
            <a:ext cx="7772400" cy="4882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5446500" y="1608900"/>
            <a:ext cx="53358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5446475" y="3013200"/>
            <a:ext cx="53358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19" name="Google Shape;19;p3" descr="A piece of paper with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5875"/>
            <a:ext cx="499564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>
            <a:spLocks noGrp="1"/>
          </p:cNvSpPr>
          <p:nvPr>
            <p:ph type="pic" idx="2"/>
          </p:nvPr>
        </p:nvSpPr>
        <p:spPr>
          <a:xfrm>
            <a:off x="0" y="708625"/>
            <a:ext cx="4038600" cy="613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21" name="Google Shape;21;p3" descr="A close-up of a piece of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1275"/>
            <a:ext cx="38481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 descr="A close-up of a piece of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8372475" y="4448175"/>
            <a:ext cx="38481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2199000" y="1398175"/>
            <a:ext cx="7794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2199000" y="2522775"/>
            <a:ext cx="7794000" cy="3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38" name="Google Shape;38;p5" descr="A burnt paper with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5626100" cy="35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Two columns 1">
  <p:cSld name="CUSTOM_4_1">
    <p:bg>
      <p:bgPr>
        <a:solidFill>
          <a:schemeClr val="accent3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0" descr="A piece of white pap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3932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1535850" y="836300"/>
            <a:ext cx="9120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1535862" y="1994235"/>
            <a:ext cx="3884700" cy="3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6771138" y="1994225"/>
            <a:ext cx="3885000" cy="3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●"/>
              <a:defRPr>
                <a:solidFill>
                  <a:schemeClr val="accent4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○"/>
              <a:defRPr>
                <a:solidFill>
                  <a:schemeClr val="accent4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■"/>
              <a:defRPr>
                <a:solidFill>
                  <a:schemeClr val="accent4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●"/>
              <a:defRPr>
                <a:solidFill>
                  <a:schemeClr val="accent4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○"/>
              <a:defRPr>
                <a:solidFill>
                  <a:schemeClr val="accent4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■"/>
              <a:defRPr>
                <a:solidFill>
                  <a:schemeClr val="accent4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●"/>
              <a:defRPr>
                <a:solidFill>
                  <a:schemeClr val="accent4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○"/>
              <a:defRPr>
                <a:solidFill>
                  <a:schemeClr val="accent4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4"/>
              </a:buClr>
              <a:buSzPts val="1900"/>
              <a:buChar char="■"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1 Title and text left">
  <p:cSld name="CUSTOM_15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 descr="A close-up of a white pap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47057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933575" y="1943775"/>
            <a:ext cx="7392900" cy="9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933700" y="2944425"/>
            <a:ext cx="7392900" cy="19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A close-up of a crumpled paper&#10;&#10;Description automatically generated"/>
          <p:cNvPicPr preferRelativeResize="0"/>
          <p:nvPr/>
        </p:nvPicPr>
        <p:blipFill rotWithShape="1">
          <a:blip r:embed="rId7">
            <a:alphaModFix amt="30000"/>
          </a:blip>
          <a:srcRect r="15626"/>
          <a:stretch/>
        </p:blipFill>
        <p:spPr>
          <a:xfrm rot="5400000">
            <a:off x="2662200" y="-2671802"/>
            <a:ext cx="6857998" cy="1220160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DM Serif Display"/>
              <a:buNone/>
              <a:defRPr sz="6500" b="1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DM Sans"/>
              <a:buChar char="■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6" r:id="rId4"/>
    <p:sldLayoutId id="214748366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7"/>
          <p:cNvGrpSpPr/>
          <p:nvPr/>
        </p:nvGrpSpPr>
        <p:grpSpPr>
          <a:xfrm>
            <a:off x="-2130822" y="591473"/>
            <a:ext cx="5450961" cy="6714485"/>
            <a:chOff x="-2130822" y="591473"/>
            <a:chExt cx="5450961" cy="6714485"/>
          </a:xfrm>
        </p:grpSpPr>
        <p:sp>
          <p:nvSpPr>
            <p:cNvPr id="110" name="Google Shape;110;p17"/>
            <p:cNvSpPr/>
            <p:nvPr/>
          </p:nvSpPr>
          <p:spPr>
            <a:xfrm>
              <a:off x="-2130822" y="591473"/>
              <a:ext cx="5450961" cy="6714485"/>
            </a:xfrm>
            <a:custGeom>
              <a:avLst/>
              <a:gdLst/>
              <a:ahLst/>
              <a:cxnLst/>
              <a:rect l="l" t="t" r="r" b="b"/>
              <a:pathLst>
                <a:path w="1823064" h="2245647" extrusionOk="0">
                  <a:moveTo>
                    <a:pt x="867045" y="7453"/>
                  </a:moveTo>
                  <a:cubicBezTo>
                    <a:pt x="725765" y="53914"/>
                    <a:pt x="691967" y="201999"/>
                    <a:pt x="706960" y="328341"/>
                  </a:cubicBezTo>
                  <a:cubicBezTo>
                    <a:pt x="713560" y="384059"/>
                    <a:pt x="736319" y="405521"/>
                    <a:pt x="748496" y="457925"/>
                  </a:cubicBezTo>
                  <a:cubicBezTo>
                    <a:pt x="751426" y="470468"/>
                    <a:pt x="746476" y="497641"/>
                    <a:pt x="752194" y="530380"/>
                  </a:cubicBezTo>
                  <a:cubicBezTo>
                    <a:pt x="758226" y="564867"/>
                    <a:pt x="770317" y="589117"/>
                    <a:pt x="770060" y="600685"/>
                  </a:cubicBezTo>
                  <a:cubicBezTo>
                    <a:pt x="768496" y="665791"/>
                    <a:pt x="740388" y="631464"/>
                    <a:pt x="707102" y="650656"/>
                  </a:cubicBezTo>
                  <a:cubicBezTo>
                    <a:pt x="681213" y="665578"/>
                    <a:pt x="647756" y="702505"/>
                    <a:pt x="632820" y="728300"/>
                  </a:cubicBezTo>
                  <a:cubicBezTo>
                    <a:pt x="613617" y="761410"/>
                    <a:pt x="589207" y="800491"/>
                    <a:pt x="583517" y="838628"/>
                  </a:cubicBezTo>
                  <a:cubicBezTo>
                    <a:pt x="577429" y="879339"/>
                    <a:pt x="583631" y="908605"/>
                    <a:pt x="551028" y="938292"/>
                  </a:cubicBezTo>
                  <a:cubicBezTo>
                    <a:pt x="475551" y="1006960"/>
                    <a:pt x="423944" y="1086986"/>
                    <a:pt x="351341" y="1158693"/>
                  </a:cubicBezTo>
                  <a:cubicBezTo>
                    <a:pt x="343916" y="1166019"/>
                    <a:pt x="268439" y="1234013"/>
                    <a:pt x="258652" y="1230485"/>
                  </a:cubicBezTo>
                  <a:cubicBezTo>
                    <a:pt x="254101" y="1228835"/>
                    <a:pt x="153361" y="818431"/>
                    <a:pt x="164599" y="762778"/>
                  </a:cubicBezTo>
                  <a:cubicBezTo>
                    <a:pt x="173332" y="719538"/>
                    <a:pt x="169293" y="705720"/>
                    <a:pt x="144854" y="660830"/>
                  </a:cubicBezTo>
                  <a:cubicBezTo>
                    <a:pt x="133190" y="639419"/>
                    <a:pt x="39961" y="335962"/>
                    <a:pt x="10886" y="336577"/>
                  </a:cubicBezTo>
                  <a:cubicBezTo>
                    <a:pt x="-18181" y="337191"/>
                    <a:pt x="19108" y="583311"/>
                    <a:pt x="28582" y="663288"/>
                  </a:cubicBezTo>
                  <a:cubicBezTo>
                    <a:pt x="32166" y="693373"/>
                    <a:pt x="17657" y="735228"/>
                    <a:pt x="28582" y="763996"/>
                  </a:cubicBezTo>
                  <a:cubicBezTo>
                    <a:pt x="32707" y="774838"/>
                    <a:pt x="51398" y="787032"/>
                    <a:pt x="52764" y="798559"/>
                  </a:cubicBezTo>
                  <a:cubicBezTo>
                    <a:pt x="57002" y="834343"/>
                    <a:pt x="141611" y="1211282"/>
                    <a:pt x="155040" y="1269034"/>
                  </a:cubicBezTo>
                  <a:cubicBezTo>
                    <a:pt x="159904" y="1289859"/>
                    <a:pt x="101896" y="1284198"/>
                    <a:pt x="124769" y="1374013"/>
                  </a:cubicBezTo>
                  <a:cubicBezTo>
                    <a:pt x="146049" y="1457654"/>
                    <a:pt x="191199" y="1451879"/>
                    <a:pt x="195580" y="1460670"/>
                  </a:cubicBezTo>
                  <a:cubicBezTo>
                    <a:pt x="201213" y="1471879"/>
                    <a:pt x="193702" y="1498422"/>
                    <a:pt x="195580" y="1501694"/>
                  </a:cubicBezTo>
                  <a:cubicBezTo>
                    <a:pt x="200843" y="1510826"/>
                    <a:pt x="339307" y="2131423"/>
                    <a:pt x="339307" y="2131423"/>
                  </a:cubicBezTo>
                  <a:cubicBezTo>
                    <a:pt x="339307" y="2131423"/>
                    <a:pt x="338567" y="2210115"/>
                    <a:pt x="374442" y="2229830"/>
                  </a:cubicBezTo>
                  <a:cubicBezTo>
                    <a:pt x="433275" y="2262120"/>
                    <a:pt x="459677" y="2216800"/>
                    <a:pt x="459364" y="2175036"/>
                  </a:cubicBezTo>
                  <a:cubicBezTo>
                    <a:pt x="459221" y="2156175"/>
                    <a:pt x="353503" y="1949859"/>
                    <a:pt x="483603" y="1951281"/>
                  </a:cubicBezTo>
                  <a:cubicBezTo>
                    <a:pt x="537827" y="1951879"/>
                    <a:pt x="530914" y="2008009"/>
                    <a:pt x="529349" y="2041153"/>
                  </a:cubicBezTo>
                  <a:cubicBezTo>
                    <a:pt x="527585" y="2078650"/>
                    <a:pt x="516063" y="2209034"/>
                    <a:pt x="549890" y="2226217"/>
                  </a:cubicBezTo>
                  <a:cubicBezTo>
                    <a:pt x="612223" y="2257881"/>
                    <a:pt x="670402" y="2238450"/>
                    <a:pt x="734755" y="2239987"/>
                  </a:cubicBezTo>
                  <a:cubicBezTo>
                    <a:pt x="768439" y="2240783"/>
                    <a:pt x="855580" y="2245648"/>
                    <a:pt x="855580" y="2245648"/>
                  </a:cubicBezTo>
                  <a:cubicBezTo>
                    <a:pt x="855580" y="2245648"/>
                    <a:pt x="1030003" y="2229432"/>
                    <a:pt x="1117372" y="2236373"/>
                  </a:cubicBezTo>
                  <a:cubicBezTo>
                    <a:pt x="1162777" y="2239987"/>
                    <a:pt x="1236860" y="2251395"/>
                    <a:pt x="1277542" y="2219930"/>
                  </a:cubicBezTo>
                  <a:cubicBezTo>
                    <a:pt x="1327130" y="2181551"/>
                    <a:pt x="1307870" y="2100926"/>
                    <a:pt x="1309207" y="2045250"/>
                  </a:cubicBezTo>
                  <a:cubicBezTo>
                    <a:pt x="1310459" y="1992732"/>
                    <a:pt x="1309093" y="1921096"/>
                    <a:pt x="1325110" y="1870911"/>
                  </a:cubicBezTo>
                  <a:cubicBezTo>
                    <a:pt x="1331653" y="1850371"/>
                    <a:pt x="1328382" y="1826359"/>
                    <a:pt x="1336490" y="1806530"/>
                  </a:cubicBezTo>
                  <a:cubicBezTo>
                    <a:pt x="1342208" y="1792561"/>
                    <a:pt x="1336205" y="1748379"/>
                    <a:pt x="1343432" y="1735236"/>
                  </a:cubicBezTo>
                  <a:cubicBezTo>
                    <a:pt x="1360017" y="1705051"/>
                    <a:pt x="1391454" y="1689546"/>
                    <a:pt x="1400615" y="1655378"/>
                  </a:cubicBezTo>
                  <a:cubicBezTo>
                    <a:pt x="1409207" y="1623429"/>
                    <a:pt x="1407727" y="1582889"/>
                    <a:pt x="1399733" y="1524852"/>
                  </a:cubicBezTo>
                  <a:cubicBezTo>
                    <a:pt x="1391739" y="1466843"/>
                    <a:pt x="1364057" y="1465876"/>
                    <a:pt x="1375693" y="1445762"/>
                  </a:cubicBezTo>
                  <a:cubicBezTo>
                    <a:pt x="1381753" y="1435350"/>
                    <a:pt x="1483801" y="1478223"/>
                    <a:pt x="1499164" y="1483116"/>
                  </a:cubicBezTo>
                  <a:cubicBezTo>
                    <a:pt x="1533303" y="1493984"/>
                    <a:pt x="1681155" y="1498906"/>
                    <a:pt x="1757229" y="1365962"/>
                  </a:cubicBezTo>
                  <a:cubicBezTo>
                    <a:pt x="1833275" y="1232989"/>
                    <a:pt x="1868836" y="1011194"/>
                    <a:pt x="1720956" y="749592"/>
                  </a:cubicBezTo>
                  <a:cubicBezTo>
                    <a:pt x="1635864" y="599071"/>
                    <a:pt x="1440444" y="417942"/>
                    <a:pt x="1191312" y="558016"/>
                  </a:cubicBezTo>
                  <a:cubicBezTo>
                    <a:pt x="1061326" y="631100"/>
                    <a:pt x="1090487" y="675854"/>
                    <a:pt x="1077201" y="665401"/>
                  </a:cubicBezTo>
                  <a:cubicBezTo>
                    <a:pt x="1071796" y="661145"/>
                    <a:pt x="1063147" y="635766"/>
                    <a:pt x="1061383" y="629180"/>
                  </a:cubicBezTo>
                  <a:cubicBezTo>
                    <a:pt x="1057998" y="616397"/>
                    <a:pt x="1090516" y="568855"/>
                    <a:pt x="1096205" y="559052"/>
                  </a:cubicBezTo>
                  <a:cubicBezTo>
                    <a:pt x="1113446" y="529328"/>
                    <a:pt x="1129178" y="473046"/>
                    <a:pt x="1128211" y="438588"/>
                  </a:cubicBezTo>
                  <a:cubicBezTo>
                    <a:pt x="1127158" y="400067"/>
                    <a:pt x="1126760" y="363271"/>
                    <a:pt x="1099107" y="332910"/>
                  </a:cubicBezTo>
                  <a:cubicBezTo>
                    <a:pt x="1080729" y="312710"/>
                    <a:pt x="1032279" y="279444"/>
                    <a:pt x="1029036" y="252079"/>
                  </a:cubicBezTo>
                  <a:cubicBezTo>
                    <a:pt x="1026277" y="228830"/>
                    <a:pt x="1063119" y="241538"/>
                    <a:pt x="1074612" y="240176"/>
                  </a:cubicBezTo>
                  <a:cubicBezTo>
                    <a:pt x="1088638" y="238511"/>
                    <a:pt x="1107187" y="201459"/>
                    <a:pt x="1101099" y="130850"/>
                  </a:cubicBezTo>
                  <a:cubicBezTo>
                    <a:pt x="1093588" y="43627"/>
                    <a:pt x="959335" y="-22891"/>
                    <a:pt x="867045" y="7453"/>
                  </a:cubicBezTo>
                  <a:close/>
                  <a:moveTo>
                    <a:pt x="509293" y="1317142"/>
                  </a:moveTo>
                  <a:cubicBezTo>
                    <a:pt x="514613" y="1316630"/>
                    <a:pt x="502863" y="1325962"/>
                    <a:pt x="501355" y="1331111"/>
                  </a:cubicBezTo>
                  <a:cubicBezTo>
                    <a:pt x="498396" y="1341182"/>
                    <a:pt x="494214" y="1350656"/>
                    <a:pt x="492280" y="1361040"/>
                  </a:cubicBezTo>
                  <a:cubicBezTo>
                    <a:pt x="487102" y="1388835"/>
                    <a:pt x="486362" y="1424880"/>
                    <a:pt x="496860" y="1451765"/>
                  </a:cubicBezTo>
                  <a:cubicBezTo>
                    <a:pt x="500701" y="1461552"/>
                    <a:pt x="510402" y="1483202"/>
                    <a:pt x="517742" y="1490770"/>
                  </a:cubicBezTo>
                  <a:cubicBezTo>
                    <a:pt x="526135" y="1499475"/>
                    <a:pt x="542920" y="1511168"/>
                    <a:pt x="545935" y="1523771"/>
                  </a:cubicBezTo>
                  <a:cubicBezTo>
                    <a:pt x="561241" y="1587469"/>
                    <a:pt x="548154" y="1660328"/>
                    <a:pt x="545054" y="1724681"/>
                  </a:cubicBezTo>
                  <a:cubicBezTo>
                    <a:pt x="544342" y="1739532"/>
                    <a:pt x="546476" y="1770741"/>
                    <a:pt x="538709" y="1783429"/>
                  </a:cubicBezTo>
                  <a:cubicBezTo>
                    <a:pt x="527898" y="1801096"/>
                    <a:pt x="504797" y="1812846"/>
                    <a:pt x="485082" y="1817569"/>
                  </a:cubicBezTo>
                  <a:cubicBezTo>
                    <a:pt x="468866" y="1821466"/>
                    <a:pt x="433645" y="1825819"/>
                    <a:pt x="418026" y="1821238"/>
                  </a:cubicBezTo>
                  <a:cubicBezTo>
                    <a:pt x="402664" y="1816687"/>
                    <a:pt x="401327" y="1776772"/>
                    <a:pt x="398197" y="1764994"/>
                  </a:cubicBezTo>
                  <a:cubicBezTo>
                    <a:pt x="383517" y="1709574"/>
                    <a:pt x="370260" y="1653671"/>
                    <a:pt x="354812" y="1598621"/>
                  </a:cubicBezTo>
                  <a:cubicBezTo>
                    <a:pt x="344570" y="1562149"/>
                    <a:pt x="331511" y="1519902"/>
                    <a:pt x="327955" y="1482235"/>
                  </a:cubicBezTo>
                  <a:cubicBezTo>
                    <a:pt x="326590" y="1467782"/>
                    <a:pt x="318596" y="1448494"/>
                    <a:pt x="323318" y="1446957"/>
                  </a:cubicBezTo>
                  <a:cubicBezTo>
                    <a:pt x="354669" y="1436886"/>
                    <a:pt x="383034" y="1409745"/>
                    <a:pt x="410687" y="1392505"/>
                  </a:cubicBezTo>
                  <a:cubicBezTo>
                    <a:pt x="426504" y="1382661"/>
                    <a:pt x="447443" y="1377483"/>
                    <a:pt x="460843" y="1363998"/>
                  </a:cubicBezTo>
                  <a:cubicBezTo>
                    <a:pt x="466362" y="1358451"/>
                    <a:pt x="504541" y="1317598"/>
                    <a:pt x="509293" y="1317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1" name="Google Shape;111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988271" y="685800"/>
              <a:ext cx="5225121" cy="64115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2" name="Google Shape;112;p17"/>
          <p:cNvGrpSpPr/>
          <p:nvPr/>
        </p:nvGrpSpPr>
        <p:grpSpPr>
          <a:xfrm>
            <a:off x="8557280" y="179525"/>
            <a:ext cx="3995396" cy="7538364"/>
            <a:chOff x="8557280" y="179525"/>
            <a:chExt cx="3995396" cy="7538364"/>
          </a:xfrm>
        </p:grpSpPr>
        <p:sp>
          <p:nvSpPr>
            <p:cNvPr id="113" name="Google Shape;113;p17"/>
            <p:cNvSpPr/>
            <p:nvPr/>
          </p:nvSpPr>
          <p:spPr>
            <a:xfrm>
              <a:off x="8557280" y="179525"/>
              <a:ext cx="3995396" cy="7538364"/>
            </a:xfrm>
            <a:custGeom>
              <a:avLst/>
              <a:gdLst/>
              <a:ahLst/>
              <a:cxnLst/>
              <a:rect l="l" t="t" r="r" b="b"/>
              <a:pathLst>
                <a:path w="1163990" h="2196173" extrusionOk="0">
                  <a:moveTo>
                    <a:pt x="60890" y="2075700"/>
                  </a:moveTo>
                  <a:cubicBezTo>
                    <a:pt x="101459" y="2148709"/>
                    <a:pt x="237562" y="2166283"/>
                    <a:pt x="237562" y="2166283"/>
                  </a:cubicBezTo>
                  <a:cubicBezTo>
                    <a:pt x="237562" y="2166283"/>
                    <a:pt x="332412" y="2184755"/>
                    <a:pt x="398956" y="2188678"/>
                  </a:cubicBezTo>
                  <a:cubicBezTo>
                    <a:pt x="633038" y="2202476"/>
                    <a:pt x="1163991" y="2193000"/>
                    <a:pt x="1163991" y="2193000"/>
                  </a:cubicBezTo>
                  <a:lnTo>
                    <a:pt x="1163223" y="53144"/>
                  </a:lnTo>
                  <a:cubicBezTo>
                    <a:pt x="1163223" y="53144"/>
                    <a:pt x="1037561" y="-19358"/>
                    <a:pt x="884788" y="5005"/>
                  </a:cubicBezTo>
                  <a:cubicBezTo>
                    <a:pt x="732013" y="29368"/>
                    <a:pt x="735513" y="70008"/>
                    <a:pt x="602170" y="128754"/>
                  </a:cubicBezTo>
                  <a:cubicBezTo>
                    <a:pt x="468799" y="187502"/>
                    <a:pt x="351303" y="239994"/>
                    <a:pt x="351303" y="239994"/>
                  </a:cubicBezTo>
                  <a:lnTo>
                    <a:pt x="6296" y="378913"/>
                  </a:lnTo>
                  <a:cubicBezTo>
                    <a:pt x="-33306" y="433083"/>
                    <a:pt x="126864" y="569351"/>
                    <a:pt x="126864" y="569351"/>
                  </a:cubicBezTo>
                  <a:cubicBezTo>
                    <a:pt x="126864" y="569351"/>
                    <a:pt x="121857" y="643214"/>
                    <a:pt x="137419" y="703467"/>
                  </a:cubicBezTo>
                  <a:cubicBezTo>
                    <a:pt x="153010" y="763720"/>
                    <a:pt x="185328" y="767325"/>
                    <a:pt x="189169" y="810361"/>
                  </a:cubicBezTo>
                  <a:cubicBezTo>
                    <a:pt x="192981" y="853396"/>
                    <a:pt x="178330" y="855012"/>
                    <a:pt x="170221" y="933902"/>
                  </a:cubicBezTo>
                  <a:cubicBezTo>
                    <a:pt x="162085" y="1012796"/>
                    <a:pt x="177704" y="1146915"/>
                    <a:pt x="177704" y="1146915"/>
                  </a:cubicBezTo>
                  <a:cubicBezTo>
                    <a:pt x="177704" y="1146915"/>
                    <a:pt x="212839" y="1270574"/>
                    <a:pt x="185670" y="1326488"/>
                  </a:cubicBezTo>
                  <a:cubicBezTo>
                    <a:pt x="158501" y="1382400"/>
                    <a:pt x="109425" y="1378889"/>
                    <a:pt x="109425" y="1446354"/>
                  </a:cubicBezTo>
                  <a:cubicBezTo>
                    <a:pt x="109425" y="1576940"/>
                    <a:pt x="165897" y="1702872"/>
                    <a:pt x="138728" y="1837452"/>
                  </a:cubicBezTo>
                  <a:cubicBezTo>
                    <a:pt x="111559" y="1972032"/>
                    <a:pt x="20321" y="2002690"/>
                    <a:pt x="60890" y="20757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4" name="Google Shape;114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30825" y="357113"/>
              <a:ext cx="3400700" cy="7068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" name="Google Shape;115;p17"/>
          <p:cNvSpPr txBox="1">
            <a:spLocks noGrp="1"/>
          </p:cNvSpPr>
          <p:nvPr>
            <p:ph type="subTitle" idx="1"/>
          </p:nvPr>
        </p:nvSpPr>
        <p:spPr>
          <a:xfrm>
            <a:off x="2743200" y="5574850"/>
            <a:ext cx="67056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1000" dirty="0" err="1"/>
              <a:t>Zsurkán</a:t>
            </a:r>
            <a:r>
              <a:rPr lang="en" sz="1000" dirty="0"/>
              <a:t> Rebeka - 2024.05.03</a:t>
            </a:r>
            <a:endParaRPr sz="1000" dirty="0"/>
          </a:p>
        </p:txBody>
      </p:sp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3267449" y="1206600"/>
            <a:ext cx="5918591" cy="44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</a:pPr>
            <a:r>
              <a:rPr lang="hu-HU" dirty="0">
                <a:solidFill>
                  <a:srgbClr val="8B6E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Nők az oktatásban</a:t>
            </a:r>
            <a:endParaRPr dirty="0">
              <a:solidFill>
                <a:srgbClr val="8B6E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5446500" y="1608900"/>
            <a:ext cx="53358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5000" dirty="0" err="1"/>
              <a:t>Amiről</a:t>
            </a:r>
            <a:r>
              <a:rPr lang="en" sz="5000" dirty="0"/>
              <a:t> </a:t>
            </a:r>
            <a:r>
              <a:rPr lang="en" sz="5000" dirty="0" err="1"/>
              <a:t>szó</a:t>
            </a:r>
            <a:r>
              <a:rPr lang="en" sz="5000" dirty="0"/>
              <a:t> les</a:t>
            </a:r>
            <a:r>
              <a:rPr lang="hu-HU" sz="5000" dirty="0" err="1"/>
              <a:t>z</a:t>
            </a:r>
            <a:r>
              <a:rPr lang="hu-HU" sz="5000" dirty="0"/>
              <a:t>:</a:t>
            </a:r>
            <a:endParaRPr sz="5000" dirty="0"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1"/>
          </p:nvPr>
        </p:nvSpPr>
        <p:spPr>
          <a:xfrm>
            <a:off x="5446475" y="3013200"/>
            <a:ext cx="5000808" cy="911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hu-HU" sz="3000" dirty="0"/>
              <a:t>Egyiptomi, görög és római nők szerepe az oktatásban</a:t>
            </a:r>
            <a:endParaRPr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0" descr="A close up of a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936" y="-28575"/>
            <a:ext cx="9211113" cy="7010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 descr="A piece of paper with writing on i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9221" y="-27250"/>
            <a:ext cx="4445000" cy="33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797721" y="885877"/>
            <a:ext cx="699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 err="1"/>
              <a:t>Egyiptom</a:t>
            </a:r>
            <a:endParaRPr dirty="0"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1979740" y="1726587"/>
            <a:ext cx="6991500" cy="24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Levelek fontossága, Aranyszájú Szent János édesanyja</a:t>
            </a:r>
            <a:endParaRPr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Különböző társadalmi szintek, alapvető elzártság</a:t>
            </a:r>
            <a:endParaRPr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Háztartás és férj fontossága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Gazdagabb forrásanyag a római időkből. Ptolemaioszi levelek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Oktatás – </a:t>
            </a:r>
            <a:r>
              <a:rPr lang="hu-HU" dirty="0" err="1">
                <a:solidFill>
                  <a:schemeClr val="accent5"/>
                </a:solidFill>
              </a:rPr>
              <a:t>Hermione</a:t>
            </a:r>
            <a:r>
              <a:rPr lang="hu-HU" dirty="0">
                <a:solidFill>
                  <a:schemeClr val="accent5"/>
                </a:solidFill>
              </a:rPr>
              <a:t>; </a:t>
            </a:r>
            <a:r>
              <a:rPr lang="hu-HU" dirty="0" err="1">
                <a:solidFill>
                  <a:schemeClr val="accent5"/>
                </a:solidFill>
              </a:rPr>
              <a:t>Apollonous</a:t>
            </a:r>
            <a:r>
              <a:rPr lang="hu-HU" dirty="0">
                <a:solidFill>
                  <a:schemeClr val="accent5"/>
                </a:solidFill>
              </a:rPr>
              <a:t> levele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Kétkezi munka – inasok oktatása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 err="1">
                <a:solidFill>
                  <a:schemeClr val="accent5"/>
                </a:solidFill>
              </a:rPr>
              <a:t>Teos</a:t>
            </a:r>
            <a:r>
              <a:rPr lang="hu-HU" dirty="0">
                <a:solidFill>
                  <a:schemeClr val="accent5"/>
                </a:solidFill>
              </a:rPr>
              <a:t> – az oktatás alapvető jog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Szarkofágok – fiú-lány különbségek</a:t>
            </a:r>
          </a:p>
        </p:txBody>
      </p:sp>
      <p:pic>
        <p:nvPicPr>
          <p:cNvPr id="149" name="Google Shape;149;p20" descr="A piece of paper with a black background&#10;&#10;Description automatically generated"/>
          <p:cNvPicPr preferRelativeResize="0"/>
          <p:nvPr/>
        </p:nvPicPr>
        <p:blipFill rotWithShape="1">
          <a:blip r:embed="rId5">
            <a:alphaModFix amt="44000"/>
          </a:blip>
          <a:srcRect l="12244" t="16101" r="69485" b="9142"/>
          <a:stretch/>
        </p:blipFill>
        <p:spPr>
          <a:xfrm rot="-1980712">
            <a:off x="10736586" y="3923367"/>
            <a:ext cx="801801" cy="2071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119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>
            <a:spLocks noGrp="1"/>
          </p:cNvSpPr>
          <p:nvPr>
            <p:ph type="title"/>
          </p:nvPr>
        </p:nvSpPr>
        <p:spPr>
          <a:xfrm>
            <a:off x="241989" y="-316997"/>
            <a:ext cx="4894820" cy="19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dirty="0" err="1"/>
              <a:t>Források</a:t>
            </a:r>
            <a:endParaRPr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B6EC65F7-1BEE-BE95-5D80-618E4735A53E}"/>
              </a:ext>
            </a:extLst>
          </p:cNvPr>
          <p:cNvSpPr txBox="1"/>
          <p:nvPr/>
        </p:nvSpPr>
        <p:spPr>
          <a:xfrm>
            <a:off x="3390818" y="4953470"/>
            <a:ext cx="17459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 err="1">
                <a:solidFill>
                  <a:srgbClr val="786352"/>
                </a:solidFill>
                <a:latin typeface="DM Sans"/>
                <a:sym typeface="DM Sans"/>
              </a:rPr>
              <a:t>Terracotta</a:t>
            </a:r>
            <a:endParaRPr lang="hu-HU" sz="2500" dirty="0">
              <a:solidFill>
                <a:srgbClr val="786352"/>
              </a:solidFill>
              <a:latin typeface="DM Sans"/>
            </a:endParaRP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C39755E-9620-26E0-757E-380D2F4DD197}"/>
              </a:ext>
            </a:extLst>
          </p:cNvPr>
          <p:cNvSpPr txBox="1"/>
          <p:nvPr/>
        </p:nvSpPr>
        <p:spPr>
          <a:xfrm>
            <a:off x="4078409" y="2536063"/>
            <a:ext cx="1620957" cy="515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86352"/>
              </a:buClr>
              <a:buSzPts val="1900"/>
              <a:buFont typeface="DM Sans"/>
              <a:buNone/>
              <a:tabLst/>
              <a:defRPr/>
            </a:pPr>
            <a:r>
              <a:rPr kumimoji="0" lang="hu-HU" sz="2500" b="0" i="0" u="none" strike="noStrike" kern="0" cap="none" spc="0" normalizeH="0" baseline="0" noProof="0" dirty="0" err="1">
                <a:ln>
                  <a:noFill/>
                </a:ln>
                <a:solidFill>
                  <a:srgbClr val="786352"/>
                </a:solidFill>
                <a:effectLst/>
                <a:uLnTx/>
                <a:uFillTx/>
                <a:latin typeface="DM Sans"/>
                <a:sym typeface="DM Sans"/>
              </a:rPr>
              <a:t>Hermione</a:t>
            </a:r>
            <a:endParaRPr kumimoji="0" lang="hu-HU" sz="2500" b="0" i="0" u="none" strike="noStrike" kern="0" cap="none" spc="0" normalizeH="0" baseline="0" noProof="0" dirty="0">
              <a:ln>
                <a:noFill/>
              </a:ln>
              <a:solidFill>
                <a:srgbClr val="786352"/>
              </a:solidFill>
              <a:effectLst/>
              <a:uLnTx/>
              <a:uFillTx/>
              <a:latin typeface="DM Sans"/>
              <a:sym typeface="DM Sans"/>
            </a:endParaRPr>
          </a:p>
        </p:txBody>
      </p:sp>
      <p:pic>
        <p:nvPicPr>
          <p:cNvPr id="3" name="Kép 2" descr="A képen művészet, festmény látható&#10;&#10;Automatikusan generált leírás">
            <a:extLst>
              <a:ext uri="{FF2B5EF4-FFF2-40B4-BE49-F238E27FC236}">
                <a16:creationId xmlns:a16="http://schemas.microsoft.com/office/drawing/2014/main" id="{5B2CA477-6517-5027-D9ED-E579AABC7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366" y="1714500"/>
            <a:ext cx="6096000" cy="3429000"/>
          </a:xfrm>
          <a:prstGeom prst="rect">
            <a:avLst/>
          </a:prstGeom>
        </p:spPr>
      </p:pic>
      <p:pic>
        <p:nvPicPr>
          <p:cNvPr id="5" name="Kép 4" descr="A képen szobor, művészet, Klasszikus szobrok, épület látható&#10;&#10;Automatikusan generált leírás">
            <a:extLst>
              <a:ext uri="{FF2B5EF4-FFF2-40B4-BE49-F238E27FC236}">
                <a16:creationId xmlns:a16="http://schemas.microsoft.com/office/drawing/2014/main" id="{23ED5C7D-8DC0-D4B1-F77C-5F3DAC003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34" y="1766329"/>
            <a:ext cx="2863679" cy="488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1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0" descr="A close up of a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936" y="-28575"/>
            <a:ext cx="9211113" cy="7010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 descr="A piece of paper with writing on i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9221" y="-27250"/>
            <a:ext cx="4445000" cy="33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920475" y="1455100"/>
            <a:ext cx="699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 err="1"/>
              <a:t>Görögország</a:t>
            </a:r>
            <a:endParaRPr dirty="0"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1748378" y="2670024"/>
            <a:ext cx="6991500" cy="33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Feleség szerepköre mindenekelőtt</a:t>
            </a:r>
            <a:endParaRPr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Anya-lánya kapcsolat, megfigyelés</a:t>
            </a:r>
            <a:endParaRPr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Fiú-lány különbségek, polgári erények és állam érdekében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Hésziodosz – fiatal feleség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Háztartás – fontos szerep, anyagok; kétkezi munka</a:t>
            </a:r>
            <a:endParaRPr dirty="0">
              <a:solidFill>
                <a:schemeClr val="accent5"/>
              </a:solidFill>
            </a:endParaRPr>
          </a:p>
        </p:txBody>
      </p:sp>
      <p:pic>
        <p:nvPicPr>
          <p:cNvPr id="149" name="Google Shape;149;p20" descr="A piece of paper with a black background&#10;&#10;Description automatically generated"/>
          <p:cNvPicPr preferRelativeResize="0"/>
          <p:nvPr/>
        </p:nvPicPr>
        <p:blipFill rotWithShape="1">
          <a:blip r:embed="rId5">
            <a:alphaModFix amt="44000"/>
          </a:blip>
          <a:srcRect l="12244" t="16101" r="69485" b="9142"/>
          <a:stretch/>
        </p:blipFill>
        <p:spPr>
          <a:xfrm rot="-1980712">
            <a:off x="10736586" y="3923367"/>
            <a:ext cx="801801" cy="2071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09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>
            <a:spLocks noGrp="1"/>
          </p:cNvSpPr>
          <p:nvPr>
            <p:ph type="title"/>
          </p:nvPr>
        </p:nvSpPr>
        <p:spPr>
          <a:xfrm>
            <a:off x="241989" y="-316997"/>
            <a:ext cx="4894820" cy="19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dirty="0" err="1"/>
              <a:t>Források</a:t>
            </a:r>
            <a:endParaRPr dirty="0"/>
          </a:p>
        </p:txBody>
      </p:sp>
      <p:sp>
        <p:nvSpPr>
          <p:cNvPr id="200" name="Google Shape;200;p26"/>
          <p:cNvSpPr txBox="1">
            <a:spLocks noGrp="1"/>
          </p:cNvSpPr>
          <p:nvPr>
            <p:ph type="body" idx="1"/>
          </p:nvPr>
        </p:nvSpPr>
        <p:spPr>
          <a:xfrm>
            <a:off x="3284323" y="1666003"/>
            <a:ext cx="3221501" cy="103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hu-HU" sz="2500" dirty="0"/>
              <a:t>Anya és lánya</a:t>
            </a:r>
            <a:endParaRPr sz="25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E99881D-077E-45DA-32E3-6D1823A6219B}"/>
              </a:ext>
            </a:extLst>
          </p:cNvPr>
          <p:cNvSpPr txBox="1"/>
          <p:nvPr/>
        </p:nvSpPr>
        <p:spPr>
          <a:xfrm>
            <a:off x="7117751" y="4955059"/>
            <a:ext cx="361829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>
                <a:solidFill>
                  <a:schemeClr val="bg1"/>
                </a:solidFill>
                <a:latin typeface="DM Sans"/>
                <a:sym typeface="DM Sans"/>
              </a:rPr>
              <a:t>Szövés (Kr.e. 550-530)</a:t>
            </a:r>
          </a:p>
        </p:txBody>
      </p:sp>
      <p:pic>
        <p:nvPicPr>
          <p:cNvPr id="4" name="Kép 3" descr="A képen Tárgyi lelet, művészet, múzeum, szobor látható&#10;&#10;Automatikusan generált leírás">
            <a:extLst>
              <a:ext uri="{FF2B5EF4-FFF2-40B4-BE49-F238E27FC236}">
                <a16:creationId xmlns:a16="http://schemas.microsoft.com/office/drawing/2014/main" id="{50AF1BBA-E50F-AF49-1633-2B61CEF0B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407" y="100956"/>
            <a:ext cx="3064584" cy="4425260"/>
          </a:xfrm>
          <a:prstGeom prst="rect">
            <a:avLst/>
          </a:prstGeom>
        </p:spPr>
      </p:pic>
      <p:pic>
        <p:nvPicPr>
          <p:cNvPr id="8" name="Kép 7" descr="A képen fazekasáru, égetett agyagáru, váza, urna látható&#10;&#10;Automatikusan generált leírás">
            <a:extLst>
              <a:ext uri="{FF2B5EF4-FFF2-40B4-BE49-F238E27FC236}">
                <a16:creationId xmlns:a16="http://schemas.microsoft.com/office/drawing/2014/main" id="{923F05BB-B058-7574-AB19-EEB24690F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571" y="2961170"/>
            <a:ext cx="3225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2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200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váza, fazekasáru, égetett agyagáru, urna látható&#10;&#10;Automatikusan generált leírás">
            <a:extLst>
              <a:ext uri="{FF2B5EF4-FFF2-40B4-BE49-F238E27FC236}">
                <a16:creationId xmlns:a16="http://schemas.microsoft.com/office/drawing/2014/main" id="{8691DD85-6EF4-F9CB-98E1-D7ECCA986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348" y="1555274"/>
            <a:ext cx="3802548" cy="4680059"/>
          </a:xfrm>
          <a:prstGeom prst="rect">
            <a:avLst/>
          </a:prstGeom>
        </p:spPr>
      </p:pic>
      <p:pic>
        <p:nvPicPr>
          <p:cNvPr id="10" name="Kép 9" descr="A képen fazekasáru, égetett agyagáru, váza, urna látható&#10;&#10;Automatikusan generált leírás">
            <a:extLst>
              <a:ext uri="{FF2B5EF4-FFF2-40B4-BE49-F238E27FC236}">
                <a16:creationId xmlns:a16="http://schemas.microsoft.com/office/drawing/2014/main" id="{162B85B1-EDCF-A30E-AE30-A57D3FE8A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370" y="133182"/>
            <a:ext cx="3362921" cy="4121367"/>
          </a:xfrm>
          <a:prstGeom prst="rect">
            <a:avLst/>
          </a:prstGeom>
        </p:spPr>
      </p:pic>
      <p:pic>
        <p:nvPicPr>
          <p:cNvPr id="12" name="Kép 11" descr="A képen fazekasáru, égetett agyagáru, váza, urna látható&#10;&#10;Automatikusan generált leírás">
            <a:extLst>
              <a:ext uri="{FF2B5EF4-FFF2-40B4-BE49-F238E27FC236}">
                <a16:creationId xmlns:a16="http://schemas.microsoft.com/office/drawing/2014/main" id="{5EEE40F8-25B0-64AE-A0D3-A35C6B65A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78" y="133182"/>
            <a:ext cx="3362921" cy="412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0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szöveg, múzeum, művészet látható&#10;&#10;Automatikusan generált leírás">
            <a:extLst>
              <a:ext uri="{FF2B5EF4-FFF2-40B4-BE49-F238E27FC236}">
                <a16:creationId xmlns:a16="http://schemas.microsoft.com/office/drawing/2014/main" id="{D2B673B8-81B3-8C37-6219-206C5B32E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50" y="2433549"/>
            <a:ext cx="10561899" cy="199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3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0" descr="A close up of a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936" y="-28575"/>
            <a:ext cx="9211113" cy="7010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 descr="A piece of paper with writing on i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9221" y="-27250"/>
            <a:ext cx="4445000" cy="33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920475" y="1455100"/>
            <a:ext cx="699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 err="1"/>
              <a:t>Görögország</a:t>
            </a:r>
            <a:endParaRPr dirty="0"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1550670" y="2377162"/>
            <a:ext cx="6991500" cy="24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Tanult mesterségek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Tabuk – idősebb családtagok szerepe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 err="1">
                <a:solidFill>
                  <a:schemeClr val="accent5"/>
                </a:solidFill>
              </a:rPr>
              <a:t>Heraia</a:t>
            </a:r>
            <a:r>
              <a:rPr lang="hu-HU" dirty="0">
                <a:solidFill>
                  <a:schemeClr val="accent5"/>
                </a:solidFill>
              </a:rPr>
              <a:t> fesztivál – versenyek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Kurtizánok – zenei oktatás, művelt nők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Költőnők – Szapphó, Gorgó és Androméda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Filozófusok – </a:t>
            </a:r>
            <a:r>
              <a:rPr lang="hu-HU" dirty="0" err="1">
                <a:solidFill>
                  <a:schemeClr val="accent5"/>
                </a:solidFill>
              </a:rPr>
              <a:t>Theanó</a:t>
            </a:r>
            <a:r>
              <a:rPr lang="hu-HU" dirty="0">
                <a:solidFill>
                  <a:schemeClr val="accent5"/>
                </a:solidFill>
              </a:rPr>
              <a:t>, </a:t>
            </a:r>
            <a:r>
              <a:rPr lang="hu-HU" dirty="0" err="1">
                <a:solidFill>
                  <a:schemeClr val="accent5"/>
                </a:solidFill>
              </a:rPr>
              <a:t>Diotima</a:t>
            </a:r>
            <a:endParaRPr lang="hu-HU"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Spárta – Platón; </a:t>
            </a:r>
            <a:r>
              <a:rPr lang="hu-HU">
                <a:solidFill>
                  <a:schemeClr val="accent5"/>
                </a:solidFill>
              </a:rPr>
              <a:t>korcsoportos beosztás</a:t>
            </a:r>
            <a:endParaRPr lang="hu-HU" dirty="0">
              <a:solidFill>
                <a:schemeClr val="accent5"/>
              </a:solidFill>
            </a:endParaRPr>
          </a:p>
        </p:txBody>
      </p:sp>
      <p:pic>
        <p:nvPicPr>
          <p:cNvPr id="149" name="Google Shape;149;p20" descr="A piece of paper with a black background&#10;&#10;Description automatically generated"/>
          <p:cNvPicPr preferRelativeResize="0"/>
          <p:nvPr/>
        </p:nvPicPr>
        <p:blipFill rotWithShape="1">
          <a:blip r:embed="rId5">
            <a:alphaModFix amt="44000"/>
          </a:blip>
          <a:srcRect l="12244" t="16101" r="69485" b="9142"/>
          <a:stretch/>
        </p:blipFill>
        <p:spPr>
          <a:xfrm rot="-1980712">
            <a:off x="10736586" y="3923367"/>
            <a:ext cx="801801" cy="2071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39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repeatCount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>
            <a:spLocks noGrp="1"/>
          </p:cNvSpPr>
          <p:nvPr>
            <p:ph type="title"/>
          </p:nvPr>
        </p:nvSpPr>
        <p:spPr>
          <a:xfrm>
            <a:off x="241989" y="-316997"/>
            <a:ext cx="4894820" cy="19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dirty="0" err="1"/>
              <a:t>Források</a:t>
            </a:r>
            <a:endParaRPr dirty="0"/>
          </a:p>
        </p:txBody>
      </p:sp>
      <p:pic>
        <p:nvPicPr>
          <p:cNvPr id="7" name="Kép 6" descr="A képen rajz, festmény, művészet, Tánc látható&#10;&#10;Automatikusan generált leírás">
            <a:extLst>
              <a:ext uri="{FF2B5EF4-FFF2-40B4-BE49-F238E27FC236}">
                <a16:creationId xmlns:a16="http://schemas.microsoft.com/office/drawing/2014/main" id="{BCEE07AD-5FD8-F7C4-080D-A07EBC029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336" y="511088"/>
            <a:ext cx="4459763" cy="2917912"/>
          </a:xfrm>
          <a:prstGeom prst="rect">
            <a:avLst/>
          </a:prstGeom>
        </p:spPr>
      </p:pic>
      <p:pic>
        <p:nvPicPr>
          <p:cNvPr id="10" name="Kép 9" descr="A képen fedett pályás, váza, múzeum, művészet látható&#10;&#10;Automatikusan generált leírás">
            <a:extLst>
              <a:ext uri="{FF2B5EF4-FFF2-40B4-BE49-F238E27FC236}">
                <a16:creationId xmlns:a16="http://schemas.microsoft.com/office/drawing/2014/main" id="{521E8C62-6EB9-8E16-727D-25ABC8B09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08" y="3429000"/>
            <a:ext cx="4798194" cy="3193798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B6EC65F7-1BEE-BE95-5D80-618E4735A53E}"/>
              </a:ext>
            </a:extLst>
          </p:cNvPr>
          <p:cNvSpPr txBox="1"/>
          <p:nvPr/>
        </p:nvSpPr>
        <p:spPr>
          <a:xfrm>
            <a:off x="6096000" y="5115697"/>
            <a:ext cx="284084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hu-HU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M Sans"/>
                <a:cs typeface="Arial"/>
                <a:sym typeface="DM Sans"/>
              </a:rPr>
              <a:t>Furulyázó kurtizán</a:t>
            </a:r>
            <a:endParaRPr lang="hu-HU" dirty="0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C39755E-9620-26E0-757E-380D2F4DD197}"/>
              </a:ext>
            </a:extLst>
          </p:cNvPr>
          <p:cNvSpPr txBox="1"/>
          <p:nvPr/>
        </p:nvSpPr>
        <p:spPr>
          <a:xfrm>
            <a:off x="3463941" y="1970044"/>
            <a:ext cx="2355132" cy="515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86352"/>
              </a:buClr>
              <a:buSzPts val="1900"/>
              <a:buFont typeface="DM Sans"/>
              <a:buNone/>
              <a:tabLst/>
              <a:defRPr/>
            </a:pPr>
            <a:r>
              <a:rPr kumimoji="0" lang="hu-HU" sz="2500" b="0" i="0" u="none" strike="noStrike" kern="0" cap="none" spc="0" normalizeH="0" baseline="0" noProof="0" dirty="0">
                <a:ln>
                  <a:noFill/>
                </a:ln>
                <a:solidFill>
                  <a:srgbClr val="786352"/>
                </a:solidFill>
                <a:effectLst/>
                <a:uLnTx/>
                <a:uFillTx/>
                <a:latin typeface="DM Sans"/>
                <a:sym typeface="DM Sans"/>
              </a:rPr>
              <a:t>Versenyző nők</a:t>
            </a:r>
          </a:p>
        </p:txBody>
      </p:sp>
    </p:spTree>
    <p:extLst>
      <p:ext uri="{BB962C8B-B14F-4D97-AF65-F5344CB8AC3E}">
        <p14:creationId xmlns:p14="http://schemas.microsoft.com/office/powerpoint/2010/main" val="110204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0" descr="A close up of a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936" y="-28575"/>
            <a:ext cx="9211113" cy="7010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 descr="A piece of paper with writing on i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9221" y="-27250"/>
            <a:ext cx="4445000" cy="33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920475" y="1455100"/>
            <a:ext cx="699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 err="1"/>
              <a:t>Róma</a:t>
            </a:r>
            <a:endParaRPr dirty="0"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2020226" y="2377162"/>
            <a:ext cx="6991500" cy="24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Nők oktatása – kiemelkedő szerep, társadalmi hatás</a:t>
            </a:r>
            <a:endParaRPr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Otthon fontossága</a:t>
            </a:r>
            <a:endParaRPr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Társadalmi státusz – közéletben való részvétel</a:t>
            </a:r>
            <a:endParaRPr dirty="0">
              <a:solidFill>
                <a:schemeClr val="accent5"/>
              </a:solidFill>
            </a:endParaRPr>
          </a:p>
        </p:txBody>
      </p:sp>
      <p:pic>
        <p:nvPicPr>
          <p:cNvPr id="149" name="Google Shape;149;p20" descr="A piece of paper with a black background&#10;&#10;Description automatically generated"/>
          <p:cNvPicPr preferRelativeResize="0"/>
          <p:nvPr/>
        </p:nvPicPr>
        <p:blipFill rotWithShape="1">
          <a:blip r:embed="rId5">
            <a:alphaModFix amt="44000"/>
          </a:blip>
          <a:srcRect l="12244" t="16101" r="69485" b="9142"/>
          <a:stretch/>
        </p:blipFill>
        <p:spPr>
          <a:xfrm rot="-1980712">
            <a:off x="10736586" y="3923367"/>
            <a:ext cx="801801" cy="2071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>
            <a:spLocks noGrp="1"/>
          </p:cNvSpPr>
          <p:nvPr>
            <p:ph type="title"/>
          </p:nvPr>
        </p:nvSpPr>
        <p:spPr>
          <a:xfrm>
            <a:off x="241989" y="-316997"/>
            <a:ext cx="4894820" cy="19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dirty="0" err="1"/>
              <a:t>Források</a:t>
            </a:r>
            <a:endParaRPr dirty="0"/>
          </a:p>
        </p:txBody>
      </p:sp>
      <p:sp>
        <p:nvSpPr>
          <p:cNvPr id="200" name="Google Shape;200;p26"/>
          <p:cNvSpPr txBox="1">
            <a:spLocks noGrp="1"/>
          </p:cNvSpPr>
          <p:nvPr>
            <p:ph type="body" idx="1"/>
          </p:nvPr>
        </p:nvSpPr>
        <p:spPr>
          <a:xfrm>
            <a:off x="2184571" y="1797692"/>
            <a:ext cx="3221501" cy="103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hu-HU" sz="2500" dirty="0"/>
              <a:t>Hentes és felesége</a:t>
            </a:r>
            <a:endParaRPr sz="25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AA39976-D8EC-E5EA-75D0-C6FC8F00A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336" y="166386"/>
            <a:ext cx="6148771" cy="3262613"/>
          </a:xfrm>
          <a:prstGeom prst="rect">
            <a:avLst/>
          </a:prstGeom>
        </p:spPr>
      </p:pic>
      <p:pic>
        <p:nvPicPr>
          <p:cNvPr id="5" name="Kép 4" descr="A képen kézírás, levél, rajz, művészet látható&#10;&#10;Automatikusan generált leírás">
            <a:extLst>
              <a:ext uri="{FF2B5EF4-FFF2-40B4-BE49-F238E27FC236}">
                <a16:creationId xmlns:a16="http://schemas.microsoft.com/office/drawing/2014/main" id="{414362F4-09F7-7522-A5A3-E02C5C18B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89" y="3109451"/>
            <a:ext cx="5264959" cy="3508601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CE99881D-077E-45DA-32E3-6D1823A6219B}"/>
              </a:ext>
            </a:extLst>
          </p:cNvPr>
          <p:cNvSpPr txBox="1"/>
          <p:nvPr/>
        </p:nvSpPr>
        <p:spPr>
          <a:xfrm>
            <a:off x="7117751" y="4955059"/>
            <a:ext cx="416171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 err="1">
                <a:solidFill>
                  <a:schemeClr val="bg1"/>
                </a:solidFill>
                <a:latin typeface="DM Sans"/>
                <a:sym typeface="DM Sans"/>
              </a:rPr>
              <a:t>Vindolanda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sz="2500" dirty="0">
                <a:solidFill>
                  <a:schemeClr val="bg1"/>
                </a:solidFill>
                <a:latin typeface="DM Sans"/>
              </a:rPr>
              <a:t>táblák – részlet</a:t>
            </a:r>
          </a:p>
          <a:p>
            <a:r>
              <a:rPr lang="hu-HU" sz="2500" dirty="0">
                <a:solidFill>
                  <a:schemeClr val="bg1"/>
                </a:solidFill>
                <a:latin typeface="DM Sans"/>
              </a:rPr>
              <a:t>(Claudia </a:t>
            </a:r>
            <a:r>
              <a:rPr lang="hu-HU" sz="2500" dirty="0" err="1">
                <a:solidFill>
                  <a:schemeClr val="bg1"/>
                </a:solidFill>
                <a:latin typeface="DM Sans"/>
              </a:rPr>
              <a:t>Severa</a:t>
            </a:r>
            <a:r>
              <a:rPr lang="hu-HU" sz="2500" dirty="0">
                <a:solidFill>
                  <a:schemeClr val="bg1"/>
                </a:solidFill>
                <a:latin typeface="DM Sans"/>
              </a:rPr>
              <a:t> &amp; </a:t>
            </a:r>
          </a:p>
          <a:p>
            <a:r>
              <a:rPr lang="hu-HU" sz="2500" dirty="0" err="1">
                <a:solidFill>
                  <a:schemeClr val="bg1"/>
                </a:solidFill>
                <a:latin typeface="DM Sans"/>
              </a:rPr>
              <a:t>Sulpicia</a:t>
            </a:r>
            <a:r>
              <a:rPr lang="hu-HU" sz="2500" dirty="0">
                <a:solidFill>
                  <a:schemeClr val="bg1"/>
                </a:solidFill>
                <a:latin typeface="DM Sans"/>
              </a:rPr>
              <a:t> </a:t>
            </a:r>
            <a:r>
              <a:rPr lang="hu-HU" sz="2500" dirty="0" err="1">
                <a:solidFill>
                  <a:schemeClr val="bg1"/>
                </a:solidFill>
                <a:latin typeface="DM Sans"/>
              </a:rPr>
              <a:t>Lepidina</a:t>
            </a:r>
            <a:r>
              <a:rPr lang="hu-HU" sz="2500" dirty="0">
                <a:solidFill>
                  <a:schemeClr val="bg1"/>
                </a:solidFill>
                <a:latin typeface="DM San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200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0" descr="A close up of a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936" y="-28575"/>
            <a:ext cx="9211113" cy="7010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 descr="A piece of paper with writing on i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9221" y="-27250"/>
            <a:ext cx="4445000" cy="33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920475" y="1455100"/>
            <a:ext cx="699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 err="1"/>
              <a:t>Róma</a:t>
            </a:r>
            <a:endParaRPr dirty="0"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2179677" y="2291701"/>
            <a:ext cx="6991500" cy="24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Férfi-női szerepek </a:t>
            </a:r>
            <a:r>
              <a:rPr lang="hu-HU">
                <a:solidFill>
                  <a:schemeClr val="accent5"/>
                </a:solidFill>
              </a:rPr>
              <a:t>közötti különbség</a:t>
            </a:r>
            <a:endParaRPr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Házasság</a:t>
            </a:r>
            <a:endParaRPr dirty="0">
              <a:solidFill>
                <a:schemeClr val="accent5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Kevesebb a tanult nő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Olvasás szerepe – erkölcsi fejlődés kárára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A férj, mint oktató</a:t>
            </a:r>
          </a:p>
          <a:p>
            <a:pPr marL="457200" lvl="0" indent="-3492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hu-HU" dirty="0">
                <a:solidFill>
                  <a:schemeClr val="accent5"/>
                </a:solidFill>
              </a:rPr>
              <a:t>Költészet elterjedése</a:t>
            </a:r>
          </a:p>
        </p:txBody>
      </p:sp>
      <p:pic>
        <p:nvPicPr>
          <p:cNvPr id="149" name="Google Shape;149;p20" descr="A piece of paper with a black background&#10;&#10;Description automatically generated"/>
          <p:cNvPicPr preferRelativeResize="0"/>
          <p:nvPr/>
        </p:nvPicPr>
        <p:blipFill rotWithShape="1">
          <a:blip r:embed="rId5">
            <a:alphaModFix amt="44000"/>
          </a:blip>
          <a:srcRect l="12244" t="16101" r="69485" b="9142"/>
          <a:stretch/>
        </p:blipFill>
        <p:spPr>
          <a:xfrm rot="-1980712">
            <a:off x="10736586" y="3923367"/>
            <a:ext cx="801801" cy="2071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706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>
            <a:spLocks noGrp="1"/>
          </p:cNvSpPr>
          <p:nvPr>
            <p:ph type="title"/>
          </p:nvPr>
        </p:nvSpPr>
        <p:spPr>
          <a:xfrm>
            <a:off x="229632" y="0"/>
            <a:ext cx="4894820" cy="19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dirty="0" err="1"/>
              <a:t>Kiemelkedő</a:t>
            </a:r>
            <a:r>
              <a:rPr lang="en" dirty="0"/>
              <a:t> </a:t>
            </a:r>
            <a:r>
              <a:rPr lang="en" dirty="0" err="1"/>
              <a:t>személyek</a:t>
            </a:r>
            <a:endParaRPr dirty="0"/>
          </a:p>
        </p:txBody>
      </p:sp>
      <p:sp>
        <p:nvSpPr>
          <p:cNvPr id="200" name="Google Shape;200;p26"/>
          <p:cNvSpPr txBox="1">
            <a:spLocks noGrp="1"/>
          </p:cNvSpPr>
          <p:nvPr>
            <p:ph type="body" idx="1"/>
          </p:nvPr>
        </p:nvSpPr>
        <p:spPr>
          <a:xfrm>
            <a:off x="2874499" y="2292178"/>
            <a:ext cx="3221501" cy="103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hu-HU" sz="2500" dirty="0"/>
              <a:t>Polla </a:t>
            </a:r>
            <a:r>
              <a:rPr lang="hu-HU" sz="2500" dirty="0" err="1"/>
              <a:t>Argentaria</a:t>
            </a:r>
            <a:r>
              <a:rPr lang="hu-HU" sz="2500" dirty="0"/>
              <a:t>, </a:t>
            </a:r>
            <a:r>
              <a:rPr lang="hu-HU" sz="2500" dirty="0" err="1"/>
              <a:t>Lucanus</a:t>
            </a:r>
            <a:r>
              <a:rPr lang="hu-HU" sz="2500" dirty="0"/>
              <a:t> özvegye</a:t>
            </a:r>
            <a:endParaRPr sz="25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E99881D-077E-45DA-32E3-6D1823A6219B}"/>
              </a:ext>
            </a:extLst>
          </p:cNvPr>
          <p:cNvSpPr txBox="1"/>
          <p:nvPr/>
        </p:nvSpPr>
        <p:spPr>
          <a:xfrm>
            <a:off x="7117751" y="4955059"/>
            <a:ext cx="387477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 err="1">
                <a:solidFill>
                  <a:schemeClr val="bg1"/>
                </a:solidFill>
                <a:latin typeface="DM Sans"/>
                <a:sym typeface="DM Sans"/>
              </a:rPr>
              <a:t>Sulpicia</a:t>
            </a:r>
            <a:r>
              <a:rPr lang="hu-HU" sz="2500" dirty="0">
                <a:solidFill>
                  <a:schemeClr val="bg1"/>
                </a:solidFill>
                <a:latin typeface="DM Sans"/>
                <a:sym typeface="DM Sans"/>
              </a:rPr>
              <a:t> (</a:t>
            </a:r>
            <a:r>
              <a:rPr lang="hu-HU" sz="2500" dirty="0" err="1">
                <a:solidFill>
                  <a:schemeClr val="bg1"/>
                </a:solidFill>
                <a:latin typeface="DM Sans"/>
                <a:sym typeface="DM Sans"/>
              </a:rPr>
              <a:t>Albius</a:t>
            </a:r>
            <a:r>
              <a:rPr lang="hu-HU" sz="2500" dirty="0">
                <a:solidFill>
                  <a:schemeClr val="bg1"/>
                </a:solidFill>
                <a:latin typeface="DM Sans"/>
                <a:sym typeface="DM Sans"/>
              </a:rPr>
              <a:t> </a:t>
            </a:r>
            <a:r>
              <a:rPr lang="hu-HU" sz="2500" dirty="0" err="1">
                <a:solidFill>
                  <a:schemeClr val="bg1"/>
                </a:solidFill>
                <a:latin typeface="DM Sans"/>
                <a:sym typeface="DM Sans"/>
              </a:rPr>
              <a:t>Tibullus</a:t>
            </a:r>
            <a:r>
              <a:rPr lang="hu-HU" sz="2500" dirty="0">
                <a:solidFill>
                  <a:schemeClr val="bg1"/>
                </a:solidFill>
                <a:latin typeface="DM Sans"/>
                <a:sym typeface="DM Sans"/>
              </a:rPr>
              <a:t> </a:t>
            </a:r>
          </a:p>
          <a:p>
            <a:r>
              <a:rPr lang="hu-HU" sz="2500" dirty="0">
                <a:solidFill>
                  <a:schemeClr val="bg1"/>
                </a:solidFill>
                <a:latin typeface="DM Sans"/>
                <a:sym typeface="DM Sans"/>
              </a:rPr>
              <a:t>költészetének részeként)</a:t>
            </a:r>
            <a:endParaRPr lang="hu-HU" sz="2500" dirty="0">
              <a:solidFill>
                <a:schemeClr val="bg1"/>
              </a:solidFill>
              <a:latin typeface="DM Sans"/>
            </a:endParaRPr>
          </a:p>
        </p:txBody>
      </p:sp>
      <p:pic>
        <p:nvPicPr>
          <p:cNvPr id="4" name="Kép 3" descr="A képen bronz, fém, sárgaréz, arany látható&#10;&#10;Automatikusan generált leírás">
            <a:extLst>
              <a:ext uri="{FF2B5EF4-FFF2-40B4-BE49-F238E27FC236}">
                <a16:creationId xmlns:a16="http://schemas.microsoft.com/office/drawing/2014/main" id="{19205FBD-CBEC-79B5-DA6B-942929458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816" y="152228"/>
            <a:ext cx="2882900" cy="4279900"/>
          </a:xfrm>
          <a:prstGeom prst="rect">
            <a:avLst/>
          </a:prstGeom>
        </p:spPr>
      </p:pic>
      <p:pic>
        <p:nvPicPr>
          <p:cNvPr id="8" name="Kép 7" descr="A képen festmény, Emberi arc, rajz, művészet látható&#10;&#10;Automatikusan generált leírás">
            <a:extLst>
              <a:ext uri="{FF2B5EF4-FFF2-40B4-BE49-F238E27FC236}">
                <a16:creationId xmlns:a16="http://schemas.microsoft.com/office/drawing/2014/main" id="{1C7F3529-B5A0-0BED-3457-799BC68D8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284" y="3796586"/>
            <a:ext cx="2603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5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200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"/>
          <p:cNvSpPr txBox="1">
            <a:spLocks noGrp="1"/>
          </p:cNvSpPr>
          <p:nvPr>
            <p:ph type="title"/>
          </p:nvPr>
        </p:nvSpPr>
        <p:spPr>
          <a:xfrm>
            <a:off x="933575" y="1943775"/>
            <a:ext cx="7392900" cy="9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 err="1"/>
              <a:t>Köszönöm</a:t>
            </a:r>
            <a:r>
              <a:rPr lang="en" dirty="0"/>
              <a:t> a </a:t>
            </a:r>
            <a:r>
              <a:rPr lang="en" dirty="0" err="1"/>
              <a:t>figyelmet</a:t>
            </a:r>
            <a:r>
              <a:rPr lang="en" dirty="0"/>
              <a:t>!</a:t>
            </a:r>
            <a:endParaRPr dirty="0"/>
          </a:p>
        </p:txBody>
      </p:sp>
      <p:pic>
        <p:nvPicPr>
          <p:cNvPr id="2" name="Google Shape;143;p20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DC0B87A6-0E4B-3ECF-E841-F7A2402764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89221" y="-27250"/>
            <a:ext cx="4445000" cy="336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" grpId="0"/>
    </p:bld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3F372E"/>
      </a:dk1>
      <a:lt1>
        <a:srgbClr val="FFFFFF"/>
      </a:lt1>
      <a:dk2>
        <a:srgbClr val="786352"/>
      </a:dk2>
      <a:lt2>
        <a:srgbClr val="EEEEEE"/>
      </a:lt2>
      <a:accent1>
        <a:srgbClr val="6E5941"/>
      </a:accent1>
      <a:accent2>
        <a:srgbClr val="DEC8B1"/>
      </a:accent2>
      <a:accent3>
        <a:srgbClr val="44382B"/>
      </a:accent3>
      <a:accent4>
        <a:srgbClr val="FFFAEE"/>
      </a:accent4>
      <a:accent5>
        <a:srgbClr val="6A5B4D"/>
      </a:accent5>
      <a:accent6>
        <a:srgbClr val="C26A5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1790</TotalTime>
  <Words>227</Words>
  <Application>Microsoft Macintosh PowerPoint</Application>
  <PresentationFormat>Szélesvásznú</PresentationFormat>
  <Paragraphs>57</Paragraphs>
  <Slides>15</Slides>
  <Notes>15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3" baseType="lpstr">
      <vt:lpstr>DM Serif Display</vt:lpstr>
      <vt:lpstr>DM Sans</vt:lpstr>
      <vt:lpstr>Arial</vt:lpstr>
      <vt:lpstr>Times New Roman</vt:lpstr>
      <vt:lpstr>Aldrich</vt:lpstr>
      <vt:lpstr>Abril Fatface</vt:lpstr>
      <vt:lpstr>Calibri</vt:lpstr>
      <vt:lpstr>SlidesMania</vt:lpstr>
      <vt:lpstr>Nők az oktatásban</vt:lpstr>
      <vt:lpstr>Amiről szó lesz:</vt:lpstr>
      <vt:lpstr>Egyiptom</vt:lpstr>
      <vt:lpstr>Források</vt:lpstr>
      <vt:lpstr>Görögország</vt:lpstr>
      <vt:lpstr>Források</vt:lpstr>
      <vt:lpstr>PowerPoint-bemutató</vt:lpstr>
      <vt:lpstr>PowerPoint-bemutató</vt:lpstr>
      <vt:lpstr>Görögország</vt:lpstr>
      <vt:lpstr>Források</vt:lpstr>
      <vt:lpstr>Róma</vt:lpstr>
      <vt:lpstr>Források</vt:lpstr>
      <vt:lpstr>Róma</vt:lpstr>
      <vt:lpstr>Kiemelkedő személyek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Nők az oktatásban</dc:title>
  <cp:lastModifiedBy>Zsurkán Rebeka</cp:lastModifiedBy>
  <cp:revision>12</cp:revision>
  <dcterms:modified xsi:type="dcterms:W3CDTF">2024-05-04T20:19:21Z</dcterms:modified>
</cp:coreProperties>
</file>