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notesMasterIdLst>
    <p:notesMasterId r:id="rId11"/>
  </p:notesMasterIdLst>
  <p:sldIdLst>
    <p:sldId id="256" r:id="rId2"/>
    <p:sldId id="263" r:id="rId3"/>
    <p:sldId id="264" r:id="rId4"/>
    <p:sldId id="265" r:id="rId5"/>
    <p:sldId id="262" r:id="rId6"/>
    <p:sldId id="268" r:id="rId7"/>
    <p:sldId id="266" r:id="rId8"/>
    <p:sldId id="267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C1447-4667-4577-B526-13A4723E35A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4B604-7158-4D0B-BE4F-CD149F8450D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5201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Készítette:</a:t>
            </a:r>
            <a:r>
              <a:rPr lang="hu-HU" baseline="0" dirty="0" smtClean="0"/>
              <a:t> </a:t>
            </a:r>
            <a:r>
              <a:rPr lang="hu-HU" baseline="0" dirty="0" err="1" smtClean="0"/>
              <a:t>Léhi</a:t>
            </a:r>
            <a:r>
              <a:rPr lang="hu-HU" baseline="0" dirty="0" smtClean="0"/>
              <a:t> Magdolna (I529U0)                                                                                                                                     2024. 05.03.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4B604-7158-4D0B-BE4F-CD149F8450D9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7754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Dór:</a:t>
            </a:r>
            <a:r>
              <a:rPr lang="hu-HU" sz="10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</a:t>
            </a:r>
            <a:r>
              <a:rPr lang="hu-HU" sz="1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lul lekerekített metszet (</a:t>
            </a:r>
            <a:r>
              <a:rPr lang="hu-HU" sz="10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echinus</a:t>
            </a:r>
            <a:r>
              <a:rPr lang="hu-HU" sz="1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felül pedig négyzet</a:t>
            </a:r>
            <a:r>
              <a:rPr lang="hu-HU" sz="10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(abakusz). Az </a:t>
            </a:r>
            <a:r>
              <a:rPr lang="hu-HU" sz="10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echinus</a:t>
            </a:r>
            <a:r>
              <a:rPr lang="hu-HU" sz="1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laposnak és szétfeszítettnek tűnik a korai példákban, és az oszlop tetejéről körpárnaként emelkedik az áthidalókat tartó abakuszig. </a:t>
            </a:r>
            <a:endParaRPr lang="hu-HU" sz="1000" dirty="0">
              <a:latin typeface="+mn-lt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4B604-7158-4D0B-BE4F-CD149F8450D9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3321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Arányok</a:t>
            </a:r>
            <a:r>
              <a:rPr lang="hu-HU" baseline="0" dirty="0" smtClean="0"/>
              <a:t> bemutatása, Püthagorasz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4B604-7158-4D0B-BE4F-CD149F8450D9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4915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Arányok</a:t>
            </a:r>
            <a:r>
              <a:rPr lang="hu-HU" baseline="0" dirty="0" smtClean="0"/>
              <a:t> bemutatása, Püthagorasz</a:t>
            </a:r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4B604-7158-4D0B-BE4F-CD149F8450D9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3957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339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59674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9856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9823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6636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620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2190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8917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9838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1697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9117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0971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5538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8189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193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11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AE338-1E90-407C-9E04-DBDFB0F41F94}" type="datetimeFigureOut">
              <a:rPr lang="hu-HU" smtClean="0"/>
              <a:t>2024. 05. 05.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342C788-51D3-4F44-88BA-AF1B93FA59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743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hanacademy.org/humanities/ancient-art-civilizations/greek-art/beginners-guide-greece/a/introduction-to-greek-architecture" TargetMode="External"/><Relationship Id="rId2" Type="http://schemas.openxmlformats.org/officeDocument/2006/relationships/hyperlink" Target="https://architecturecompetitions.com/the-3-orders-of-ancient-greek-architectur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158138" y="4219302"/>
            <a:ext cx="8915399" cy="976090"/>
          </a:xfrm>
        </p:spPr>
        <p:txBody>
          <a:bodyPr/>
          <a:lstStyle/>
          <a:p>
            <a:r>
              <a:rPr lang="hu-HU" dirty="0" smtClean="0"/>
              <a:t>Görög építészet oktatása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3333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82937" y="506544"/>
            <a:ext cx="3533554" cy="721365"/>
          </a:xfrm>
        </p:spPr>
        <p:txBody>
          <a:bodyPr>
            <a:normAutofit/>
          </a:bodyPr>
          <a:lstStyle/>
          <a:p>
            <a:r>
              <a:rPr lang="hu-HU" dirty="0" smtClean="0"/>
              <a:t>M. </a:t>
            </a:r>
            <a:r>
              <a:rPr lang="hu-HU" dirty="0" err="1" smtClean="0"/>
              <a:t>Vitruvius</a:t>
            </a:r>
            <a:r>
              <a:rPr lang="hu-HU" dirty="0" smtClean="0"/>
              <a:t> P.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322423" y="2194560"/>
            <a:ext cx="5251269" cy="2612571"/>
          </a:xfrm>
        </p:spPr>
        <p:txBody>
          <a:bodyPr>
            <a:normAutofit/>
          </a:bodyPr>
          <a:lstStyle/>
          <a:p>
            <a:r>
              <a:rPr lang="hu-HU" dirty="0" smtClean="0"/>
              <a:t>Kr. e. 1. sz.</a:t>
            </a:r>
          </a:p>
          <a:p>
            <a:r>
              <a:rPr lang="hu-HU" dirty="0" smtClean="0"/>
              <a:t>Római építész</a:t>
            </a:r>
          </a:p>
          <a:p>
            <a:r>
              <a:rPr lang="hu-HU" dirty="0"/>
              <a:t>Vízvezeték, hajítófegyver, bazilika (</a:t>
            </a:r>
            <a:r>
              <a:rPr lang="hu-HU" dirty="0" err="1"/>
              <a:t>Fano</a:t>
            </a:r>
            <a:r>
              <a:rPr lang="hu-HU" dirty="0" smtClean="0"/>
              <a:t>)</a:t>
            </a:r>
          </a:p>
          <a:p>
            <a:r>
              <a:rPr lang="hu-HU" dirty="0" smtClean="0"/>
              <a:t>Az építészetről</a:t>
            </a:r>
          </a:p>
          <a:p>
            <a:pPr marL="0" indent="0">
              <a:buNone/>
            </a:pPr>
            <a:r>
              <a:rPr lang="hu-HU" dirty="0"/>
              <a:t> </a:t>
            </a:r>
            <a:r>
              <a:rPr lang="hu-HU" dirty="0" smtClean="0"/>
              <a:t>            ↓</a:t>
            </a:r>
          </a:p>
          <a:p>
            <a:pPr marL="0" indent="0">
              <a:buNone/>
            </a:pPr>
            <a:r>
              <a:rPr lang="hu-HU" dirty="0" smtClean="0"/>
              <a:t>1. könyv: építészet tanulása</a:t>
            </a:r>
          </a:p>
          <a:p>
            <a:endParaRPr lang="hu-HU" dirty="0"/>
          </a:p>
        </p:txBody>
      </p:sp>
      <p:pic>
        <p:nvPicPr>
          <p:cNvPr id="1026" name="Picture 2" descr="Vitruvius 19. századi ábrázolá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683" y="506544"/>
            <a:ext cx="4115980" cy="6173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92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309" y="706840"/>
            <a:ext cx="8908868" cy="721365"/>
          </a:xfrm>
        </p:spPr>
        <p:txBody>
          <a:bodyPr>
            <a:normAutofit/>
          </a:bodyPr>
          <a:lstStyle/>
          <a:p>
            <a:r>
              <a:rPr lang="hu-HU" dirty="0" err="1" smtClean="0"/>
              <a:t>Vitruvius</a:t>
            </a:r>
            <a:r>
              <a:rPr lang="hu-HU" dirty="0" smtClean="0"/>
              <a:t>: 1. könyv: építészet tanulása</a:t>
            </a:r>
            <a:endParaRPr lang="hu-HU" dirty="0"/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2142309" y="1763486"/>
            <a:ext cx="9013371" cy="4715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E</a:t>
            </a:r>
            <a:r>
              <a:rPr lang="hu-HU" dirty="0" smtClean="0"/>
              <a:t>lmélet – gyakorlat ötvözése</a:t>
            </a:r>
          </a:p>
          <a:p>
            <a:pPr marL="0" indent="0">
              <a:buNone/>
            </a:pPr>
            <a:r>
              <a:rPr lang="hu-HU" dirty="0"/>
              <a:t> </a:t>
            </a:r>
            <a:r>
              <a:rPr lang="hu-HU" dirty="0" smtClean="0"/>
              <a:t>                       </a:t>
            </a:r>
            <a:r>
              <a:rPr lang="hu-HU" dirty="0" smtClean="0">
                <a:latin typeface="Century Gothic" panose="020B0502020202020204" pitchFamily="34" charset="0"/>
              </a:rPr>
              <a:t>↓</a:t>
            </a:r>
            <a:endParaRPr lang="hu-HU" dirty="0" smtClean="0"/>
          </a:p>
          <a:p>
            <a:r>
              <a:rPr lang="hu-HU" dirty="0"/>
              <a:t>M</a:t>
            </a:r>
            <a:r>
              <a:rPr lang="hu-HU" dirty="0" smtClean="0"/>
              <a:t>egfelelő tudás nélkül nincs siker</a:t>
            </a:r>
          </a:p>
          <a:p>
            <a:r>
              <a:rPr lang="hu-HU" dirty="0"/>
              <a:t>T</a:t>
            </a:r>
            <a:r>
              <a:rPr lang="hu-HU" dirty="0" smtClean="0"/>
              <a:t>ökéletes mester = tehetség + tudomány</a:t>
            </a:r>
          </a:p>
          <a:p>
            <a:r>
              <a:rPr lang="hu-HU" dirty="0"/>
              <a:t>M</a:t>
            </a:r>
            <a:r>
              <a:rPr lang="hu-HU" dirty="0" smtClean="0"/>
              <a:t>iért fontosak a tudományok?</a:t>
            </a:r>
          </a:p>
          <a:p>
            <a:r>
              <a:rPr lang="hu-HU" dirty="0">
                <a:sym typeface="Wingdings" panose="05000000000000000000" pitchFamily="2" charset="2"/>
              </a:rPr>
              <a:t>K</a:t>
            </a:r>
            <a:r>
              <a:rPr lang="hu-HU" dirty="0" smtClean="0">
                <a:sym typeface="Wingdings" panose="05000000000000000000" pitchFamily="2" charset="2"/>
              </a:rPr>
              <a:t>ariatidák, perzsákat ábrázoló szobrok</a:t>
            </a:r>
          </a:p>
          <a:p>
            <a:r>
              <a:rPr lang="hu-HU" dirty="0">
                <a:sym typeface="Wingdings" panose="05000000000000000000" pitchFamily="2" charset="2"/>
              </a:rPr>
              <a:t>F</a:t>
            </a:r>
            <a:r>
              <a:rPr lang="hu-HU" dirty="0" smtClean="0">
                <a:sym typeface="Wingdings" panose="05000000000000000000" pitchFamily="2" charset="2"/>
              </a:rPr>
              <a:t>ilozófia  lelkiismeretes, természet tanulmányozása</a:t>
            </a:r>
          </a:p>
          <a:p>
            <a:r>
              <a:rPr lang="hu-HU" dirty="0">
                <a:sym typeface="Wingdings" panose="05000000000000000000" pitchFamily="2" charset="2"/>
              </a:rPr>
              <a:t>Z</a:t>
            </a:r>
            <a:r>
              <a:rPr lang="hu-HU" dirty="0" smtClean="0">
                <a:sym typeface="Wingdings" panose="05000000000000000000" pitchFamily="2" charset="2"/>
              </a:rPr>
              <a:t>ene  arányok ismerete, hangvisszaverés</a:t>
            </a:r>
          </a:p>
          <a:p>
            <a:r>
              <a:rPr lang="hu-HU" dirty="0">
                <a:sym typeface="Wingdings" panose="05000000000000000000" pitchFamily="2" charset="2"/>
              </a:rPr>
              <a:t>O</a:t>
            </a:r>
            <a:r>
              <a:rPr lang="hu-HU" dirty="0" smtClean="0">
                <a:sym typeface="Wingdings" panose="05000000000000000000" pitchFamily="2" charset="2"/>
              </a:rPr>
              <a:t>rvostudomány  klíma  egészség</a:t>
            </a:r>
          </a:p>
          <a:p>
            <a:r>
              <a:rPr lang="hu-HU" dirty="0" smtClean="0">
                <a:sym typeface="Wingdings" panose="05000000000000000000" pitchFamily="2" charset="2"/>
              </a:rPr>
              <a:t>Jogtudomány  közös házfal, stb.</a:t>
            </a:r>
          </a:p>
          <a:p>
            <a:endParaRPr lang="hu-HU" dirty="0" smtClean="0">
              <a:sym typeface="Wingdings" panose="05000000000000000000" pitchFamily="2" charset="2"/>
            </a:endParaRPr>
          </a:p>
          <a:p>
            <a:endParaRPr lang="hu-HU" dirty="0" smtClean="0">
              <a:sym typeface="Wingdings" panose="05000000000000000000" pitchFamily="2" charset="2"/>
            </a:endParaRPr>
          </a:p>
          <a:p>
            <a:endParaRPr lang="hu-HU" dirty="0" smtClean="0">
              <a:sym typeface="Wingdings" panose="05000000000000000000" pitchFamily="2" charset="2"/>
            </a:endParaRPr>
          </a:p>
          <a:p>
            <a:endParaRPr lang="hu-HU" dirty="0" smtClean="0">
              <a:sym typeface="Wingdings" panose="05000000000000000000" pitchFamily="2" charset="2"/>
            </a:endParaRPr>
          </a:p>
          <a:p>
            <a:endParaRPr lang="hu-HU" dirty="0" smtClean="0">
              <a:sym typeface="Wingdings" panose="05000000000000000000" pitchFamily="2" charset="2"/>
            </a:endParaRPr>
          </a:p>
          <a:p>
            <a:endParaRPr lang="hu-HU" dirty="0" smtClean="0">
              <a:sym typeface="Wingdings" panose="05000000000000000000" pitchFamily="2" charset="2"/>
            </a:endParaRP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2050" name="Picture 2" descr="https://upload.wikimedia.org/wikipedia/commons/d/d5/Scene_of_the_Battle_of_Platae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197" y="4547036"/>
            <a:ext cx="2657161" cy="17565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4/47/Ath%C3%A8nes_Acropole_Caryatid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312" y="1686597"/>
            <a:ext cx="2651794" cy="19112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80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dn.kastatic.org/ka-content-images/1898107cf352143c97d5c856c4cb3a0a2d6a6b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806" y="600755"/>
            <a:ext cx="8206376" cy="607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1543480" y="266198"/>
            <a:ext cx="1838623" cy="669113"/>
          </a:xfrm>
        </p:spPr>
        <p:txBody>
          <a:bodyPr>
            <a:normAutofit/>
          </a:bodyPr>
          <a:lstStyle/>
          <a:p>
            <a:r>
              <a:rPr lang="hu-HU" dirty="0" smtClean="0"/>
              <a:t>3 rend</a:t>
            </a:r>
            <a:endParaRPr lang="hu-HU" dirty="0"/>
          </a:p>
        </p:txBody>
      </p:sp>
      <p:sp>
        <p:nvSpPr>
          <p:cNvPr id="7" name="Tartalom helye 2"/>
          <p:cNvSpPr>
            <a:spLocks noGrp="1"/>
          </p:cNvSpPr>
          <p:nvPr>
            <p:ph idx="1"/>
          </p:nvPr>
        </p:nvSpPr>
        <p:spPr>
          <a:xfrm>
            <a:off x="281500" y="936831"/>
            <a:ext cx="3662306" cy="5738289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hu-HU" sz="1500" dirty="0" smtClean="0"/>
              <a:t>Márvány</a:t>
            </a:r>
          </a:p>
          <a:p>
            <a:r>
              <a:rPr lang="hu-HU" sz="1500" dirty="0"/>
              <a:t>Kr. e. 7. sz.</a:t>
            </a:r>
          </a:p>
          <a:p>
            <a:r>
              <a:rPr lang="hu-HU" sz="1500" dirty="0"/>
              <a:t>Kerek, egyszerű, letisztult</a:t>
            </a:r>
          </a:p>
          <a:p>
            <a:r>
              <a:rPr lang="hu-HU" sz="1500" dirty="0" err="1"/>
              <a:t>Echinus</a:t>
            </a:r>
            <a:r>
              <a:rPr lang="hu-HU" sz="1500" dirty="0"/>
              <a:t>, abakusz</a:t>
            </a:r>
          </a:p>
          <a:p>
            <a:r>
              <a:rPr lang="hu-HU" sz="1500" dirty="0"/>
              <a:t>Pl.: </a:t>
            </a:r>
            <a:r>
              <a:rPr lang="hu-HU" sz="1500" dirty="0" smtClean="0"/>
              <a:t>athéni </a:t>
            </a:r>
            <a:r>
              <a:rPr lang="hu-HU" sz="1500" dirty="0" err="1" smtClean="0"/>
              <a:t>Phanteon</a:t>
            </a:r>
            <a:r>
              <a:rPr lang="hu-HU" sz="1500" dirty="0" smtClean="0"/>
              <a:t> (</a:t>
            </a:r>
            <a:r>
              <a:rPr lang="hu-HU" sz="1500" dirty="0" err="1" smtClean="0"/>
              <a:t>Ictinus</a:t>
            </a:r>
            <a:r>
              <a:rPr lang="hu-HU" sz="1500" dirty="0" smtClean="0"/>
              <a:t>, </a:t>
            </a:r>
            <a:r>
              <a:rPr lang="hu-HU" sz="1500" dirty="0" err="1" smtClean="0"/>
              <a:t>Callitrates</a:t>
            </a:r>
            <a:r>
              <a:rPr lang="hu-HU" sz="1500" dirty="0" smtClean="0"/>
              <a:t>; </a:t>
            </a:r>
            <a:r>
              <a:rPr lang="hu-HU" sz="1500" dirty="0" err="1" smtClean="0"/>
              <a:t>Phidias</a:t>
            </a:r>
            <a:r>
              <a:rPr lang="hu-HU" sz="1500" dirty="0" smtClean="0"/>
              <a:t> felügyelt)</a:t>
            </a:r>
          </a:p>
          <a:p>
            <a:r>
              <a:rPr lang="hu-HU" sz="1500" dirty="0"/>
              <a:t>Kr. e. 6. sz.</a:t>
            </a:r>
          </a:p>
          <a:p>
            <a:r>
              <a:rPr lang="hu-HU" sz="1500" dirty="0"/>
              <a:t>Tekercs szerű díszítés</a:t>
            </a:r>
          </a:p>
          <a:p>
            <a:r>
              <a:rPr lang="hu-HU" sz="1500" dirty="0"/>
              <a:t>Oszlopalap támasz</a:t>
            </a:r>
          </a:p>
          <a:p>
            <a:r>
              <a:rPr lang="hu-HU" sz="1500" dirty="0" err="1"/>
              <a:t>Pl</a:t>
            </a:r>
            <a:r>
              <a:rPr lang="hu-HU" sz="1500" dirty="0"/>
              <a:t>: </a:t>
            </a:r>
            <a:r>
              <a:rPr lang="hu-HU" sz="1500" dirty="0" err="1"/>
              <a:t>szamoszi</a:t>
            </a:r>
            <a:r>
              <a:rPr lang="hu-HU" sz="1500" dirty="0"/>
              <a:t> </a:t>
            </a:r>
            <a:r>
              <a:rPr lang="hu-HU" sz="1500" dirty="0" err="1" smtClean="0"/>
              <a:t>Heraion</a:t>
            </a:r>
            <a:r>
              <a:rPr lang="hu-HU" sz="1500" dirty="0"/>
              <a:t> </a:t>
            </a:r>
            <a:r>
              <a:rPr lang="hu-HU" sz="1500" dirty="0" smtClean="0"/>
              <a:t>(</a:t>
            </a:r>
            <a:r>
              <a:rPr lang="hu-HU" sz="1500" dirty="0" err="1" smtClean="0"/>
              <a:t>Rhoikosz</a:t>
            </a:r>
            <a:r>
              <a:rPr lang="hu-HU" sz="1500" dirty="0" smtClean="0"/>
              <a:t>, </a:t>
            </a:r>
            <a:r>
              <a:rPr lang="hu-HU" sz="1500" dirty="0" err="1" smtClean="0"/>
              <a:t>Theodorosz</a:t>
            </a:r>
            <a:r>
              <a:rPr lang="hu-HU" sz="1500" dirty="0" smtClean="0"/>
              <a:t>)</a:t>
            </a:r>
          </a:p>
          <a:p>
            <a:r>
              <a:rPr lang="hu-HU" sz="1500" dirty="0"/>
              <a:t>Kr. e. 5. sz.</a:t>
            </a:r>
          </a:p>
          <a:p>
            <a:r>
              <a:rPr lang="hu-HU" sz="1500" dirty="0"/>
              <a:t>Díszesebb, stilizált akantusz levelek</a:t>
            </a:r>
          </a:p>
          <a:p>
            <a:r>
              <a:rPr lang="hu-HU" sz="1500" dirty="0"/>
              <a:t>domborművek</a:t>
            </a:r>
          </a:p>
          <a:p>
            <a:r>
              <a:rPr lang="hu-HU" sz="1500" dirty="0" err="1"/>
              <a:t>Pl</a:t>
            </a:r>
            <a:r>
              <a:rPr lang="hu-HU" sz="1500" dirty="0"/>
              <a:t>: </a:t>
            </a:r>
            <a:r>
              <a:rPr lang="hu-HU" sz="1500" dirty="0" err="1" smtClean="0"/>
              <a:t>olymposzi</a:t>
            </a:r>
            <a:r>
              <a:rPr lang="hu-HU" sz="1500" dirty="0" smtClean="0"/>
              <a:t> </a:t>
            </a:r>
            <a:r>
              <a:rPr lang="hu-HU" sz="1500" dirty="0"/>
              <a:t>Zeusz </a:t>
            </a:r>
            <a:r>
              <a:rPr lang="hu-HU" sz="1500" dirty="0" smtClean="0"/>
              <a:t>templom (</a:t>
            </a:r>
            <a:r>
              <a:rPr lang="hu-HU" sz="1500" dirty="0" err="1" smtClean="0"/>
              <a:t>Libon</a:t>
            </a:r>
            <a:r>
              <a:rPr lang="hu-HU" sz="1500" dirty="0" smtClean="0"/>
              <a:t>)</a:t>
            </a:r>
            <a:endParaRPr lang="hu-HU" sz="1500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0876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0729" y="381272"/>
            <a:ext cx="6578287" cy="5719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643" y="1295062"/>
            <a:ext cx="3253740" cy="4805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907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763" y="956718"/>
            <a:ext cx="6821951" cy="4895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626" y="956718"/>
            <a:ext cx="2223731" cy="4986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623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artalom helye 2"/>
          <p:cNvSpPr>
            <a:spLocks noGrp="1"/>
          </p:cNvSpPr>
          <p:nvPr>
            <p:ph idx="1"/>
          </p:nvPr>
        </p:nvSpPr>
        <p:spPr>
          <a:xfrm>
            <a:off x="3082836" y="2285999"/>
            <a:ext cx="6191793" cy="3213463"/>
          </a:xfrm>
        </p:spPr>
        <p:txBody>
          <a:bodyPr>
            <a:normAutofit/>
          </a:bodyPr>
          <a:lstStyle/>
          <a:p>
            <a:r>
              <a:rPr lang="hu-HU" dirty="0" smtClean="0"/>
              <a:t>Építészeti technika nem átvett</a:t>
            </a:r>
          </a:p>
          <a:p>
            <a:r>
              <a:rPr lang="hu-HU" dirty="0" smtClean="0"/>
              <a:t>Intézményi keret nincs</a:t>
            </a:r>
          </a:p>
          <a:p>
            <a:r>
              <a:rPr lang="hu-HU" dirty="0" smtClean="0"/>
              <a:t>Előtanulmányok + gyakorlat </a:t>
            </a:r>
            <a:r>
              <a:rPr lang="hu-HU" dirty="0" smtClean="0">
                <a:sym typeface="Wingdings" panose="05000000000000000000" pitchFamily="2" charset="2"/>
              </a:rPr>
              <a:t> terepen, mestertől</a:t>
            </a:r>
          </a:p>
          <a:p>
            <a:r>
              <a:rPr lang="hu-HU" dirty="0" smtClean="0"/>
              <a:t>Mester feljegyzéseket írt</a:t>
            </a:r>
          </a:p>
          <a:p>
            <a:r>
              <a:rPr lang="hu-HU" dirty="0" smtClean="0"/>
              <a:t>Görög építészet hatása </a:t>
            </a:r>
            <a:r>
              <a:rPr lang="hu-HU" dirty="0" smtClean="0">
                <a:sym typeface="Wingdings" panose="05000000000000000000" pitchFamily="2" charset="2"/>
              </a:rPr>
              <a:t> római</a:t>
            </a:r>
          </a:p>
          <a:p>
            <a:r>
              <a:rPr lang="hu-HU" dirty="0" err="1" smtClean="0">
                <a:sym typeface="Wingdings" panose="05000000000000000000" pitchFamily="2" charset="2"/>
              </a:rPr>
              <a:t>Vitrivus</a:t>
            </a:r>
            <a:r>
              <a:rPr lang="hu-HU" dirty="0" smtClean="0">
                <a:sym typeface="Wingdings" panose="05000000000000000000" pitchFamily="2" charset="2"/>
              </a:rPr>
              <a:t> építész  „tankönyv”</a:t>
            </a:r>
          </a:p>
          <a:p>
            <a:r>
              <a:rPr lang="hu-HU" dirty="0" smtClean="0">
                <a:sym typeface="Wingdings" panose="05000000000000000000" pitchFamily="2" charset="2"/>
              </a:rPr>
              <a:t>Intézményesülés valamikor Kr. u.</a:t>
            </a:r>
          </a:p>
          <a:p>
            <a:r>
              <a:rPr lang="hu-HU" dirty="0" smtClean="0"/>
              <a:t>Görög építészet hatása máig meghatározó</a:t>
            </a:r>
          </a:p>
          <a:p>
            <a:endParaRPr lang="hu-HU" dirty="0"/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4454434" y="814838"/>
            <a:ext cx="2859589" cy="669113"/>
          </a:xfrm>
        </p:spPr>
        <p:txBody>
          <a:bodyPr>
            <a:normAutofit/>
          </a:bodyPr>
          <a:lstStyle/>
          <a:p>
            <a:r>
              <a:rPr lang="hu-HU" dirty="0" smtClean="0"/>
              <a:t>Konklúzió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5557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41862" y="1506581"/>
            <a:ext cx="9209314" cy="4058196"/>
          </a:xfrm>
        </p:spPr>
        <p:txBody>
          <a:bodyPr>
            <a:normAutofit lnSpcReduction="10000"/>
          </a:bodyPr>
          <a:lstStyle/>
          <a:p>
            <a:pPr algn="just"/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hu.wikipedia.org/wiki/Marcus_Vitruvius_Pollio</a:t>
            </a:r>
          </a:p>
          <a:p>
            <a:pPr algn="just"/>
            <a:r>
              <a:rPr lang="hu-HU" dirty="0"/>
              <a:t>Morris </a:t>
            </a:r>
            <a:r>
              <a:rPr lang="hu-HU" dirty="0" err="1"/>
              <a:t>Hicky</a:t>
            </a:r>
            <a:r>
              <a:rPr lang="hu-HU" dirty="0"/>
              <a:t> Morgan (ford.): </a:t>
            </a:r>
            <a:r>
              <a:rPr lang="hu-HU" dirty="0" err="1"/>
              <a:t>Vitruvius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ten </a:t>
            </a:r>
            <a:r>
              <a:rPr lang="hu-HU" dirty="0" err="1"/>
              <a:t>books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architecture</a:t>
            </a:r>
            <a:r>
              <a:rPr lang="hu-HU" dirty="0"/>
              <a:t>, Cambridge, 1926 (</a:t>
            </a:r>
            <a:r>
              <a:rPr lang="hu-HU" i="1" dirty="0"/>
              <a:t>Marcus </a:t>
            </a:r>
            <a:r>
              <a:rPr lang="hu-HU" i="1" dirty="0" err="1"/>
              <a:t>Vitruvius</a:t>
            </a:r>
            <a:r>
              <a:rPr lang="hu-HU" i="1" dirty="0"/>
              <a:t> </a:t>
            </a:r>
            <a:r>
              <a:rPr lang="hu-HU" i="1" dirty="0" err="1"/>
              <a:t>Pollio</a:t>
            </a:r>
            <a:r>
              <a:rPr lang="hu-HU" i="1" dirty="0"/>
              <a:t>: De </a:t>
            </a:r>
            <a:r>
              <a:rPr lang="hu-HU" i="1" dirty="0" err="1"/>
              <a:t>architecture</a:t>
            </a:r>
            <a:r>
              <a:rPr lang="hu-HU" i="1" dirty="0"/>
              <a:t> </a:t>
            </a:r>
            <a:r>
              <a:rPr lang="hu-HU" i="1" dirty="0" err="1"/>
              <a:t>libri</a:t>
            </a:r>
            <a:r>
              <a:rPr lang="hu-HU" dirty="0" smtClean="0"/>
              <a:t>)</a:t>
            </a:r>
          </a:p>
          <a:p>
            <a:pPr algn="just"/>
            <a:r>
              <a:rPr lang="hu-HU" dirty="0"/>
              <a:t>Virág Ágnes: </a:t>
            </a:r>
            <a:r>
              <a:rPr lang="hu-HU" dirty="0" err="1"/>
              <a:t>Antropomorfózis</a:t>
            </a:r>
            <a:r>
              <a:rPr lang="hu-HU" dirty="0"/>
              <a:t> az építészetben, 2018 (epiteszforum.hu</a:t>
            </a:r>
            <a:r>
              <a:rPr lang="hu-HU" dirty="0" smtClean="0"/>
              <a:t>)</a:t>
            </a:r>
            <a:endParaRPr lang="hu-HU" dirty="0"/>
          </a:p>
          <a:p>
            <a:pPr algn="just"/>
            <a:r>
              <a:rPr lang="hu-HU" dirty="0"/>
              <a:t>John R. </a:t>
            </a:r>
            <a:r>
              <a:rPr lang="hu-HU" dirty="0" err="1"/>
              <a:t>Senseney</a:t>
            </a:r>
            <a:r>
              <a:rPr lang="hu-HU" dirty="0"/>
              <a:t>: The art of building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classical</a:t>
            </a:r>
            <a:r>
              <a:rPr lang="hu-HU" dirty="0"/>
              <a:t> </a:t>
            </a:r>
            <a:r>
              <a:rPr lang="hu-HU" dirty="0" err="1"/>
              <a:t>world</a:t>
            </a:r>
            <a:r>
              <a:rPr lang="hu-HU" dirty="0"/>
              <a:t>, Cambridge, </a:t>
            </a:r>
            <a:r>
              <a:rPr lang="hu-HU" dirty="0" smtClean="0"/>
              <a:t>2011</a:t>
            </a:r>
          </a:p>
          <a:p>
            <a:pPr algn="just"/>
            <a:r>
              <a:rPr lang="hu-HU" dirty="0"/>
              <a:t>Dr. </a:t>
            </a:r>
            <a:r>
              <a:rPr lang="hu-HU" dirty="0" err="1"/>
              <a:t>Falvio</a:t>
            </a:r>
            <a:r>
              <a:rPr lang="hu-HU" dirty="0"/>
              <a:t> </a:t>
            </a:r>
            <a:r>
              <a:rPr lang="hu-HU" dirty="0" err="1"/>
              <a:t>Conti</a:t>
            </a:r>
            <a:r>
              <a:rPr lang="hu-HU" dirty="0"/>
              <a:t>: </a:t>
            </a:r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recognize</a:t>
            </a:r>
            <a:r>
              <a:rPr lang="hu-HU" dirty="0"/>
              <a:t> </a:t>
            </a:r>
            <a:r>
              <a:rPr lang="hu-HU" dirty="0" err="1"/>
              <a:t>greek</a:t>
            </a:r>
            <a:r>
              <a:rPr lang="hu-HU" dirty="0"/>
              <a:t> art, </a:t>
            </a:r>
            <a:r>
              <a:rPr lang="hu-HU" dirty="0" err="1"/>
              <a:t>Canada</a:t>
            </a:r>
            <a:r>
              <a:rPr lang="hu-HU" dirty="0"/>
              <a:t>: </a:t>
            </a:r>
            <a:r>
              <a:rPr lang="hu-HU" dirty="0" err="1"/>
              <a:t>Pengiun</a:t>
            </a:r>
            <a:r>
              <a:rPr lang="hu-HU" dirty="0"/>
              <a:t>, 1979</a:t>
            </a:r>
          </a:p>
          <a:p>
            <a:pPr algn="just"/>
            <a:r>
              <a:rPr lang="hu-HU" dirty="0"/>
              <a:t>Prof. </a:t>
            </a:r>
            <a:r>
              <a:rPr lang="hu-HU" dirty="0" err="1"/>
              <a:t>Banister</a:t>
            </a:r>
            <a:r>
              <a:rPr lang="hu-HU" dirty="0"/>
              <a:t> Fletcher: </a:t>
            </a:r>
            <a:r>
              <a:rPr lang="hu-HU" dirty="0" err="1"/>
              <a:t>History</a:t>
            </a:r>
            <a:r>
              <a:rPr lang="hu-HU" dirty="0"/>
              <a:t> of </a:t>
            </a:r>
            <a:r>
              <a:rPr lang="hu-HU" dirty="0" err="1"/>
              <a:t>Architecture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comparative</a:t>
            </a:r>
            <a:r>
              <a:rPr lang="hu-HU" dirty="0"/>
              <a:t> </a:t>
            </a:r>
            <a:r>
              <a:rPr lang="hu-HU" dirty="0" err="1"/>
              <a:t>method</a:t>
            </a:r>
            <a:r>
              <a:rPr lang="hu-HU" dirty="0"/>
              <a:t>, London, 1905 </a:t>
            </a:r>
          </a:p>
          <a:p>
            <a:pPr algn="just"/>
            <a:r>
              <a:rPr lang="hu-HU" dirty="0" smtClean="0">
                <a:hlinkClick r:id="rId2"/>
              </a:rPr>
              <a:t>https</a:t>
            </a:r>
            <a:r>
              <a:rPr lang="hu-HU" dirty="0">
                <a:hlinkClick r:id="rId2"/>
              </a:rPr>
              <a:t>://</a:t>
            </a:r>
            <a:r>
              <a:rPr lang="hu-HU" dirty="0" smtClean="0">
                <a:hlinkClick r:id="rId2"/>
              </a:rPr>
              <a:t>architecturecompetitions.com/the-3-orders-of-ancient-greek-architecture</a:t>
            </a:r>
            <a:endParaRPr lang="hu-HU" dirty="0" smtClean="0"/>
          </a:p>
          <a:p>
            <a:pPr algn="just"/>
            <a:r>
              <a:rPr lang="hu-HU" dirty="0">
                <a:hlinkClick r:id="rId3"/>
              </a:rPr>
              <a:t>https://</a:t>
            </a:r>
            <a:r>
              <a:rPr lang="hu-HU" dirty="0" smtClean="0">
                <a:hlinkClick r:id="rId3"/>
              </a:rPr>
              <a:t>www.khanacademy.org/humanities/ancient-art-civilizations/greek-art/beginners-guide-greece/a/introduction-to-greek-architecture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254973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25187" y="3152499"/>
            <a:ext cx="8072846" cy="11451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5400" dirty="0" smtClean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263302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álak">
  <a:themeElements>
    <a:clrScheme name="Kék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637</TotalTime>
  <Words>366</Words>
  <Application>Microsoft Office PowerPoint</Application>
  <PresentationFormat>Szélesvásznú</PresentationFormat>
  <Paragraphs>69</Paragraphs>
  <Slides>9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Wingdings</vt:lpstr>
      <vt:lpstr>Wingdings 3</vt:lpstr>
      <vt:lpstr>Szálak</vt:lpstr>
      <vt:lpstr>Görög építészet oktatása</vt:lpstr>
      <vt:lpstr>M. Vitruvius P.</vt:lpstr>
      <vt:lpstr>Vitruvius: 1. könyv: építészet tanulása</vt:lpstr>
      <vt:lpstr>3 rend</vt:lpstr>
      <vt:lpstr>PowerPoint-bemutató</vt:lpstr>
      <vt:lpstr>PowerPoint-bemutató</vt:lpstr>
      <vt:lpstr>Konklúzió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Görög építészeti iskolák</dc:title>
  <dc:creator>Windows-felhasználó</dc:creator>
  <cp:lastModifiedBy>Windows-felhasználó</cp:lastModifiedBy>
  <cp:revision>37</cp:revision>
  <dcterms:created xsi:type="dcterms:W3CDTF">2024-04-24T16:30:43Z</dcterms:created>
  <dcterms:modified xsi:type="dcterms:W3CDTF">2024-05-05T12:52:20Z</dcterms:modified>
</cp:coreProperties>
</file>