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7" r:id="rId9"/>
    <p:sldId id="278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CE3FB1-5526-36F6-F9B8-9EF420B34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8690" y="844510"/>
            <a:ext cx="3710018" cy="4169749"/>
          </a:xfrm>
        </p:spPr>
        <p:txBody>
          <a:bodyPr>
            <a:normAutofit/>
          </a:bodyPr>
          <a:lstStyle/>
          <a:p>
            <a:r>
              <a:rPr lang="hu-HU" sz="4400"/>
              <a:t>Iszokratész iskolája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F491099-C9DC-6EE1-B2A7-571F1CA23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8690" y="5097928"/>
            <a:ext cx="3710018" cy="915561"/>
          </a:xfrm>
        </p:spPr>
        <p:txBody>
          <a:bodyPr>
            <a:normAutofit/>
          </a:bodyPr>
          <a:lstStyle/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7B8C07D-4A5F-C530-04E1-1687A44EE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4746"/>
          <a:stretch/>
        </p:blipFill>
        <p:spPr>
          <a:xfrm>
            <a:off x="6095998" y="-20965"/>
            <a:ext cx="6096002" cy="6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22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E45EF5-FA3F-F739-557A-1F13D78E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5401" cy="1116200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Életrajzi adatok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1501FA8-FDF6-3561-2C70-F1FF74030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Kr.e. 436-ban Athénban született, apja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Theodorosz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vagyonos ember (fuvolakészítő műhelye volt)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peleponézoszi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háború végére elszegényedett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Prodikosz,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Prótagorasz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Teisziasz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Gorgiasz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Szókratész tanítványa 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szigetére menekült,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harminc zsarnok uralma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alatt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403-ban tért vissza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logographoszként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(törvényszéki beszédíró) igyekezett megélhetést keresni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nőül vette a szofista filozófus, Hippiasz özvegyét,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Plathanét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és adoptálta fiukat,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Aphareoszt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khairóneiai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csata (i. e. 338) után pár nappal halt meg öngyilkos lett (halálra éheztette magát)</a:t>
            </a:r>
          </a:p>
        </p:txBody>
      </p:sp>
    </p:spTree>
    <p:extLst>
      <p:ext uri="{BB962C8B-B14F-4D97-AF65-F5344CB8AC3E}">
        <p14:creationId xmlns:p14="http://schemas.microsoft.com/office/powerpoint/2010/main" val="155334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69C0B-97AA-A17D-D596-1E841C35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Művei: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8EE711-A73C-2F57-5A53-5AFF2E00D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római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korban a nevével ellátott hatvan szónoklat közül csak huszonegy maradt fenn, emellett 9 levél,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aiginai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örökösödési ügyben írt,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Aiginétikosz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című beszéde (403 és 391 között)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mitológiai és történelmi tárgyú írásai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Buszirisz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Helené, illetve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Euagorasz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Panathénaikosz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Ismertebb politikai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beszédei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írásai: 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Panégürikosz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(’Ünnepi beszéd’, 380),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Plataikosz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(373),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Arkhidamosz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(366), Peri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eirénész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(’A békéről’, 355),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Areopagitikosz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(’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Areioszpagoszi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beszéd’),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Philipposz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(346)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Retorikai elméleti alapvetéseit és tanításait: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szophisztón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(’A szofisták ellen’)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antidószeosz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’A vagyoncseréről’, fiktív törvényszéki beszéd). Kre.354.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5459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881E6D-05CB-F633-981F-3B14B506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kategorizálása: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8AF9611-942A-16A8-8A89-5B07999CE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Filozófus vagy rétor ???</a:t>
            </a:r>
          </a:p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fordítások nem pontosak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pl. beszéd, ész, retorika, diskurzus szavakat az angol fordítás egyetlen angol szóval a retorikával fordítja le.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soha nem használta a retorika szót tanításának megjelölésére,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olyan kifejezéseket és kifejezéseket részesített előnyben, mint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philosophia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ē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tōn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logōn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paideia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 diskurzus kultúrája).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rétor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szerint a nyilvános előadók, akik beszédeket tartanak és aktívan részt vesznek a politikában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ahogy a filozófia szót használja nem felel meg a mai akadémiai meghatározásnak, de teljesen összhangban van a szónak a saját korában használt jelentésével.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Platón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szinte kortársak voltak, és mindketten használták a filozófus és filozófia szavakat használták maguk és tevékenységük leírására.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72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79105F-D266-02BA-4DCB-92C4E4CA4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FDD3DC-7263-45A8-BC53-CFC5A1435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Pályafutásuk idején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szofista és a filozófus kifejezések általános használatban egy-egy intellektuális, de különösen irodalmi tevékenységet folytató személyre vonatkoztak.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következő évszázadban: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filozófus kifejezés megtartotta eredeti, dicséretes szellemi életet jelentő értelmét,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szofista egyre inkább rossz hírnévre szert tevő értelmiségi, aki az intellektuális trükköket személyes, anyagi célokra használja fel anyagi haszonszerzés céljából.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egyidejűleg a filozófus kifejezés jelentése is kezdett szétválni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-megőrizte irodalmi tevékenységet folytató ember jelentését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platóni érelemben az irodalmi tevékenységet folytató ember, amely minden időben és minden létezővel kapcsolatban a bizonyítható igazságot keresi.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8411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AA0A59-F5EB-C32C-F266-FA9F1FB4A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09"/>
            <a:ext cx="8915401" cy="1096535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Iszokratészi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jelentése: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8288CD-C3E5-CE2B-551E-508A442AD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filozófiának meg kell őriznie eredeti, tágabb meghatározását, az irodalmi műveltséget - 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művelt ember eszménye, aki képes érvelni és jól beszélni a köznapi dolgokról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tágabb (görög) civilizáció érdekeiről.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vizsgált dolgok alapos megértése érdekében a dolgokat tapasztalatok és tanulmányok útján kell megközelíteni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„filozófia” nemcsak a csak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elméleti törekvésekkel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egyenlő, hanem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magába foglalja azt a mindenre kiterjedő gyakorlatot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is, amelyek gyakorlati szempontból előnyösek a társadalom egésze számára.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tudás elérhetetlen az emberek számára, és így minden olyan elméleti tevékenység, amelynek célja tévedhetetlen és rendszerezett tudás létrehozása, hiábavaló és terméketlen.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igazi filozófus az, aki miután megértette az emberi elme határait, energiáit a jó gyakorlatok és a széles körben elterjedt vélemények tanulmányozására fordítja. amelyeket az emberi (görög) történelem során igazoltak. 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filozófusok, azok, akik a legtapasztaltabbak ebben a fajta tanulmányozásban, és a lehető leggyakrabban és leggyorsabban képesek meghatározni a legjobb gyakorlatot.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58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ECF7BF-F226-5B6C-1B00-2A000474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szofisták kritikája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Iszokratésznél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125BE8-1095-62C7-F6BD-C69F0FF72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szofisták nagy ígéreteket tesznek, amelyeket nem tudnak betartani, különösen az erény és az igazságosság tanításának képességével kapcsolatban </a:t>
            </a:r>
          </a:p>
          <a:p>
            <a:r>
              <a:rPr kumimoji="0" lang="hu-HU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szofisták percdíjat számítanak fel </a:t>
            </a:r>
            <a:r>
              <a:rPr lang="hu-H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annak ellenére, hogy azt állítják, hogy ilyen felbecsülhetetlen értékű erényeket és a szónoklat csodálatos művészetét tanítják</a:t>
            </a:r>
          </a:p>
          <a:p>
            <a:r>
              <a:rPr lang="hu-H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ragaszkodnak ahhoz, hogy szolgáltatásaikért előleget kapjanak, ami egyértelműen mutatja, hogy nem bíznak sem diákjaik, sem saját tanítási képességeikben</a:t>
            </a:r>
          </a:p>
          <a:p>
            <a:r>
              <a:rPr lang="hu-HU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szofisták tanítványaikat </a:t>
            </a:r>
            <a:r>
              <a:rPr lang="hu-H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néhány univerzális szabályra és retorikai trükkre tanítják, ahelyett, hogy megtanítanák a beszéd valódi alapját – az időszerűséget, a helyénvalóságot és az eredetiséget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32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7C8A7A-E6D0-A718-7C95-99009F66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Platón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E72BFF-B39D-F54A-8239-579E446AE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Platón és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vitáiról Platón műveiből következtethetünk</a:t>
            </a:r>
          </a:p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Két műben konkrétan 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 </a:t>
            </a:r>
            <a:r>
              <a:rPr lang="hu-HU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Phaidroszban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(278e–9b), 13. levélben egy utalás </a:t>
            </a:r>
            <a:r>
              <a:rPr lang="hu-HU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Iszokratész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néhány tanítványára (360c)</a:t>
            </a:r>
          </a:p>
          <a:p>
            <a:r>
              <a:rPr lang="hu-HU" sz="1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Izokratész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nevét nem említik, de annak kritikájaként fogható fel:</a:t>
            </a:r>
            <a:r>
              <a:rPr lang="hu-HU" sz="160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0" dirty="0" err="1">
                <a:solidFill>
                  <a:srgbClr val="2021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Theaitétosz</a:t>
            </a:r>
            <a:r>
              <a:rPr lang="hu-HU" sz="160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Euthüdémosz, </a:t>
            </a:r>
            <a:r>
              <a:rPr lang="hu-HU" sz="1600" i="0" dirty="0" err="1">
                <a:solidFill>
                  <a:srgbClr val="2021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Gorgiasz</a:t>
            </a:r>
            <a:r>
              <a:rPr lang="hu-HU" sz="16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szónoknak definíciókat kell használnia a téma ismeretéhez, és nem elég a véleményekkel dolgozni, mert a szóban forgó ügy szisztematikus megértése nélkül lehetetlen következetesen eredményt produkálni (</a:t>
            </a:r>
            <a:r>
              <a:rPr lang="hu-HU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Platon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Phaidrosz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 262c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bizonyos dolgokban el lehet jutni a tudás szintjére, de ez elsősorban tapasztalaton érhető el, nem pedig elméleti úton. </a:t>
            </a:r>
          </a:p>
          <a:p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Ez a tapasztalat nem eredményez abszolút tudást és azt a képességet, hogy minden lehetséges körülmény között megjósolja a helyes cselekvési irányt, de a legtöbb esetben fejleszti a váratlan helyzetek legjobb megbirkózási képességeit.</a:t>
            </a:r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727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11A70D-61E4-EDBF-C2A8-0810C9007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Platón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6399EB-7327-1A1E-3EAA-4C6D9389A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Isokratész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kiemelkedik a többi közül azzal, hogy „némi filozófiát” és fejlődést kínál tanítványainak.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(Phaidrosz) </a:t>
            </a:r>
          </a:p>
          <a:p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Értelmiség kritika : olyan ember aki </a:t>
            </a:r>
            <a:r>
              <a:rPr lang="hu-HU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részt vesz a politikai életben, de nem vesz részt a bírósági eljárásokban. </a:t>
            </a:r>
            <a:r>
              <a:rPr lang="hu-HU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ilyen emberek csak „mérsékelten </a:t>
            </a:r>
            <a:r>
              <a:rPr lang="hu-HU" sz="1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jártasak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filozófiában és mérsékelten </a:t>
            </a:r>
            <a:r>
              <a:rPr lang="hu-HU" sz="1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jártasak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politikában” (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highlight>
                  <a:srgbClr val="FFFFFF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Euthüdémosz, 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305d8)</a:t>
            </a:r>
          </a:p>
          <a:p>
            <a:r>
              <a:rPr lang="hu-HU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Egyes szerzők a </a:t>
            </a:r>
            <a:r>
              <a:rPr lang="hu-HU" sz="16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Gorgiaszt</a:t>
            </a:r>
            <a:r>
              <a:rPr lang="hu-HU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Szofisták elleni kritikaként értelmezik (Christoph </a:t>
            </a:r>
            <a:r>
              <a:rPr lang="hu-HU" sz="16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Eucken</a:t>
            </a:r>
            <a:r>
              <a:rPr lang="hu-HU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hu-HU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Annak ellenére, hogy Platón és </a:t>
            </a:r>
            <a:r>
              <a:rPr lang="hu-HU" sz="1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Iszokratész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között vannak lényegi nézeteltérések a filozófiai oktatás terén, valószínűleg többet osztanak a szellemi életről alkotott nézeteikben, mint bármelyik</a:t>
            </a:r>
            <a:r>
              <a:rPr lang="hu-HU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hu-HU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szofistával</a:t>
            </a:r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4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BC919D-6B36-737A-E505-9C5F424E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nevelés szerepe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06F0B1-0FAE-D387-07E9-6B040BDC3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nevelés alárendelt tevékenység, amelynek nincs saját célja és értéke,</a:t>
            </a:r>
          </a:p>
          <a:p>
            <a:r>
              <a:rPr lang="hu-HU" dirty="0"/>
              <a:t>az emberi élet legfontosabb </a:t>
            </a:r>
            <a:r>
              <a:rPr lang="hu-HU" b="1" dirty="0"/>
              <a:t>céljai közül a legfontosabb tevékenység </a:t>
            </a:r>
            <a:r>
              <a:rPr lang="hu-HU" dirty="0"/>
              <a:t>a </a:t>
            </a:r>
            <a:r>
              <a:rPr lang="hu-HU" b="1" dirty="0"/>
              <a:t>politika</a:t>
            </a:r>
          </a:p>
          <a:p>
            <a:r>
              <a:rPr lang="hu-HU" dirty="0" err="1"/>
              <a:t>Isokratész</a:t>
            </a:r>
            <a:r>
              <a:rPr lang="hu-HU" dirty="0"/>
              <a:t> szerint minden politikai közösséget a </a:t>
            </a:r>
            <a:r>
              <a:rPr lang="hu-HU" b="1" dirty="0" err="1"/>
              <a:t>politeia</a:t>
            </a:r>
            <a:r>
              <a:rPr lang="hu-HU" b="1" dirty="0"/>
              <a:t> </a:t>
            </a:r>
            <a:r>
              <a:rPr lang="hu-HU" dirty="0"/>
              <a:t>határozza meg.</a:t>
            </a:r>
          </a:p>
          <a:p>
            <a:r>
              <a:rPr lang="hu-HU" b="1" dirty="0"/>
              <a:t>politikai doktrína: </a:t>
            </a:r>
            <a:r>
              <a:rPr lang="hu-HU" dirty="0"/>
              <a:t>az </a:t>
            </a:r>
            <a:r>
              <a:rPr lang="hu-HU" b="1" dirty="0"/>
              <a:t>igazságosságról alkotott elképzelésre </a:t>
            </a:r>
            <a:r>
              <a:rPr lang="hu-HU" dirty="0"/>
              <a:t>és az annak </a:t>
            </a:r>
            <a:r>
              <a:rPr lang="hu-HU" b="1" dirty="0"/>
              <a:t>eléréséhez szükséges elfogadható eszközökre</a:t>
            </a:r>
            <a:r>
              <a:rPr lang="hu-HU" dirty="0"/>
              <a:t> utal, </a:t>
            </a:r>
            <a:r>
              <a:rPr lang="hu-HU" b="1" dirty="0"/>
              <a:t>alkotmány:</a:t>
            </a:r>
            <a:r>
              <a:rPr lang="hu-HU" dirty="0"/>
              <a:t> a szó egy alapvető kódexre törvényekre utal </a:t>
            </a:r>
            <a:endParaRPr lang="hu-HU" b="1" dirty="0"/>
          </a:p>
          <a:p>
            <a:r>
              <a:rPr lang="hu-HU" b="1" dirty="0"/>
              <a:t>+ szempont </a:t>
            </a:r>
            <a:r>
              <a:rPr lang="hu-HU" dirty="0"/>
              <a:t>az állampolgárok és politikai vezetők </a:t>
            </a:r>
            <a:r>
              <a:rPr lang="hu-HU" b="1" dirty="0"/>
              <a:t>erényessége</a:t>
            </a:r>
            <a:r>
              <a:rPr lang="hu-HU" dirty="0"/>
              <a:t>  fogja meghatározni, hogy egy rendszer jó vagy rossz lesz-e, nem</a:t>
            </a:r>
            <a:r>
              <a:rPr lang="fr-FR" dirty="0"/>
              <a:t> a politeia jellege és minősége.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07044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5DDF80-246A-24DB-B051-146F1CCA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Politeia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6A67B3-9645-1F0A-59C6-9EB038896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Három fajta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létezik: oligarchia, demokrácia és monarchia.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Ezeknek két formája van: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első forma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mértéktelen és öncélú, mert uralkodói és vezetői mértéktelenek és önzőek.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második formájában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uralkodói és vezetői a legjobb emberek, mérsékeltek és igazságosak a saját ügyeikben és az rendszer ügyeiben.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igazságosság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tehát attól függ, hogy az állampolgárok és a politikai vezetők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hogyan vannak nevelve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és attól, hogy ez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nevelés erényes lelkületet eredményez-e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sem.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Annak megfelelően kell kialakítani a célokat és az ennek megfelelő gyakorlatokat, hogy milyen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berendezkedésű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adott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azt állítja, hogy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 eszköz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politikai igazságosság elérésére, hogy a közösségben lévő polgárok és politikai vezetők politikai erényeinek kifejlesztése megtörténjen.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Ennek kifejtésekor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emberi természetből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indul ki.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522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8E0D6B-D3AD-D622-DF94-9A42EDEC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nézete az emberi természetről(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C8B047-9AD4-9BFC-1729-369FA6495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természetet a görögök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egyrészt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úgy értelmezték, mint egy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dolog vagy személy lényeges tulajdonságát, a viselkedésének forrását,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egy másik, a természetre vonatkozó értelmet is magában foglal a természetnek, mint egy dolog vagy személy végcélját vagy tökéletességét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emberi természet két alapvető tulajdonsága: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beszéd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képesség,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racionális beszéd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 tulajdonság, amely megkülönbözteti az embereket az állatoktól, és mint ilyen, az ember tökéletességének forrása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254-246;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Panegyricus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16-17)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beszéd </a:t>
            </a:r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logosz) alatt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művészet egészét érti,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szóbeli kifejezést,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 észjárást,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képzeletet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fegyelmezett érzelmeket 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képesség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politikai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gondolkodás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cselekvés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képessége, mely a közjóról alkotott sajátos elképzelés vezérli</a:t>
            </a:r>
          </a:p>
        </p:txBody>
      </p:sp>
    </p:spTree>
    <p:extLst>
      <p:ext uri="{BB962C8B-B14F-4D97-AF65-F5344CB8AC3E}">
        <p14:creationId xmlns:p14="http://schemas.microsoft.com/office/powerpoint/2010/main" val="40774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4C3D79-E473-89AF-CA9F-910526CC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Emberi természet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3F6AC9-784D-47BA-00FE-ECC07DA64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emberi természet és annak tökéletességének egy átfogóbb felfogása felé fordul, amelyben a beszédet a beszéd és a politikai képesség egyesül ugyanazon célok elérése érdekében,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természetes emberi beszédkészség fejlesztése a természetes emberi politikai képesség szolgálatában, amely az embereket az egyszerű állatok szintje fölé emeli, és biztosítja a civilizált élet feltételeit és létrehozza a politikai közösséget,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Athén civilizálta a görögöket, mert „ő volt az első, aki törvényeket hozott és létrehozta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”-t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Panegyricus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38–40)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 -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definíció szerint „ékesszólás” vagy a beszéd művészete, és „természetünk egyetlen adottsága, amely kiemel minket minden élőlény közül”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Panegyricus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filozófia,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diskurzus művészete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mindenekelőtt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ékesszóló beszédben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mutatkozik meg a rendszer szolgálatban.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ékesszólás a megfontolt és tanult elme terméke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Panegyricus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48).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gyakorlatias ítélőképesség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tanulás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valamint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ezeket politikailag hatékony módon kifejező ékesszólás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viszont a "szabadelvű nevelés" terméke.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04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25B4D4-7F25-C2F1-9789-6DD4C867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Emberi természet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6E1935-4E30-EC42-F7DC-39480354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filozófia, amely segített felfedezni és létrehozni mindezen intézményeket, közügyekre nevelte és gyengédé tett bennünket egymással szemben, kitüntetett a tudatlanságból fakadó szerencsétlenségek és a szükségből fakadó szerencsétlenségek között, és megtanított bennünket, hogy védekezzünk az előbbi ellen, és viseljük nemesen az utóbbit – mondom, a filozófia volt az, s városunk adta a világnak. (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Panegyricus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47)</a:t>
            </a:r>
          </a:p>
        </p:txBody>
      </p:sp>
    </p:spTree>
    <p:extLst>
      <p:ext uri="{BB962C8B-B14F-4D97-AF65-F5344CB8AC3E}">
        <p14:creationId xmlns:p14="http://schemas.microsoft.com/office/powerpoint/2010/main" val="4061003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500230-1BAE-7951-EFB0-DAAE538C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Oktatási célok: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709425-2AD1-94CB-0C39-45942F7C9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nevelési programját és annak céljait "filozófiaként" írta le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266).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azt állítja, hogy "a filozófia tanulmányozása" biztosítja, hogy az emberek politikai beszéde ékesszóló legyen, és a "legjobb mércéje" vezérelje őket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29).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ilyen beszéd és ítélőképesség, amely a filozófiában vagy a beszéd művészetében egyesül, az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iszokratikus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nevelés egyik elsődleges célját képezi. Nevelési programjának formális céljait nem a tudás, hanem a "bölcsesség és a filozófia"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270) fogalmában határozza meg.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Mivel ugyanis az ember természetéből fakadóan nem képes olyan tudományt szerezni, amelynek birtokában biztosan tudhatnánk, hogy mit kell tennünk vagy mondanunk, ezért a következő esetben azt az embert tartom bölcsnek, aki a sejtés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doxais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erejével képes általánosságban a legjobb útra jutni, és azt az embert tartom filozófusnak, aki olyan tanulmányokkal foglalkozik, amelyekből a leggyorsabban elnyeri ezt a fajta belátást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phronesin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(Antidózis 271. Vö.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Nikoklészhez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Soph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2-8).</a:t>
            </a:r>
          </a:p>
        </p:txBody>
      </p:sp>
    </p:spTree>
    <p:extLst>
      <p:ext uri="{BB962C8B-B14F-4D97-AF65-F5344CB8AC3E}">
        <p14:creationId xmlns:p14="http://schemas.microsoft.com/office/powerpoint/2010/main" val="4272719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AB2322-CC5F-2CDA-8F35-E4605610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Oktatási célok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DE1B92-9162-208A-1FDB-D9B434EE2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 nevezzek tehát műveltnek, hiszen a művészeteket, a tudományokat és a szakterületeket kizárom? Először is, azokat, akik jól kezelik a körülményeket, amelyekkel nap mint nap találkoznak, és akik gyakorlati ítélőképességgel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doxan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rendelkeznek, amely a felmerülő alkalmakra pontosan reagál, és ritkán téveszti el a célszerű cselekvés irányát; ezután; azok, akik tisztességesek és becsületesek mindazokkal, akikkel érintkeznek, könnyen és jóindulatúan tűrik, ami másokban kellemetlen vagy sértő, és maguk is olyan kellemesek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ésszerűek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társaik számára, amennyire csak lehetséges; továbbá azok, akik örömeiket mindig kordában tartják, és akiket a szerencsétlenségek nem győznek le indokolatlanul, hanem bátran és közös természetünkhöz méltó módon viselik el őket; végül, és mind közül a legfontosabb, azok, akiket nem rontanak el a sikerek, és nem hagyják el valódi énjüket, és nem válnak arrogánssá, hanem értelmes emberként szilárdan megállják a helyüket, és nem örülnek a véletlen folytán hozzájuk jutott jó dolgoknak, nem pedig azoknak, amelyek saját természetük és intelligenciájuk révén születésüktől fogva az övék. Azok, akiknek a jellemük összhangban van, nem egy ilyen dologgal, hanem mindegyikkel - ők az okos és teljes emberek, akik az összes erény birtokában vannak.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Panathenaicus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30-32)</a:t>
            </a:r>
          </a:p>
        </p:txBody>
      </p:sp>
    </p:spTree>
    <p:extLst>
      <p:ext uri="{BB962C8B-B14F-4D97-AF65-F5344CB8AC3E}">
        <p14:creationId xmlns:p14="http://schemas.microsoft.com/office/powerpoint/2010/main" val="327930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90A27C-9FD0-A2FD-A0AB-29E08981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Oktatási célok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BDACC6-1A66-75B4-8486-C36F611E7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72930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állítja, hogy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"szabadelvű nevelés" programja erényessé teszi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fiatalembereket, különösen abban az értelemben, hogy magánügyeikben és politikai tevékenységükben mértékletesek, becsületesek és igazságosak lesznek. Ugyanakkor azt állítja, hogy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nincs a gyakorlati ítélőképesség tudománya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úgy állítja, hogy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nincs az erény tudománya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Azt állítom, hogy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fajta művészet, amely képes becsületességet és igazságosságot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ültetni a romlott természetbe,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soha nem létezett,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most sem létezik.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275) 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szerint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 indítékai a tiszteletreméltó politikai sikerre való törekvéshez kapcsolódnak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és nem a tudás vagy az igazság kereséséhez, mint az alternatív szókratészi hagyományban.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azzal a szándékkal nevel, hogy olyan erényes emberek osztályát hozza létre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akik képesek bölcsen és meggyőzően beszélni a legszélesebb politikai kérdésekről [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68].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ilyen módon képzett embereket, és így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magát a képzést is, olyan eszközként értékeli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amelynek segítségével a polgárok szélesebb körét lehet meggyőzni arról, hogy a legjobb politikát fogadja el mind Athén, mind egész Hellász számára.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7270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01997E-2495-ED16-FE12-AB83D378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Oktatási programja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0515B1-8A8A-EADC-D647-AB499AA96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általa kínált hivatalos oktatási program a hagyományos athéni elemi oktatásra épül,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hétféle ismeretet sorol fel: a politikát, matematikát; természettudományokat; az irodalmat; a vallást és a filozófiát+ a tananyag fontos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iszokratikus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kiegészítése a történelemtanulás,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Ezeket a művészeteket a fiataloknak kell elsajátítaniuk, a felnőtteknek nem szabad tovább tanulniuk ezeket a tárgyakat, hacsak nem szándékoznak a tanításukból megélni.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lehet műveltnek nevezni, akik elsajátították a művészeteket, mert nem jutottak el a filozófiáig, a jó ítélőképesség és a meggyőző beszéd művészetéig, amely a nevelés végső célja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Panathenaicus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30).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a tudás azonban nem adható át szigorúan meghatározott szabályok összességeként, amely bármilyen helyzetre alkalmazható lenne. Ehelyett a tanuló természetes adottsága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és a gyakorlaton keresztül szerzett tapasztalatszerzés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gymnasia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játszott alapvető szerepet a pedagógiai folyamatban.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9005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1CDBD0-1D80-2786-E92F-CAA0FB743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Oktatási módszere: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92607B-9032-9BF7-349E-1E32197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Három féle tanítási módszert alkalmazott, a tanított témának megfelelően,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legfontosabb tanítási módszer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erkölcsi mimézis módja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volt,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tanító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mimészaszthaiként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jeleníti meg magát: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tanító az erény mintaképe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aki utánzásra kínálja magát.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tanárnak nem pusztán ismernie kell azokat a tárgyakat és készségeket, hanem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 kell testesítenie azokat a nevelési célokat, amelyek elérését kéri a tanítványaitól,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Állandó példaképe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kell, hogy legyen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mértékletességnek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polgári erénynek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magán- és közügyekben való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megfontolt ítélőképességnek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valamint a rendszer előtt álló alapvető politikai kérdésekről való megfontolt vitának,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amelyet a tanítványai utánozhatnak és igyekeznek utánozni.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3388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9CAE59-32E7-6A18-AF31-77D027DA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oktatás </a:t>
            </a:r>
            <a:r>
              <a:rPr lang="hu-HU" dirty="0" err="1"/>
              <a:t>korlátai</a:t>
            </a:r>
            <a:r>
              <a:rPr lang="hu-HU" dirty="0"/>
              <a:t>: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2F3AE7-7DD6-E7C0-A2CA-633628DEB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Szofisták ellen című könyvének végén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Iszókratész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azt állította, hogy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neveléstől csak részben lehet elvárni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hogy néhány tanuló - ha rendelkezik a megfelelő természetes adottságokkal és hajlamokkal -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képes legyen elérni a gyakorlati célok egy szűk és egymással szorosan összefüggő csoportját: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mérsékelje anyagi vágyait, alakítson ki becsületes és tisztességes jellemet, hozzon hasznos gyakorlati ítéleteket személyes és politikai kérdésekben, és ezeket az ítéleteket hatékonyan fejezze ki a diskurzusban.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6805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195505-F4F1-3A7A-DBC3-D8E1589A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Hatása korára és az utókorra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28D036-8C50-5570-3C2F-40A43D1E0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Athéni iskolájából kerültek ki olyan későbbi jeles személyiségek,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történész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Ephorosz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Theompomposz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rétor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Iszaiosz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Hüpereidész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államférfi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Androtion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Timotheosz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Lükorgosz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Antidosis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93-101)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Retorikai programjával nagy hatást gyakorolt az utókorra is, különösen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Ciceróra és az ún. második szofisták körére.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Athénban és végül az egész ókori görög-római világban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 az, nem Platón, aki Athén és Róma nevelője, és a liberális iskola atyja lett.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nagy neveléstörténész, H.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Marrou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azt állította, hogy "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eszméi és a nevelés rendszere, amely ezeket a gyakorlatba átültette, gyakorlatilag megkérdőjelezhetetlenül uralkodott Nyugat-Európában szinte a mi nemzedékünkig"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Hadas is osztja, aki szerint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programja volt az, amely a mai napig formálta az európai oktatást, amely életben tartotta a humanizmust, Nyugat-Európa számára.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9771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8D08B7-3ADB-8F1A-40F4-97E2FBBA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irodalom: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1EF410-6EF0-44DC-4AA9-66C5D6547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1/.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Companion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Education, Edited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W. Martin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Bloomer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published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© 2015 John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Wiley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Inc, PART V.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Theories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Education James R.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Muir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Isocrates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(321-335)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2/. 3 -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Isocrates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Rhetoric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Philosophy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from Part I -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Lysias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Isocrates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Rhetoric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Athens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Published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online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Cambridge University Press:  03 November 2021, Laura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Viidebaum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https://www.cambridge.org/core/books/creating-the-ancient-rhetorical-tradition/isocrates-and-his-work-on-rhetoric-and-philosophy </a:t>
            </a:r>
          </a:p>
          <a:p>
            <a:pPr algn="l" fontAlgn="base"/>
            <a:r>
              <a:rPr lang="hu-HU" dirty="0">
                <a:solidFill>
                  <a:srgbClr val="333333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3/.</a:t>
            </a:r>
            <a:r>
              <a:rPr lang="en-US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5 - Contemporary Reflections on Isocrates and His Role in Rhetoric and Philosophy</a:t>
            </a:r>
            <a:r>
              <a:rPr lang="hu-HU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from Part I -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Lysias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Isocrates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Plato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Ancient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Rhetoric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Athens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Published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online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by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Cambridge University Press:  03 November 2021, Laura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Viidebaum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https://www.cambridge.org/core/books/creating-the-ancient-rhetorical-tradition/isocrates-and-his-work-on-rhetoric-and-philosophy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4/.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Isocrates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-Classic-Oxford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Bibliographies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https://www.oxfordbibliographies.com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5/. Nagyillés János: Az Antik retorika vázlatos története (Jegyzet és segédkönyv JATE Budapesti Médiaintézet hallgatói számára), https://www.studocu.com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6/. Az Európai Ókor Neveléstörténete, Prohászka Lajos Egyetemi Előadásaiból I., http://mek.niif.hu 82-86. oldal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2351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89A4F1B3-E9BF-204D-1F66-5328885A9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3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4985CED-C8D5-82F9-4A64-5B09F42A6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528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ABAFF0-6F51-7DFE-5AAF-4C6CA3FEB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Köszönöm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figyelmet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47655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360</TotalTime>
  <Words>2854</Words>
  <Application>Microsoft Office PowerPoint</Application>
  <PresentationFormat>Szélesvásznú</PresentationFormat>
  <Paragraphs>138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Aptos</vt:lpstr>
      <vt:lpstr>Arial</vt:lpstr>
      <vt:lpstr>Century Gothic</vt:lpstr>
      <vt:lpstr>Times New Roman</vt:lpstr>
      <vt:lpstr>Wingdings 3</vt:lpstr>
      <vt:lpstr>Szálak</vt:lpstr>
      <vt:lpstr>Iszokratész iskolája</vt:lpstr>
      <vt:lpstr>Életrajzi adatok</vt:lpstr>
      <vt:lpstr>Művei:</vt:lpstr>
      <vt:lpstr>Iszokratész kategorizálása:</vt:lpstr>
      <vt:lpstr>PowerPoint-bemutató</vt:lpstr>
      <vt:lpstr>Iszokratészi jelentése:</vt:lpstr>
      <vt:lpstr>A szofisták kritikája Iszokratésznél</vt:lpstr>
      <vt:lpstr>Iszokratész és Platón I.</vt:lpstr>
      <vt:lpstr>Iszokratész és Platón II.</vt:lpstr>
      <vt:lpstr>A nevelés szerepe</vt:lpstr>
      <vt:lpstr>Politeia</vt:lpstr>
      <vt:lpstr>Isokratész nézete az emberi természetről(physis) </vt:lpstr>
      <vt:lpstr>Emberi természet</vt:lpstr>
      <vt:lpstr>Emberi természet</vt:lpstr>
      <vt:lpstr>Oktatási célok:</vt:lpstr>
      <vt:lpstr>Oktatási célok</vt:lpstr>
      <vt:lpstr>Oktatási célok</vt:lpstr>
      <vt:lpstr>Oktatási programja </vt:lpstr>
      <vt:lpstr>Oktatási módszere:</vt:lpstr>
      <vt:lpstr>Az oktatás korlátai: </vt:lpstr>
      <vt:lpstr>Hatása korára és az utókorra</vt:lpstr>
      <vt:lpstr>Felhasznált irodalom: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Iszokratész iskolája</dc:title>
  <dc:creator>Miklós Ujvari</dc:creator>
  <cp:lastModifiedBy>Miklós Ujvari</cp:lastModifiedBy>
  <cp:revision>10</cp:revision>
  <dcterms:created xsi:type="dcterms:W3CDTF">2024-04-21T18:34:32Z</dcterms:created>
  <dcterms:modified xsi:type="dcterms:W3CDTF">2024-05-01T15:51:57Z</dcterms:modified>
</cp:coreProperties>
</file>