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378DB-0C93-D947-8F53-AAA8A9017C56}" type="datetimeFigureOut">
              <a:rPr lang="hu-HU" smtClean="0"/>
              <a:t>2024. 11. 27.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A2C41-F717-9545-A1A2-4651B0A0D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225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FA2C41-F717-9545-A1A2-4651B0A0D38E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888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es_Gestae_Divi_Augusti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ancientartpodcast/7032407799" TargetMode="Externa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F17871-7B21-434D-C09E-3EEFD97A4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5640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400" i="1" dirty="0"/>
              <a:t>...</a:t>
            </a:r>
            <a:r>
              <a:rPr lang="hu-HU" sz="2400" i="1" dirty="0" err="1"/>
              <a:t>qiubus</a:t>
            </a:r>
            <a:r>
              <a:rPr lang="hu-HU" sz="2400" i="1" dirty="0"/>
              <a:t> </a:t>
            </a:r>
            <a:r>
              <a:rPr lang="hu-HU" sz="2400" i="1" dirty="0" err="1"/>
              <a:t>orbem</a:t>
            </a:r>
            <a:r>
              <a:rPr lang="hu-HU" sz="2400" i="1" dirty="0"/>
              <a:t> terrarum </a:t>
            </a:r>
            <a:r>
              <a:rPr lang="hu-HU" sz="2400" i="1" dirty="0" err="1"/>
              <a:t>imperio</a:t>
            </a:r>
            <a:r>
              <a:rPr lang="hu-HU" sz="2400" i="1" dirty="0"/>
              <a:t> </a:t>
            </a:r>
            <a:r>
              <a:rPr lang="hu-HU" sz="2400" i="1" dirty="0" err="1"/>
              <a:t>populi</a:t>
            </a:r>
            <a:r>
              <a:rPr lang="hu-HU" sz="2400" i="1" dirty="0"/>
              <a:t> </a:t>
            </a:r>
            <a:r>
              <a:rPr lang="hu-HU" sz="2400" i="1" dirty="0" err="1"/>
              <a:t>Romani</a:t>
            </a:r>
            <a:r>
              <a:rPr lang="hu-HU" sz="2400" i="1" dirty="0"/>
              <a:t> </a:t>
            </a:r>
            <a:r>
              <a:rPr lang="hu-HU" sz="2400" i="1" dirty="0" err="1"/>
              <a:t>subiecit</a:t>
            </a:r>
            <a:r>
              <a:rPr lang="hu-HU" sz="2400" i="1" dirty="0"/>
              <a:t>, </a:t>
            </a:r>
            <a:r>
              <a:rPr lang="hu-HU" sz="2400" i="1" dirty="0" err="1"/>
              <a:t>et</a:t>
            </a:r>
            <a:r>
              <a:rPr lang="hu-HU" sz="2400" i="1" dirty="0"/>
              <a:t> </a:t>
            </a:r>
            <a:r>
              <a:rPr lang="hu-HU" sz="2400" i="1" dirty="0" err="1"/>
              <a:t>impensarum</a:t>
            </a:r>
            <a:r>
              <a:rPr lang="hu-HU" sz="2400" i="1" dirty="0"/>
              <a:t>, </a:t>
            </a:r>
            <a:r>
              <a:rPr lang="hu-HU" sz="2400" i="1" dirty="0" err="1"/>
              <a:t>quas</a:t>
            </a:r>
            <a:r>
              <a:rPr lang="hu-HU" sz="2400" i="1" dirty="0"/>
              <a:t> in </a:t>
            </a:r>
            <a:r>
              <a:rPr lang="hu-HU" sz="2400" i="1" dirty="0" err="1"/>
              <a:t>rem</a:t>
            </a:r>
            <a:r>
              <a:rPr lang="hu-HU" sz="2400" i="1" dirty="0"/>
              <a:t> </a:t>
            </a:r>
            <a:r>
              <a:rPr lang="hu-HU" sz="2400" i="1" dirty="0" err="1"/>
              <a:t>publicam</a:t>
            </a:r>
            <a:r>
              <a:rPr lang="hu-HU" sz="2400" i="1" dirty="0"/>
              <a:t> </a:t>
            </a:r>
            <a:r>
              <a:rPr lang="hu-HU" sz="2400" i="1" dirty="0" err="1"/>
              <a:t>populumque</a:t>
            </a:r>
            <a:r>
              <a:rPr lang="hu-HU" sz="2400" i="1" dirty="0"/>
              <a:t> </a:t>
            </a:r>
            <a:r>
              <a:rPr lang="hu-HU" sz="2400" i="1" dirty="0" err="1"/>
              <a:t>Romanum</a:t>
            </a:r>
            <a:r>
              <a:rPr lang="hu-HU" sz="2400" i="1" dirty="0"/>
              <a:t> </a:t>
            </a:r>
            <a:r>
              <a:rPr lang="hu-HU" sz="2400" i="1" dirty="0" err="1"/>
              <a:t>fecit</a:t>
            </a:r>
            <a:r>
              <a:rPr lang="hu-HU" sz="2400" i="1" dirty="0"/>
              <a:t>.</a:t>
            </a:r>
            <a:br>
              <a:rPr lang="hu-HU" sz="2400" i="1" dirty="0"/>
            </a:br>
            <a:br>
              <a:rPr lang="hu-HU" sz="2400" dirty="0"/>
            </a:br>
            <a:r>
              <a:rPr lang="hu-HU" sz="2200" dirty="0"/>
              <a:t>Az isteni Augustus tetteinek jegyzéke, amelyekkel a földkerekséget a római nép alá hajtotta és a kiadások, amelyeket az állam és a nép javára fordított.  </a:t>
            </a:r>
            <a:br>
              <a:rPr lang="hu-HU" sz="2200" dirty="0"/>
            </a:br>
            <a:br>
              <a:rPr lang="hu-HU" sz="2200" dirty="0"/>
            </a:br>
            <a:endParaRPr lang="hu-HU" sz="22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C9F3ABE-449F-E567-F01A-8B6030D61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679622"/>
            <a:ext cx="6795344" cy="2749377"/>
          </a:xfrm>
        </p:spPr>
        <p:txBody>
          <a:bodyPr>
            <a:noAutofit/>
          </a:bodyPr>
          <a:lstStyle/>
          <a:p>
            <a:endParaRPr lang="hu-HU" sz="4400" b="1" dirty="0"/>
          </a:p>
          <a:p>
            <a:endParaRPr lang="hu-HU" sz="4400" b="1" dirty="0"/>
          </a:p>
          <a:p>
            <a:endParaRPr lang="hu-HU" sz="4400" b="1" dirty="0"/>
          </a:p>
          <a:p>
            <a:endParaRPr lang="hu-HU" sz="4400" b="1" dirty="0"/>
          </a:p>
          <a:p>
            <a:pPr algn="ctr"/>
            <a:r>
              <a:rPr lang="hu-HU" sz="2000" b="1" dirty="0"/>
              <a:t>Herczeg István</a:t>
            </a:r>
          </a:p>
          <a:p>
            <a:pPr algn="ctr"/>
            <a:r>
              <a:rPr lang="hu-HU" sz="2000" b="1" dirty="0"/>
              <a:t>_______________________________________</a:t>
            </a:r>
          </a:p>
          <a:p>
            <a:pPr algn="l"/>
            <a:endParaRPr lang="hu-HU" b="1" dirty="0"/>
          </a:p>
          <a:p>
            <a:r>
              <a:rPr lang="hu-HU" sz="4400" b="1" dirty="0" err="1"/>
              <a:t>Res</a:t>
            </a:r>
            <a:r>
              <a:rPr lang="hu-HU" sz="4400" b="1" dirty="0"/>
              <a:t> </a:t>
            </a:r>
            <a:r>
              <a:rPr lang="hu-HU" sz="4400" b="1" dirty="0" err="1"/>
              <a:t>gestae</a:t>
            </a:r>
            <a:r>
              <a:rPr lang="hu-HU" sz="4400" b="1" dirty="0"/>
              <a:t> </a:t>
            </a:r>
            <a:r>
              <a:rPr lang="hu-HU" sz="4400" b="1" dirty="0" err="1"/>
              <a:t>divi</a:t>
            </a:r>
            <a:r>
              <a:rPr lang="hu-HU" sz="4400" b="1" dirty="0"/>
              <a:t> </a:t>
            </a:r>
            <a:r>
              <a:rPr lang="hu-HU" sz="4400" b="1" dirty="0" err="1"/>
              <a:t>Augusti</a:t>
            </a:r>
            <a:endParaRPr lang="hu-HU" sz="4400" b="1" dirty="0"/>
          </a:p>
        </p:txBody>
      </p:sp>
    </p:spTree>
    <p:extLst>
      <p:ext uri="{BB962C8B-B14F-4D97-AF65-F5344CB8AC3E}">
        <p14:creationId xmlns:p14="http://schemas.microsoft.com/office/powerpoint/2010/main" val="1282050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7ECB24-A65D-F146-5B4B-D9A30F6C8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/>
              <a:t>Res</a:t>
            </a:r>
            <a:r>
              <a:rPr lang="hu-HU" b="1" dirty="0"/>
              <a:t> </a:t>
            </a:r>
            <a:r>
              <a:rPr lang="hu-HU" b="1" dirty="0" err="1"/>
              <a:t>gestae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DE3204-49FF-A96E-10A3-E93E7D3D5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861" y="1433384"/>
            <a:ext cx="8948278" cy="49674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b="1" dirty="0"/>
              <a:t>Kérdések, amelyekre a </a:t>
            </a:r>
            <a:r>
              <a:rPr lang="hu-HU" b="1" dirty="0" err="1"/>
              <a:t>Res</a:t>
            </a:r>
            <a:r>
              <a:rPr lang="hu-HU" b="1" dirty="0"/>
              <a:t> </a:t>
            </a:r>
            <a:r>
              <a:rPr lang="hu-HU" b="1" dirty="0" err="1"/>
              <a:t>gestae</a:t>
            </a:r>
            <a:r>
              <a:rPr lang="hu-HU" b="1" dirty="0"/>
              <a:t> segítségével válaszokat keresünk:</a:t>
            </a:r>
          </a:p>
          <a:p>
            <a:pPr algn="just">
              <a:buFont typeface="Wingdings" pitchFamily="2" charset="2"/>
              <a:buChar char="Ø"/>
            </a:pPr>
            <a:r>
              <a:rPr lang="hu-HU" sz="1800" dirty="0"/>
              <a:t>Hogyan keletkezett Augustus politikai végrendelete?</a:t>
            </a:r>
          </a:p>
          <a:p>
            <a:pPr algn="just">
              <a:buFont typeface="Wingdings" pitchFamily="2" charset="2"/>
              <a:buChar char="Ø"/>
            </a:pPr>
            <a:r>
              <a:rPr lang="hu-HU" sz="1800" dirty="0"/>
              <a:t>Hogyan alapozza meg a </a:t>
            </a:r>
            <a:r>
              <a:rPr lang="hu-HU" sz="1800" dirty="0" err="1"/>
              <a:t>Res</a:t>
            </a:r>
            <a:r>
              <a:rPr lang="hu-HU" sz="1800" dirty="0"/>
              <a:t> </a:t>
            </a:r>
            <a:r>
              <a:rPr lang="hu-HU" sz="1800" dirty="0" err="1"/>
              <a:t>gestae</a:t>
            </a:r>
            <a:r>
              <a:rPr lang="hu-HU" sz="1800" dirty="0"/>
              <a:t> Róma </a:t>
            </a:r>
            <a:r>
              <a:rPr lang="hu-HU" sz="1800" dirty="0" err="1"/>
              <a:t>monarchisztikus</a:t>
            </a:r>
            <a:r>
              <a:rPr lang="hu-HU" sz="1800" dirty="0"/>
              <a:t> kereteit?</a:t>
            </a:r>
          </a:p>
          <a:p>
            <a:pPr algn="just">
              <a:buFont typeface="Wingdings" pitchFamily="2" charset="2"/>
              <a:buChar char="Ø"/>
            </a:pPr>
            <a:r>
              <a:rPr lang="hu-HU" sz="1800" dirty="0"/>
              <a:t>Miként jelenik meg az </a:t>
            </a:r>
            <a:r>
              <a:rPr lang="hu-HU" sz="1800" dirty="0" err="1"/>
              <a:t>euhémerista</a:t>
            </a:r>
            <a:r>
              <a:rPr lang="hu-HU" sz="1800" dirty="0"/>
              <a:t> teológia a </a:t>
            </a:r>
            <a:r>
              <a:rPr lang="hu-HU" sz="1800" dirty="0" err="1"/>
              <a:t>Res</a:t>
            </a:r>
            <a:r>
              <a:rPr lang="hu-HU" sz="1800" dirty="0"/>
              <a:t> </a:t>
            </a:r>
            <a:r>
              <a:rPr lang="hu-HU" sz="1800" dirty="0" err="1"/>
              <a:t>gestae</a:t>
            </a:r>
            <a:r>
              <a:rPr lang="hu-HU" sz="1800" dirty="0"/>
              <a:t>-ben?</a:t>
            </a:r>
          </a:p>
          <a:p>
            <a:pPr algn="just">
              <a:buFont typeface="Wingdings" pitchFamily="2" charset="2"/>
              <a:buChar char="Ø"/>
            </a:pPr>
            <a:r>
              <a:rPr lang="hu-HU" sz="1800" dirty="0"/>
              <a:t>Emlékmű a </a:t>
            </a:r>
            <a:r>
              <a:rPr lang="hu-HU" sz="1800" dirty="0" err="1"/>
              <a:t>Res</a:t>
            </a:r>
            <a:r>
              <a:rPr lang="hu-HU" sz="1800" dirty="0"/>
              <a:t> </a:t>
            </a:r>
            <a:r>
              <a:rPr lang="hu-HU" sz="1800" dirty="0" err="1"/>
              <a:t>gestae</a:t>
            </a:r>
            <a:r>
              <a:rPr lang="hu-HU" sz="1800" dirty="0"/>
              <a:t> vagy monumentum?</a:t>
            </a:r>
          </a:p>
          <a:p>
            <a:pPr algn="just">
              <a:buFont typeface="Wingdings" pitchFamily="2" charset="2"/>
              <a:buChar char="Ø"/>
            </a:pPr>
            <a:r>
              <a:rPr lang="hu-HU" sz="1800" dirty="0"/>
              <a:t>Milyen szerepe volt a Római Birodalom keleti részének a </a:t>
            </a:r>
            <a:r>
              <a:rPr lang="hu-HU" sz="1800" dirty="0" err="1"/>
              <a:t>Res</a:t>
            </a:r>
            <a:r>
              <a:rPr lang="hu-HU" sz="1800" dirty="0"/>
              <a:t> </a:t>
            </a:r>
            <a:r>
              <a:rPr lang="hu-HU" sz="1800" dirty="0" err="1"/>
              <a:t>Gestae</a:t>
            </a:r>
            <a:r>
              <a:rPr lang="hu-HU" sz="1800" dirty="0"/>
              <a:t> fennmaradásában?</a:t>
            </a:r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013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1D657C-7ACE-A703-3C6F-01A96C3FC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876" y="808056"/>
            <a:ext cx="9378778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2800" b="1" dirty="0"/>
            </a:br>
            <a:endParaRPr lang="hu-HU" sz="28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D5D320-A38D-99EC-123B-BF6A9E8C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989438"/>
            <a:ext cx="7796540" cy="478206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hu-HU" dirty="0"/>
              <a:t>Suetoniustól tudjuk, hogy Augustus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előtt már hozzáfogott önéletrajza megírásához (De vita </a:t>
            </a:r>
            <a:r>
              <a:rPr lang="hu-HU" dirty="0" err="1"/>
              <a:t>sua</a:t>
            </a:r>
            <a:r>
              <a:rPr lang="hu-HU" dirty="0"/>
              <a:t>), melyet 13 könyvben foglalt össze, de csak a </a:t>
            </a:r>
            <a:r>
              <a:rPr lang="hu-HU" dirty="0" err="1"/>
              <a:t>cantabriai</a:t>
            </a:r>
            <a:r>
              <a:rPr lang="hu-HU" dirty="0"/>
              <a:t> háborúig jutott; a De vita </a:t>
            </a:r>
            <a:r>
              <a:rPr lang="hu-HU" dirty="0" err="1"/>
              <a:t>sua</a:t>
            </a:r>
            <a:r>
              <a:rPr lang="hu-HU" dirty="0"/>
              <a:t> – néhány töredék kivételével elveszett. </a:t>
            </a:r>
          </a:p>
          <a:p>
            <a:pPr>
              <a:buFont typeface="Wingdings" pitchFamily="2" charset="2"/>
              <a:buChar char="Ø"/>
            </a:pPr>
            <a:r>
              <a:rPr lang="hu-HU" dirty="0"/>
              <a:t>Ennek ismertetését Augustus a politikai elit legszűkebb körének szánta. </a:t>
            </a:r>
          </a:p>
          <a:p>
            <a:pPr>
              <a:buFont typeface="Wingdings" pitchFamily="2" charset="2"/>
              <a:buChar char="Ø"/>
            </a:pPr>
            <a:r>
              <a:rPr lang="hu-HU" dirty="0"/>
              <a:t>Róma és a birodalom szélesebb nyilvánossága számára Augustus egy más típusú „önéletrajzot szánt. Ez volt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</a:t>
            </a:r>
            <a:r>
              <a:rPr lang="hu-HU" dirty="0" err="1"/>
              <a:t>divi</a:t>
            </a:r>
            <a:r>
              <a:rPr lang="hu-HU" dirty="0"/>
              <a:t> </a:t>
            </a:r>
            <a:r>
              <a:rPr lang="hu-HU" dirty="0" err="1"/>
              <a:t>Agusti</a:t>
            </a:r>
            <a:r>
              <a:rPr lang="hu-HU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hu-HU" dirty="0"/>
              <a:t>Igen röviden, kb. 2500 szóban foglalja össze a </a:t>
            </a:r>
            <a:r>
              <a:rPr lang="hu-HU" dirty="0" err="1"/>
              <a:t>princeps</a:t>
            </a:r>
            <a:r>
              <a:rPr lang="hu-HU" dirty="0"/>
              <a:t> pályafutását. </a:t>
            </a:r>
          </a:p>
          <a:p>
            <a:pPr>
              <a:buFont typeface="Wingdings" pitchFamily="2" charset="2"/>
              <a:buChar char="Ø"/>
            </a:pPr>
            <a:endParaRPr lang="hu-HU" dirty="0"/>
          </a:p>
          <a:p>
            <a:pPr>
              <a:buFont typeface="Wingdings" pitchFamily="2" charset="2"/>
              <a:buChar char="Ø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2770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CEED94-AB1B-E043-5983-5C5FB69EB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524" y="808056"/>
            <a:ext cx="9588844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200" b="1" dirty="0"/>
              <a:t>Hogyan keletkezett Augustus politikai végrendelete?</a:t>
            </a:r>
            <a:br>
              <a:rPr lang="hu-HU" sz="3200" b="1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98129F5-C8C4-F9EC-D326-DD61BB627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Szerkezete:</a:t>
            </a:r>
          </a:p>
          <a:p>
            <a:pPr>
              <a:buFont typeface="Wingdings" pitchFamily="2" charset="2"/>
              <a:buChar char="q"/>
            </a:pPr>
            <a:r>
              <a:rPr lang="hu-HU" dirty="0"/>
              <a:t>1-14. szakasz: Augustus által viselt vagy éppen visszautasított hivatalok;</a:t>
            </a:r>
          </a:p>
          <a:p>
            <a:pPr>
              <a:buFont typeface="Wingdings" pitchFamily="2" charset="2"/>
              <a:buChar char="q"/>
            </a:pPr>
            <a:r>
              <a:rPr lang="hu-HU" dirty="0"/>
              <a:t>15-24. szakasz: Augustus építkezései és adományai a római népnek; </a:t>
            </a:r>
          </a:p>
          <a:p>
            <a:pPr>
              <a:buFont typeface="Wingdings" pitchFamily="2" charset="2"/>
              <a:buChar char="q"/>
            </a:pPr>
            <a:r>
              <a:rPr lang="hu-HU" dirty="0"/>
              <a:t>25-33. szakasz: Augustus katonai sikerei és külpolitikája; </a:t>
            </a:r>
          </a:p>
          <a:p>
            <a:pPr>
              <a:buFont typeface="Wingdings" pitchFamily="2" charset="2"/>
              <a:buChar char="q"/>
            </a:pPr>
            <a:r>
              <a:rPr lang="hu-HU" dirty="0"/>
              <a:t>34-35. szakasz: Augustus különleges politikai státuszát és az ezt tükröző kitüntető címeket mutatja be. </a:t>
            </a:r>
          </a:p>
          <a:p>
            <a:pPr>
              <a:buFont typeface="Wingdings" pitchFamily="2" charset="2"/>
              <a:buChar char="q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86363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E21EFC-EE99-29F9-5A78-010A0D089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37" y="808056"/>
            <a:ext cx="10186987" cy="1077229"/>
          </a:xfrm>
        </p:spPr>
        <p:txBody>
          <a:bodyPr>
            <a:normAutofit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3000" b="1" dirty="0"/>
            </a:br>
            <a:endParaRPr lang="hu-HU" sz="3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1621A9-9CDF-3316-85FE-0289E4C10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361" y="518984"/>
            <a:ext cx="9825938" cy="830374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hu-HU" sz="1900" dirty="0"/>
              <a:t>Szigorú vonalvezetéssel csak – és kizárólag – politikai szerepvállalását mutatja be Augustus; </a:t>
            </a:r>
          </a:p>
          <a:p>
            <a:pPr algn="just">
              <a:buFont typeface="Wingdings" pitchFamily="2" charset="2"/>
              <a:buChar char="v"/>
            </a:pPr>
            <a:r>
              <a:rPr lang="hu-HU" sz="1900" dirty="0"/>
              <a:t>Nem olvashatunk a </a:t>
            </a:r>
            <a:r>
              <a:rPr lang="hu-HU" sz="1900" dirty="0" err="1"/>
              <a:t>princeps</a:t>
            </a:r>
            <a:r>
              <a:rPr lang="hu-HU" sz="1900" dirty="0"/>
              <a:t> családjáról vagy gyermekkoráról vagy korábbi írói tevékenységéről (amiről Suetoniustól tudhatunk); </a:t>
            </a:r>
          </a:p>
          <a:p>
            <a:pPr algn="just">
              <a:buFont typeface="Wingdings" pitchFamily="2" charset="2"/>
              <a:buChar char="v"/>
            </a:pPr>
            <a:r>
              <a:rPr lang="hu-HU" sz="1900" dirty="0"/>
              <a:t>A szöveg annyiban tekinthető önéletrajzinak, hogy a szerző egyes szám első személyben nyilatkozik meg – de </a:t>
            </a:r>
            <a:r>
              <a:rPr lang="hu-HU" sz="1900" dirty="0" err="1"/>
              <a:t>semiképpen</a:t>
            </a:r>
            <a:r>
              <a:rPr lang="hu-HU" sz="1900" dirty="0"/>
              <a:t> sem tekinthető önéletrajzi alkotásnak. </a:t>
            </a:r>
          </a:p>
          <a:p>
            <a:pPr algn="just">
              <a:buFont typeface="Wingdings" pitchFamily="2" charset="2"/>
              <a:buChar char="v"/>
            </a:pPr>
            <a:r>
              <a:rPr lang="hu-HU" sz="1900" dirty="0"/>
              <a:t>Inkább tettek, címek, adományok, érdemek katalógusa</a:t>
            </a:r>
          </a:p>
          <a:p>
            <a:pPr algn="just">
              <a:buFont typeface="Wingdings" pitchFamily="2" charset="2"/>
              <a:buChar char="v"/>
            </a:pPr>
            <a:r>
              <a:rPr lang="hu-HU" sz="1900" dirty="0"/>
              <a:t>Példa az érdemek bemutatására: „</a:t>
            </a:r>
            <a:r>
              <a:rPr lang="hu-HU" sz="1900" i="1" dirty="0">
                <a:effectLst/>
              </a:rPr>
              <a:t>A Tiberisen </a:t>
            </a:r>
            <a:r>
              <a:rPr lang="hu-HU" sz="1900" i="1" dirty="0" err="1">
                <a:effectLst/>
              </a:rPr>
              <a:t>túl</a:t>
            </a:r>
            <a:r>
              <a:rPr lang="hu-HU" sz="1900" i="1" dirty="0">
                <a:effectLst/>
              </a:rPr>
              <a:t>, ahol most a Caesarok </a:t>
            </a:r>
            <a:r>
              <a:rPr lang="hu-HU" sz="1900" i="1" dirty="0" err="1">
                <a:effectLst/>
              </a:rPr>
              <a:t>nevét</a:t>
            </a:r>
            <a:r>
              <a:rPr lang="hu-HU" sz="1900" i="1" dirty="0">
                <a:effectLst/>
              </a:rPr>
              <a:t> viselő liget van, </a:t>
            </a:r>
            <a:r>
              <a:rPr lang="hu-HU" sz="1900" i="1" dirty="0" err="1">
                <a:effectLst/>
              </a:rPr>
              <a:t>hosszá­ban</a:t>
            </a:r>
            <a:r>
              <a:rPr lang="hu-HU" sz="1900" i="1" dirty="0">
                <a:effectLst/>
              </a:rPr>
              <a:t> 1800, </a:t>
            </a:r>
            <a:r>
              <a:rPr lang="hu-HU" sz="1900" i="1" dirty="0" err="1">
                <a:effectLst/>
              </a:rPr>
              <a:t>szélességben</a:t>
            </a:r>
            <a:r>
              <a:rPr lang="hu-HU" sz="1900" i="1" dirty="0">
                <a:effectLst/>
              </a:rPr>
              <a:t> pedig 1200 </a:t>
            </a:r>
            <a:r>
              <a:rPr lang="hu-HU" sz="1900" i="1" dirty="0" err="1">
                <a:effectLst/>
              </a:rPr>
              <a:t>lábnyira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kiásattam</a:t>
            </a:r>
            <a:r>
              <a:rPr lang="hu-HU" sz="1900" i="1" dirty="0">
                <a:effectLst/>
              </a:rPr>
              <a:t> a </a:t>
            </a:r>
            <a:r>
              <a:rPr lang="hu-HU" sz="1900" i="1" dirty="0" err="1">
                <a:effectLst/>
              </a:rPr>
              <a:t>földet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és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hajókkal</a:t>
            </a:r>
            <a:r>
              <a:rPr lang="hu-HU" sz="1900" i="1" dirty="0">
                <a:effectLst/>
              </a:rPr>
              <a:t> tengeri </a:t>
            </a:r>
            <a:r>
              <a:rPr lang="hu-HU" sz="1900" i="1" dirty="0" err="1">
                <a:effectLst/>
              </a:rPr>
              <a:t>ütközetet</a:t>
            </a:r>
            <a:r>
              <a:rPr lang="hu-HU" sz="1900" i="1" dirty="0">
                <a:effectLst/>
              </a:rPr>
              <a:t> mutattam be.” </a:t>
            </a:r>
            <a:r>
              <a:rPr lang="hu-HU" sz="1900" i="1" dirty="0" err="1">
                <a:effectLst/>
              </a:rPr>
              <a:t>Res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gestae</a:t>
            </a:r>
            <a:r>
              <a:rPr lang="hu-HU" sz="1900" i="1" dirty="0"/>
              <a:t>, 23. fejezet</a:t>
            </a:r>
          </a:p>
          <a:p>
            <a:pPr algn="just">
              <a:buFont typeface="Wingdings" pitchFamily="2" charset="2"/>
              <a:buChar char="v"/>
            </a:pPr>
            <a:endParaRPr lang="hu-HU" sz="1900" dirty="0"/>
          </a:p>
          <a:p>
            <a:pPr>
              <a:buFont typeface="Wingdings" pitchFamily="2" charset="2"/>
              <a:buChar char="v"/>
            </a:pPr>
            <a:endParaRPr lang="hu-HU" dirty="0"/>
          </a:p>
          <a:p>
            <a:pPr>
              <a:buFont typeface="Wingdings" pitchFamily="2" charset="2"/>
              <a:buChar char="v"/>
            </a:pPr>
            <a:endParaRPr lang="hu-HU" dirty="0"/>
          </a:p>
          <a:p>
            <a:pPr>
              <a:buFont typeface="Wingdings" pitchFamily="2" charset="2"/>
              <a:buChar char="v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1359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B42A5B-19CF-C055-B7E8-7B3701485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38" y="808056"/>
            <a:ext cx="9915525" cy="1077229"/>
          </a:xfrm>
        </p:spPr>
        <p:txBody>
          <a:bodyPr>
            <a:noAutofit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3000" b="1" dirty="0"/>
            </a:br>
            <a:endParaRPr lang="hu-HU" sz="3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BE185C-FA7A-25B0-15C1-CB88EA2C7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314" y="2052115"/>
            <a:ext cx="9173825" cy="4262187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hu-HU" sz="1900" dirty="0"/>
              <a:t>A De vita </a:t>
            </a:r>
            <a:r>
              <a:rPr lang="hu-HU" sz="1900" dirty="0" err="1"/>
              <a:t>sua</a:t>
            </a:r>
            <a:r>
              <a:rPr lang="hu-HU" sz="1900" dirty="0"/>
              <a:t>-hoz hasonlóan a </a:t>
            </a:r>
            <a:r>
              <a:rPr lang="hu-HU" sz="1900" dirty="0" err="1"/>
              <a:t>Res</a:t>
            </a:r>
            <a:r>
              <a:rPr lang="hu-HU" sz="1900" dirty="0"/>
              <a:t> </a:t>
            </a:r>
            <a:r>
              <a:rPr lang="hu-HU" sz="1900" dirty="0" err="1"/>
              <a:t>Gestae</a:t>
            </a:r>
            <a:r>
              <a:rPr lang="hu-HU" sz="1900" dirty="0"/>
              <a:t> esetében sem tudjuk, hogy Augustus mikor kezdett el dolgozni a </a:t>
            </a:r>
            <a:r>
              <a:rPr lang="hu-HU" sz="1900" dirty="0" err="1"/>
              <a:t>művén</a:t>
            </a:r>
            <a:r>
              <a:rPr lang="hu-HU" sz="1900" dirty="0"/>
              <a:t>, hányszor dolgozta át (egyáltalán  átdolgozta-e), illetve hogy szerkesztésében mások közreműködtek-e;</a:t>
            </a:r>
          </a:p>
          <a:p>
            <a:pPr algn="just">
              <a:buFont typeface="Wingdings" pitchFamily="2" charset="2"/>
              <a:buChar char="v"/>
            </a:pPr>
            <a:r>
              <a:rPr lang="hu-HU" sz="1900" dirty="0"/>
              <a:t>Az viszont kiderül a szövegből, mikor fejezte be: „amikor ezeket leírtam, hetvenhatodik évemet éltem: „</a:t>
            </a:r>
            <a:r>
              <a:rPr lang="hu-HU" sz="1900" i="1" dirty="0">
                <a:effectLst/>
              </a:rPr>
              <a:t>Tizenharmadik </a:t>
            </a:r>
            <a:r>
              <a:rPr lang="hu-HU" sz="1900" i="1" dirty="0" err="1">
                <a:effectLst/>
              </a:rPr>
              <a:t>consulságom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évében</a:t>
            </a:r>
            <a:r>
              <a:rPr lang="hu-HU" sz="1900" i="1" dirty="0">
                <a:effectLst/>
              </a:rPr>
              <a:t> (Kr.e. 2) a </a:t>
            </a:r>
            <a:r>
              <a:rPr lang="hu-HU" sz="1900" i="1" dirty="0" err="1">
                <a:effectLst/>
              </a:rPr>
              <a:t>senatus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és</a:t>
            </a:r>
            <a:r>
              <a:rPr lang="hu-HU" sz="1900" i="1" dirty="0">
                <a:effectLst/>
              </a:rPr>
              <a:t> a lovagrend </a:t>
            </a:r>
            <a:r>
              <a:rPr lang="hu-HU" sz="1900" i="1" dirty="0" err="1">
                <a:effectLst/>
              </a:rPr>
              <a:t>és</a:t>
            </a:r>
            <a:r>
              <a:rPr lang="hu-HU" sz="1900" i="1" dirty="0">
                <a:effectLst/>
              </a:rPr>
              <a:t> az </a:t>
            </a:r>
            <a:r>
              <a:rPr lang="hu-HU" sz="1900" i="1" dirty="0" err="1">
                <a:effectLst/>
              </a:rPr>
              <a:t>egész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római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nép</a:t>
            </a:r>
            <a:r>
              <a:rPr lang="hu-HU" sz="1900" i="1" dirty="0">
                <a:effectLst/>
              </a:rPr>
              <a:t> a haza </a:t>
            </a:r>
            <a:r>
              <a:rPr lang="hu-HU" sz="1900" i="1" dirty="0" err="1">
                <a:effectLst/>
              </a:rPr>
              <a:t>atyjának</a:t>
            </a:r>
            <a:r>
              <a:rPr lang="hu-HU" sz="1900" i="1" dirty="0">
                <a:effectLst/>
              </a:rPr>
              <a:t> (</a:t>
            </a:r>
            <a:r>
              <a:rPr lang="hu-HU" sz="1900" i="1" dirty="0" err="1">
                <a:effectLst/>
              </a:rPr>
              <a:t>patrem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patriae</a:t>
            </a:r>
            <a:r>
              <a:rPr lang="hu-HU" sz="1900" i="1" dirty="0">
                <a:effectLst/>
              </a:rPr>
              <a:t>) jelentett ki </a:t>
            </a:r>
            <a:r>
              <a:rPr lang="hu-HU" sz="1900" i="1" dirty="0" err="1">
                <a:effectLst/>
              </a:rPr>
              <a:t>és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úgy</a:t>
            </a:r>
            <a:r>
              <a:rPr lang="hu-HU" sz="1900" i="1" dirty="0">
                <a:effectLst/>
              </a:rPr>
              <a:t> rendelkezett, hogy ezt feliraton </a:t>
            </a:r>
            <a:r>
              <a:rPr lang="hu-HU" sz="1900" i="1" dirty="0" err="1">
                <a:effectLst/>
              </a:rPr>
              <a:t>tüntessék</a:t>
            </a:r>
            <a:r>
              <a:rPr lang="hu-HU" sz="1900" i="1" dirty="0">
                <a:effectLst/>
              </a:rPr>
              <a:t> fel </a:t>
            </a:r>
            <a:r>
              <a:rPr lang="hu-HU" sz="1900" i="1" dirty="0" err="1">
                <a:effectLst/>
              </a:rPr>
              <a:t>házam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előcsarnokában</a:t>
            </a:r>
            <a:r>
              <a:rPr lang="hu-HU" sz="1900" i="1" dirty="0">
                <a:effectLst/>
              </a:rPr>
              <a:t>, a </a:t>
            </a:r>
            <a:r>
              <a:rPr lang="hu-HU" sz="1900" i="1" dirty="0" err="1">
                <a:effectLst/>
              </a:rPr>
              <a:t>Curia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Iuliában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és</a:t>
            </a:r>
            <a:r>
              <a:rPr lang="hu-HU" sz="1900" i="1" dirty="0">
                <a:effectLst/>
              </a:rPr>
              <a:t> azokon a </a:t>
            </a:r>
            <a:r>
              <a:rPr lang="hu-HU" sz="1900" i="1" dirty="0" err="1">
                <a:effectLst/>
              </a:rPr>
              <a:t>quadrigákon</a:t>
            </a:r>
            <a:r>
              <a:rPr lang="hu-HU" sz="1900" i="1" dirty="0">
                <a:effectLst/>
              </a:rPr>
              <a:t>, amelyeket </a:t>
            </a:r>
            <a:r>
              <a:rPr lang="hu-HU" sz="1900" i="1" dirty="0" err="1">
                <a:effectLst/>
              </a:rPr>
              <a:t>senatusi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határozat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alapjánaz</a:t>
            </a:r>
            <a:r>
              <a:rPr lang="hu-HU" sz="1900" i="1" dirty="0">
                <a:effectLst/>
              </a:rPr>
              <a:t> Augustus-</a:t>
            </a:r>
            <a:r>
              <a:rPr lang="hu-HU" sz="1900" i="1" dirty="0" err="1">
                <a:effectLst/>
              </a:rPr>
              <a:t>forumon</a:t>
            </a:r>
            <a:r>
              <a:rPr lang="hu-HU" sz="1900" i="1" dirty="0">
                <a:effectLst/>
              </a:rPr>
              <a:t> tiszteletemre </a:t>
            </a:r>
            <a:r>
              <a:rPr lang="hu-HU" sz="1900" i="1" dirty="0" err="1">
                <a:effectLst/>
              </a:rPr>
              <a:t>állítottak</a:t>
            </a:r>
            <a:r>
              <a:rPr lang="hu-HU" sz="1900" i="1" dirty="0">
                <a:effectLst/>
              </a:rPr>
              <a:t>. Amikor ezeket </a:t>
            </a:r>
            <a:r>
              <a:rPr lang="hu-HU" sz="1900" i="1" dirty="0" err="1">
                <a:effectLst/>
              </a:rPr>
              <a:t>leírtam</a:t>
            </a:r>
            <a:r>
              <a:rPr lang="hu-HU" sz="1900" i="1" dirty="0">
                <a:effectLst/>
              </a:rPr>
              <a:t>, hetven- hatodik </a:t>
            </a:r>
            <a:r>
              <a:rPr lang="hu-HU" sz="1900" i="1" dirty="0" err="1">
                <a:effectLst/>
              </a:rPr>
              <a:t>évemet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éltem</a:t>
            </a:r>
            <a:r>
              <a:rPr lang="hu-HU" sz="1900" i="1" dirty="0">
                <a:effectLst/>
              </a:rPr>
              <a:t> (</a:t>
            </a:r>
            <a:r>
              <a:rPr lang="hu-HU" sz="1900" i="1" dirty="0"/>
              <a:t>Kr.</a:t>
            </a:r>
            <a:r>
              <a:rPr lang="hu-HU" sz="1900" i="1" dirty="0">
                <a:effectLst/>
              </a:rPr>
              <a:t>u. 14).” /</a:t>
            </a:r>
            <a:r>
              <a:rPr lang="hu-HU" sz="1900" i="1" dirty="0" err="1">
                <a:effectLst/>
              </a:rPr>
              <a:t>Res</a:t>
            </a:r>
            <a:r>
              <a:rPr lang="hu-HU" sz="1900" i="1" dirty="0">
                <a:effectLst/>
              </a:rPr>
              <a:t> </a:t>
            </a:r>
            <a:r>
              <a:rPr lang="hu-HU" sz="1900" i="1" dirty="0" err="1">
                <a:effectLst/>
              </a:rPr>
              <a:t>Gestae</a:t>
            </a:r>
            <a:r>
              <a:rPr lang="hu-HU" sz="1900" i="1" dirty="0"/>
              <a:t>, 35. fejezet</a:t>
            </a:r>
          </a:p>
          <a:p>
            <a:pPr algn="just">
              <a:buFont typeface="Wingdings" pitchFamily="2" charset="2"/>
              <a:buChar char="v"/>
            </a:pPr>
            <a:r>
              <a:rPr lang="hu-HU" sz="1900" dirty="0"/>
              <a:t>Tehát a </a:t>
            </a:r>
            <a:r>
              <a:rPr lang="hu-HU" sz="1900" dirty="0" err="1"/>
              <a:t>Res</a:t>
            </a:r>
            <a:r>
              <a:rPr lang="hu-HU" sz="1900" dirty="0"/>
              <a:t> </a:t>
            </a:r>
            <a:r>
              <a:rPr lang="hu-HU" sz="1900" dirty="0" err="1"/>
              <a:t>gestae</a:t>
            </a:r>
            <a:r>
              <a:rPr lang="hu-HU" sz="1900" dirty="0"/>
              <a:t> lezárására Augustus utolsó pár hónapjában kerülhetett sor. </a:t>
            </a:r>
          </a:p>
        </p:txBody>
      </p:sp>
    </p:spTree>
    <p:extLst>
      <p:ext uri="{BB962C8B-B14F-4D97-AF65-F5344CB8AC3E}">
        <p14:creationId xmlns:p14="http://schemas.microsoft.com/office/powerpoint/2010/main" val="772398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D10106-5201-EF75-AD6E-839A13E9D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38" y="808056"/>
            <a:ext cx="10086975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3000" b="1" dirty="0"/>
            </a:br>
            <a:br>
              <a:rPr lang="hu-HU" sz="3000" b="1" dirty="0"/>
            </a:br>
            <a:r>
              <a:rPr lang="hu-HU" sz="2200" b="1" i="1" dirty="0"/>
              <a:t>A </a:t>
            </a:r>
            <a:r>
              <a:rPr lang="hu-HU" sz="2200" b="1" i="1" dirty="0" err="1"/>
              <a:t>Res</a:t>
            </a:r>
            <a:r>
              <a:rPr lang="hu-HU" sz="2200" b="1" i="1" dirty="0"/>
              <a:t> </a:t>
            </a:r>
            <a:r>
              <a:rPr lang="hu-HU" sz="2200" b="1" i="1" dirty="0" err="1"/>
              <a:t>gestae</a:t>
            </a:r>
            <a:r>
              <a:rPr lang="hu-HU" sz="2200" b="1" i="1" dirty="0"/>
              <a:t> felolvasása a szenátus előtt</a:t>
            </a:r>
            <a:endParaRPr lang="hu-HU" sz="2200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3F375C-1709-76D8-87E8-89F7BBA0A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hu-HU" dirty="0"/>
              <a:t>Végrendeletét Augustus a </a:t>
            </a:r>
            <a:r>
              <a:rPr lang="hu-HU" dirty="0" err="1"/>
              <a:t>Vesta</a:t>
            </a:r>
            <a:r>
              <a:rPr lang="hu-HU" dirty="0"/>
              <a:t>-szüzeknél helyezte letétbe, három lepecsételt tekercs formájában:</a:t>
            </a:r>
          </a:p>
          <a:p>
            <a:pPr marL="514350" indent="-514350">
              <a:buFont typeface="+mj-lt"/>
              <a:buAutoNum type="romanUcPeriod"/>
            </a:pPr>
            <a:r>
              <a:rPr lang="hu-HU" dirty="0"/>
              <a:t>A temetésre vonatkozó utasítások</a:t>
            </a:r>
          </a:p>
          <a:p>
            <a:pPr marL="514350" indent="-514350">
              <a:buFont typeface="+mj-lt"/>
              <a:buAutoNum type="romanUcPeriod"/>
            </a:pPr>
            <a:r>
              <a:rPr lang="hu-HU" dirty="0"/>
              <a:t>A </a:t>
            </a:r>
            <a:r>
              <a:rPr lang="hu-HU" dirty="0" err="1"/>
              <a:t>princeps</a:t>
            </a:r>
            <a:r>
              <a:rPr lang="hu-HU" dirty="0"/>
              <a:t> tetteinek felsorolása – úgy rendelkezett, hogy ezeket bronztáblákra vésve állítsák ki a Mauzóleum előtt</a:t>
            </a:r>
          </a:p>
          <a:p>
            <a:pPr marL="514350" indent="-514350">
              <a:buFont typeface="+mj-lt"/>
              <a:buAutoNum type="romanUcPeriod"/>
            </a:pPr>
            <a:r>
              <a:rPr lang="hu-HU" dirty="0"/>
              <a:t>A birodalom állapotára vonatkozó adatok. </a:t>
            </a:r>
          </a:p>
        </p:txBody>
      </p:sp>
    </p:spTree>
    <p:extLst>
      <p:ext uri="{BB962C8B-B14F-4D97-AF65-F5344CB8AC3E}">
        <p14:creationId xmlns:p14="http://schemas.microsoft.com/office/powerpoint/2010/main" val="1406905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4B7546-7ED4-0911-A800-C61AE9F2F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88" y="808056"/>
            <a:ext cx="10458450" cy="1244060"/>
          </a:xfrm>
        </p:spPr>
        <p:txBody>
          <a:bodyPr>
            <a:noAutofit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3000" b="1" dirty="0"/>
            </a:br>
            <a:br>
              <a:rPr lang="hu-HU" sz="3000" b="1" dirty="0"/>
            </a:br>
            <a:r>
              <a:rPr lang="hu-HU" sz="2000" b="1" i="1" dirty="0"/>
              <a:t>A </a:t>
            </a:r>
            <a:r>
              <a:rPr lang="hu-HU" sz="2000" b="1" i="1" dirty="0" err="1"/>
              <a:t>Res</a:t>
            </a:r>
            <a:r>
              <a:rPr lang="hu-HU" sz="2000" b="1" i="1" dirty="0"/>
              <a:t> </a:t>
            </a:r>
            <a:r>
              <a:rPr lang="hu-HU" sz="2000" b="1" i="1" dirty="0" err="1"/>
              <a:t>gestae</a:t>
            </a:r>
            <a:r>
              <a:rPr lang="hu-HU" sz="2000" b="1" i="1" dirty="0"/>
              <a:t> felolvasása a szenátus előtt</a:t>
            </a:r>
            <a:endParaRPr lang="hu-HU" sz="2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449D58-DC6D-2529-F2F5-B79086966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hu-HU" dirty="0"/>
              <a:t>A De vita </a:t>
            </a:r>
            <a:r>
              <a:rPr lang="hu-HU" dirty="0" err="1"/>
              <a:t>sua</a:t>
            </a:r>
            <a:r>
              <a:rPr lang="hu-HU" dirty="0"/>
              <a:t> első – és utolsó – címzettjei barátok és bizalmasok voltak;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első </a:t>
            </a:r>
            <a:r>
              <a:rPr lang="hu-HU" dirty="0" err="1"/>
              <a:t>címzetjei</a:t>
            </a:r>
            <a:r>
              <a:rPr lang="hu-HU" dirty="0"/>
              <a:t> a római politikai elit tagjai, a szenátorok voltak.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Ez értelmezhető úgy is, hogy Augustus politikai végrendelete tulajdonképpen a </a:t>
            </a:r>
            <a:r>
              <a:rPr lang="hu-HU" dirty="0" err="1"/>
              <a:t>princeps</a:t>
            </a:r>
            <a:r>
              <a:rPr lang="hu-HU" dirty="0"/>
              <a:t> posztumusz „</a:t>
            </a:r>
            <a:r>
              <a:rPr lang="hu-HU" dirty="0" err="1"/>
              <a:t>búcsúbeszéde</a:t>
            </a:r>
            <a:r>
              <a:rPr lang="hu-HU" dirty="0"/>
              <a:t>” az általa vezetett szenátustól.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Theodor </a:t>
            </a:r>
            <a:r>
              <a:rPr lang="hu-HU" dirty="0" err="1"/>
              <a:t>Mommsen</a:t>
            </a:r>
            <a:r>
              <a:rPr lang="hu-HU" dirty="0"/>
              <a:t> úgy tekint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-re, mint a leköszönő tisztségviselő „hivatali beszámolójára” (</a:t>
            </a:r>
            <a:r>
              <a:rPr lang="hu-HU" dirty="0" err="1"/>
              <a:t>Rechenschaftsbericht</a:t>
            </a:r>
            <a:r>
              <a:rPr lang="hu-HU" dirty="0"/>
              <a:t>).  </a:t>
            </a:r>
          </a:p>
        </p:txBody>
      </p:sp>
    </p:spTree>
    <p:extLst>
      <p:ext uri="{BB962C8B-B14F-4D97-AF65-F5344CB8AC3E}">
        <p14:creationId xmlns:p14="http://schemas.microsoft.com/office/powerpoint/2010/main" val="3488694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0BC554-51F9-BA60-BE44-CC66C0C3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863" y="808056"/>
            <a:ext cx="9986961" cy="1477944"/>
          </a:xfrm>
        </p:spPr>
        <p:txBody>
          <a:bodyPr>
            <a:noAutofit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3000" b="1" dirty="0"/>
            </a:br>
            <a:br>
              <a:rPr lang="hu-HU" sz="3000" b="1" dirty="0"/>
            </a:br>
            <a:r>
              <a:rPr lang="hu-HU" sz="2000" b="1" i="1" dirty="0"/>
              <a:t>A </a:t>
            </a:r>
            <a:r>
              <a:rPr lang="hu-HU" sz="2000" b="1" i="1" dirty="0" err="1"/>
              <a:t>Res</a:t>
            </a:r>
            <a:r>
              <a:rPr lang="hu-HU" sz="2000" b="1" i="1" dirty="0"/>
              <a:t> </a:t>
            </a:r>
            <a:r>
              <a:rPr lang="hu-HU" sz="2000" b="1" i="1" dirty="0" err="1"/>
              <a:t>gestae</a:t>
            </a:r>
            <a:r>
              <a:rPr lang="hu-HU" sz="2000" b="1" i="1" dirty="0"/>
              <a:t> felolvasása a szenátus előtt</a:t>
            </a:r>
            <a:br>
              <a:rPr lang="hu-HU" sz="2000" b="1" dirty="0"/>
            </a:br>
            <a:endParaRPr lang="hu-HU" sz="2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BE9AED-7387-997E-14B0-45BB04E7C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286000"/>
            <a:ext cx="7796540" cy="44360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dirty="0"/>
              <a:t>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-ben Augustus tisztségeire úgy tekint, hogy azokat ő visszautasította, megtisztelő címeit a szenátustól kapta, azokhoz a </a:t>
            </a:r>
            <a:r>
              <a:rPr lang="hu-HU" dirty="0" err="1"/>
              <a:t>populus</a:t>
            </a:r>
            <a:r>
              <a:rPr lang="hu-HU" dirty="0"/>
              <a:t> </a:t>
            </a:r>
            <a:r>
              <a:rPr lang="hu-HU" dirty="0" err="1"/>
              <a:t>romanus</a:t>
            </a:r>
            <a:r>
              <a:rPr lang="hu-HU" dirty="0"/>
              <a:t> ragaszkodott; tulajdonképpen Octavianusból a szenátus csinált Augustust: </a:t>
            </a:r>
          </a:p>
          <a:p>
            <a:pPr marL="0" indent="0" algn="just">
              <a:buNone/>
            </a:pPr>
            <a:r>
              <a:rPr lang="hu-HU" i="1" dirty="0">
                <a:effectLst/>
              </a:rPr>
              <a:t>„Hatodik </a:t>
            </a:r>
            <a:r>
              <a:rPr lang="hu-HU" i="1" dirty="0" err="1">
                <a:effectLst/>
              </a:rPr>
              <a:t>és</a:t>
            </a:r>
            <a:r>
              <a:rPr lang="hu-HU" i="1" dirty="0">
                <a:effectLst/>
              </a:rPr>
              <a:t> hetedik </a:t>
            </a:r>
            <a:r>
              <a:rPr lang="hu-HU" i="1" dirty="0" err="1">
                <a:effectLst/>
              </a:rPr>
              <a:t>consulságom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idején</a:t>
            </a:r>
            <a:r>
              <a:rPr lang="hu-HU" i="1" dirty="0">
                <a:effectLst/>
              </a:rPr>
              <a:t> (</a:t>
            </a:r>
            <a:r>
              <a:rPr lang="hu-HU" i="1" dirty="0"/>
              <a:t>Kr.</a:t>
            </a:r>
            <a:r>
              <a:rPr lang="hu-HU" i="1" dirty="0">
                <a:effectLst/>
              </a:rPr>
              <a:t>e. 28—27), </a:t>
            </a:r>
            <a:r>
              <a:rPr lang="hu-HU" i="1" dirty="0" err="1">
                <a:effectLst/>
              </a:rPr>
              <a:t>miután</a:t>
            </a:r>
            <a:r>
              <a:rPr lang="hu-HU" i="1" dirty="0">
                <a:effectLst/>
              </a:rPr>
              <a:t> a </a:t>
            </a:r>
            <a:r>
              <a:rPr lang="hu-HU" i="1" dirty="0" err="1">
                <a:effectLst/>
              </a:rPr>
              <a:t>polgárháborúknak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végetvetettem</a:t>
            </a:r>
            <a:r>
              <a:rPr lang="hu-HU" i="1" dirty="0">
                <a:effectLst/>
              </a:rPr>
              <a:t>, a </a:t>
            </a:r>
            <a:r>
              <a:rPr lang="hu-HU" i="1" dirty="0" err="1">
                <a:effectLst/>
              </a:rPr>
              <a:t>legfőbb</a:t>
            </a:r>
            <a:r>
              <a:rPr lang="hu-HU" i="1" dirty="0">
                <a:effectLst/>
              </a:rPr>
              <a:t> hatalom </a:t>
            </a:r>
            <a:r>
              <a:rPr lang="hu-HU" i="1" dirty="0" err="1">
                <a:effectLst/>
              </a:rPr>
              <a:t>közös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egyetértéssel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rámruházott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birtokában</a:t>
            </a:r>
            <a:r>
              <a:rPr lang="hu-HU" i="1" dirty="0">
                <a:effectLst/>
              </a:rPr>
              <a:t> az </a:t>
            </a:r>
            <a:r>
              <a:rPr lang="hu-HU" i="1" dirty="0" err="1">
                <a:effectLst/>
              </a:rPr>
              <a:t>állam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ügyeinek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intézését</a:t>
            </a:r>
            <a:r>
              <a:rPr lang="hu-HU" i="1" dirty="0">
                <a:effectLst/>
              </a:rPr>
              <a:t> a magam </a:t>
            </a:r>
            <a:r>
              <a:rPr lang="hu-HU" i="1" dirty="0" err="1">
                <a:effectLst/>
              </a:rPr>
              <a:t>hatalmából</a:t>
            </a:r>
            <a:r>
              <a:rPr lang="hu-HU" i="1" dirty="0">
                <a:effectLst/>
              </a:rPr>
              <a:t> a </a:t>
            </a:r>
            <a:r>
              <a:rPr lang="hu-HU" i="1" dirty="0" err="1">
                <a:effectLst/>
              </a:rPr>
              <a:t>senatus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és</a:t>
            </a:r>
            <a:r>
              <a:rPr lang="hu-HU" i="1" dirty="0">
                <a:effectLst/>
              </a:rPr>
              <a:t> a </a:t>
            </a:r>
            <a:r>
              <a:rPr lang="hu-HU" i="1" dirty="0" err="1">
                <a:effectLst/>
              </a:rPr>
              <a:t>római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nép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kezébe</a:t>
            </a:r>
            <a:r>
              <a:rPr lang="hu-HU" i="1" dirty="0">
                <a:effectLst/>
              </a:rPr>
              <a:t> tettem (per </a:t>
            </a:r>
            <a:r>
              <a:rPr lang="hu-HU" i="1" dirty="0" err="1">
                <a:effectLst/>
              </a:rPr>
              <a:t>consensum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universorúm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potitus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rerum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omnium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rem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publicam</a:t>
            </a:r>
            <a:r>
              <a:rPr lang="hu-HU" i="1" dirty="0">
                <a:effectLst/>
              </a:rPr>
              <a:t> ex </a:t>
            </a:r>
            <a:r>
              <a:rPr lang="hu-HU" i="1" dirty="0" err="1">
                <a:effectLst/>
              </a:rPr>
              <a:t>mea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potestate</a:t>
            </a:r>
            <a:r>
              <a:rPr lang="hu-HU" i="1" dirty="0">
                <a:effectLst/>
              </a:rPr>
              <a:t> in </a:t>
            </a:r>
            <a:r>
              <a:rPr lang="hu-HU" i="1" dirty="0" err="1">
                <a:effectLst/>
              </a:rPr>
              <a:t>senatus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populique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Romani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arbitrium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transtuli</a:t>
            </a:r>
            <a:r>
              <a:rPr lang="hu-HU" i="1" dirty="0">
                <a:effectLst/>
              </a:rPr>
              <a:t>). </a:t>
            </a:r>
            <a:r>
              <a:rPr lang="hu-HU" i="1" dirty="0" err="1">
                <a:effectLst/>
              </a:rPr>
              <a:t>Ezért</a:t>
            </a:r>
            <a:r>
              <a:rPr lang="hu-HU" i="1" dirty="0">
                <a:effectLst/>
              </a:rPr>
              <a:t> az </a:t>
            </a:r>
            <a:r>
              <a:rPr lang="hu-HU" i="1" dirty="0" err="1">
                <a:effectLst/>
              </a:rPr>
              <a:t>érdememért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senatusi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határozat</a:t>
            </a:r>
            <a:r>
              <a:rPr lang="hu-HU" i="1" dirty="0">
                <a:effectLst/>
              </a:rPr>
              <a:t> </a:t>
            </a:r>
            <a:r>
              <a:rPr lang="hu-HU" i="1" dirty="0" err="1">
                <a:effectLst/>
              </a:rPr>
              <a:t>alapján</a:t>
            </a:r>
            <a:r>
              <a:rPr lang="hu-HU" i="1" dirty="0">
                <a:effectLst/>
              </a:rPr>
              <a:t> Augustusnak neveztek...” </a:t>
            </a:r>
            <a:r>
              <a:rPr lang="hu-HU" i="1" dirty="0" err="1">
                <a:effectLst/>
              </a:rPr>
              <a:t>Res</a:t>
            </a:r>
            <a:r>
              <a:rPr lang="hu-HU" i="1" dirty="0">
                <a:effectLst/>
              </a:rPr>
              <a:t> </a:t>
            </a:r>
            <a:r>
              <a:rPr lang="hu-HU" i="1" dirty="0" err="1"/>
              <a:t>gestae</a:t>
            </a:r>
            <a:r>
              <a:rPr lang="hu-HU" i="1" dirty="0"/>
              <a:t>, 34. fejezet</a:t>
            </a:r>
          </a:p>
        </p:txBody>
      </p:sp>
    </p:spTree>
    <p:extLst>
      <p:ext uri="{BB962C8B-B14F-4D97-AF65-F5344CB8AC3E}">
        <p14:creationId xmlns:p14="http://schemas.microsoft.com/office/powerpoint/2010/main" val="2266801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643C896-5081-8CB6-1741-279A60DF6CF0}"/>
              </a:ext>
            </a:extLst>
          </p:cNvPr>
          <p:cNvSpPr txBox="1"/>
          <p:nvPr/>
        </p:nvSpPr>
        <p:spPr>
          <a:xfrm>
            <a:off x="2286000" y="2842054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4B5FAA4-8F23-33A5-6BF9-17F658616C8E}"/>
              </a:ext>
            </a:extLst>
          </p:cNvPr>
          <p:cNvSpPr txBox="1"/>
          <p:nvPr/>
        </p:nvSpPr>
        <p:spPr>
          <a:xfrm>
            <a:off x="1519881" y="2743199"/>
            <a:ext cx="85632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hu-HU" sz="2000" dirty="0"/>
              <a:t> A </a:t>
            </a:r>
            <a:r>
              <a:rPr lang="hu-HU" sz="2000" dirty="0" err="1"/>
              <a:t>szenántus</a:t>
            </a:r>
            <a:r>
              <a:rPr lang="hu-HU" sz="2000" dirty="0"/>
              <a:t> előtti felolvasás politikai jelentősége abban ölt testet,  hogy a </a:t>
            </a:r>
            <a:r>
              <a:rPr lang="hu-HU" sz="2000" dirty="0" err="1"/>
              <a:t>Res</a:t>
            </a:r>
            <a:r>
              <a:rPr lang="hu-HU" sz="2000" dirty="0"/>
              <a:t> </a:t>
            </a:r>
            <a:r>
              <a:rPr lang="hu-HU" sz="2000" dirty="0" err="1"/>
              <a:t>gestae</a:t>
            </a:r>
            <a:r>
              <a:rPr lang="hu-HU" sz="2000" dirty="0"/>
              <a:t> </a:t>
            </a:r>
            <a:r>
              <a:rPr lang="hu-HU" sz="2000" dirty="0" err="1"/>
              <a:t>végighallgatása</a:t>
            </a:r>
            <a:r>
              <a:rPr lang="hu-HU" sz="2000" dirty="0"/>
              <a:t> – és ezáltal hitelesítése – nem más, mint a behódolás utolsó aktusa.</a:t>
            </a:r>
          </a:p>
          <a:p>
            <a:pPr algn="just">
              <a:buFont typeface="Wingdings" pitchFamily="2" charset="2"/>
              <a:buChar char="v"/>
            </a:pPr>
            <a:endParaRPr lang="hu-HU" sz="2000" dirty="0"/>
          </a:p>
          <a:p>
            <a:pPr algn="just"/>
            <a:endParaRPr lang="hu-HU" sz="2000" dirty="0"/>
          </a:p>
          <a:p>
            <a:pPr algn="just">
              <a:buFont typeface="Wingdings" pitchFamily="2" charset="2"/>
              <a:buChar char="v"/>
            </a:pPr>
            <a:r>
              <a:rPr lang="hu-HU" sz="2000" dirty="0"/>
              <a:t> Nem mehetünk el a felolvasó személye mellett sem: </a:t>
            </a:r>
            <a:r>
              <a:rPr lang="hu-HU" sz="2000" dirty="0" err="1"/>
              <a:t>Cassius</a:t>
            </a:r>
            <a:r>
              <a:rPr lang="hu-HU" sz="2000" dirty="0"/>
              <a:t> </a:t>
            </a:r>
            <a:r>
              <a:rPr lang="hu-HU" sz="2000" dirty="0" err="1"/>
              <a:t>Dio</a:t>
            </a:r>
            <a:r>
              <a:rPr lang="hu-HU" sz="2000" dirty="0"/>
              <a:t> tudósítása szerint a megtiszteltetés az ifjabb </a:t>
            </a:r>
            <a:r>
              <a:rPr lang="hu-HU" sz="2000" dirty="0" err="1"/>
              <a:t>Drususnak</a:t>
            </a:r>
            <a:r>
              <a:rPr lang="hu-HU" sz="2000" dirty="0"/>
              <a:t>, Tiberius fiának jutott, aki a temetésen a gyászbeszédet is tartotta. Ilyen megközelítésben a </a:t>
            </a:r>
            <a:r>
              <a:rPr lang="hu-HU" sz="2000" dirty="0" err="1"/>
              <a:t>Res</a:t>
            </a:r>
            <a:r>
              <a:rPr lang="hu-HU" sz="2000" dirty="0"/>
              <a:t> </a:t>
            </a:r>
            <a:r>
              <a:rPr lang="hu-HU" sz="2000" dirty="0" err="1"/>
              <a:t>gestae</a:t>
            </a:r>
            <a:r>
              <a:rPr lang="hu-HU" sz="2000" dirty="0"/>
              <a:t> tekinthető </a:t>
            </a:r>
            <a:r>
              <a:rPr lang="hu-HU" sz="2000" dirty="0" err="1"/>
              <a:t>laudatio</a:t>
            </a:r>
            <a:r>
              <a:rPr lang="hu-HU" sz="2000" dirty="0"/>
              <a:t> </a:t>
            </a:r>
            <a:r>
              <a:rPr lang="hu-HU" sz="2000" dirty="0" err="1"/>
              <a:t>funebris-nek</a:t>
            </a:r>
            <a:r>
              <a:rPr lang="hu-HU" sz="2000" dirty="0"/>
              <a:t> (</a:t>
            </a:r>
            <a:r>
              <a:rPr lang="hu-HU" sz="2000" dirty="0" err="1"/>
              <a:t>gyászdícséretnek</a:t>
            </a:r>
            <a:r>
              <a:rPr lang="hu-HU" sz="2000" dirty="0"/>
              <a:t>) egyes szám első személyben.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2120A4CB-544E-5B30-B963-B28458F45A9D}"/>
              </a:ext>
            </a:extLst>
          </p:cNvPr>
          <p:cNvSpPr txBox="1"/>
          <p:nvPr/>
        </p:nvSpPr>
        <p:spPr>
          <a:xfrm>
            <a:off x="840259" y="679622"/>
            <a:ext cx="104661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000" b="1" dirty="0"/>
              <a:t>Hogyan keletkezett Augustus politikai végrendelete?</a:t>
            </a:r>
            <a:br>
              <a:rPr lang="hu-HU" sz="3000" b="1" dirty="0"/>
            </a:br>
            <a:br>
              <a:rPr lang="hu-HU" sz="3000" b="1" dirty="0"/>
            </a:br>
            <a:r>
              <a:rPr lang="hu-HU" sz="2000" b="1" i="1" dirty="0"/>
              <a:t>A </a:t>
            </a:r>
            <a:r>
              <a:rPr lang="hu-HU" sz="2000" b="1" i="1" dirty="0" err="1"/>
              <a:t>Res</a:t>
            </a:r>
            <a:r>
              <a:rPr lang="hu-HU" sz="2000" b="1" i="1" dirty="0"/>
              <a:t> </a:t>
            </a:r>
            <a:r>
              <a:rPr lang="hu-HU" sz="2000" b="1" i="1" dirty="0" err="1"/>
              <a:t>gestae</a:t>
            </a:r>
            <a:r>
              <a:rPr lang="hu-HU" sz="2000" b="1" i="1" dirty="0"/>
              <a:t> felolvasása a szenátus előtt</a:t>
            </a:r>
            <a:br>
              <a:rPr lang="hu-HU" sz="2000" b="1" dirty="0"/>
            </a:b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434203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4FDB5F-BD3F-97AF-CF7F-5D710404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5" y="808056"/>
            <a:ext cx="10115549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300" dirty="0"/>
              <a:t>Hogyan alapozza meg a </a:t>
            </a:r>
            <a:r>
              <a:rPr lang="hu-HU" sz="3300" dirty="0" err="1"/>
              <a:t>Res</a:t>
            </a:r>
            <a:r>
              <a:rPr lang="hu-HU" sz="3300" dirty="0"/>
              <a:t> </a:t>
            </a:r>
            <a:r>
              <a:rPr lang="hu-HU" sz="3300" dirty="0" err="1"/>
              <a:t>gestae</a:t>
            </a:r>
            <a:r>
              <a:rPr lang="hu-HU" sz="3300" dirty="0"/>
              <a:t> Róma </a:t>
            </a:r>
            <a:r>
              <a:rPr lang="hu-HU" sz="3300" dirty="0" err="1"/>
              <a:t>monarchisztikus</a:t>
            </a:r>
            <a:r>
              <a:rPr lang="hu-HU" sz="3300" dirty="0"/>
              <a:t> kereteit?</a:t>
            </a:r>
            <a:br>
              <a:rPr lang="hu-HU" sz="3600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9EE4AE-9242-60A4-9F01-F670F74BE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hu-HU" dirty="0"/>
              <a:t>Augustus végakarata az volt, hogy a </a:t>
            </a:r>
            <a:r>
              <a:rPr lang="hu-HU" dirty="0" err="1"/>
              <a:t>Res</a:t>
            </a:r>
            <a:r>
              <a:rPr lang="hu-HU" dirty="0"/>
              <a:t>  </a:t>
            </a:r>
            <a:r>
              <a:rPr lang="hu-HU" dirty="0" err="1"/>
              <a:t>gestae</a:t>
            </a:r>
            <a:r>
              <a:rPr lang="hu-HU" dirty="0"/>
              <a:t> az előre megépített sírhelye (Mauzóleuma) előtt álló  bronztáblákra vésett felirat legyen;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Mauzóleum Kr.e. 28-ra készült el, s – Suetonius írásai alapján – az azt körülvevő ligeteket Augustus rögtön meg is nyitotta a nagyközönség előtt.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Már Augustus uralkodása idején itt temették el a császári család tagjait, </a:t>
            </a:r>
            <a:r>
              <a:rPr lang="hu-HU" dirty="0" err="1"/>
              <a:t>Agrippát</a:t>
            </a:r>
            <a:r>
              <a:rPr lang="hu-HU" dirty="0"/>
              <a:t> és az ifjú Marcus Claudius </a:t>
            </a:r>
            <a:r>
              <a:rPr lang="hu-HU" dirty="0" err="1"/>
              <a:t>Marcellust</a:t>
            </a:r>
            <a:r>
              <a:rPr lang="hu-HU" dirty="0"/>
              <a:t>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császári család(ok) temetkezési helyéül szolgáló Mauzóleum előtt elhelyező legitimált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egyértelműen mutatja a </a:t>
            </a:r>
            <a:r>
              <a:rPr lang="hu-HU" dirty="0" err="1"/>
              <a:t>monarchisztikus</a:t>
            </a:r>
            <a:r>
              <a:rPr lang="hu-HU" dirty="0"/>
              <a:t> keretek bebetonozásának szándékát. </a:t>
            </a:r>
          </a:p>
          <a:p>
            <a:pPr>
              <a:buFont typeface="Wingdings" pitchFamily="2" charset="2"/>
              <a:buChar char="v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1546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C1DC7D-C665-7F4B-1A4B-196688193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163" y="808056"/>
            <a:ext cx="9772649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600" dirty="0"/>
              <a:t>Hogyan alapozza meg a </a:t>
            </a:r>
            <a:r>
              <a:rPr lang="hu-HU" sz="3600" dirty="0" err="1"/>
              <a:t>Res</a:t>
            </a:r>
            <a:r>
              <a:rPr lang="hu-HU" sz="3600" dirty="0"/>
              <a:t> </a:t>
            </a:r>
            <a:r>
              <a:rPr lang="hu-HU" sz="3600" dirty="0" err="1"/>
              <a:t>gestae</a:t>
            </a:r>
            <a:r>
              <a:rPr lang="hu-HU" sz="3600" dirty="0"/>
              <a:t> Róma </a:t>
            </a:r>
            <a:r>
              <a:rPr lang="hu-HU" sz="3600" dirty="0" err="1"/>
              <a:t>monarchisztikus</a:t>
            </a:r>
            <a:r>
              <a:rPr lang="hu-HU" sz="3600" dirty="0"/>
              <a:t> kereteit?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280688F-6754-1EA1-3FC7-986DAC5B9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hu-HU" dirty="0"/>
              <a:t>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emlékeztet az </a:t>
            </a:r>
            <a:r>
              <a:rPr lang="hu-HU" dirty="0" err="1"/>
              <a:t>elogiumok</a:t>
            </a:r>
            <a:r>
              <a:rPr lang="hu-HU" dirty="0"/>
              <a:t> műfajára (Cornelius Scipio </a:t>
            </a:r>
            <a:r>
              <a:rPr lang="hu-HU" dirty="0" err="1"/>
              <a:t>kiriptájában</a:t>
            </a:r>
            <a:r>
              <a:rPr lang="hu-HU" dirty="0"/>
              <a:t> talált feliratok);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Az </a:t>
            </a:r>
            <a:r>
              <a:rPr lang="hu-HU" dirty="0" err="1"/>
              <a:t>elogiumok</a:t>
            </a:r>
            <a:r>
              <a:rPr lang="hu-HU" dirty="0"/>
              <a:t> azonban harmadik személyben méltatják a hősöket, illetve a szöveg hordozója a kő.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egyes szám első személyben íródott, s anyagi hordozója a bronz, ami a római jogban a hivatalos jelleg formai kritériuma volt a császárkorban.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bronztáblák elvesztek, a felirat szövege és látványa nem rekonstruálható pontosan. </a:t>
            </a:r>
          </a:p>
        </p:txBody>
      </p:sp>
    </p:spTree>
    <p:extLst>
      <p:ext uri="{BB962C8B-B14F-4D97-AF65-F5344CB8AC3E}">
        <p14:creationId xmlns:p14="http://schemas.microsoft.com/office/powerpoint/2010/main" val="2237635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596FF5-4F39-39A0-B603-15EA3BC0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3000" dirty="0"/>
              <a:t>Miként jelenik meg az </a:t>
            </a:r>
            <a:r>
              <a:rPr lang="hu-HU" sz="3000" dirty="0" err="1"/>
              <a:t>euhémerista</a:t>
            </a:r>
            <a:r>
              <a:rPr lang="hu-HU" sz="3000" dirty="0"/>
              <a:t> teológia a </a:t>
            </a:r>
            <a:r>
              <a:rPr lang="hu-HU" sz="3000" dirty="0" err="1"/>
              <a:t>Res</a:t>
            </a:r>
            <a:r>
              <a:rPr lang="hu-HU" sz="3000" dirty="0"/>
              <a:t> </a:t>
            </a:r>
            <a:r>
              <a:rPr lang="hu-HU" sz="3000" dirty="0" err="1"/>
              <a:t>gestae</a:t>
            </a:r>
            <a:r>
              <a:rPr lang="hu-HU" sz="3000" dirty="0"/>
              <a:t>-ben?</a:t>
            </a:r>
            <a:br>
              <a:rPr lang="hu-HU" sz="3000" dirty="0"/>
            </a:br>
            <a:endParaRPr lang="hu-HU" sz="3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E264C7-3F37-79A9-0A3D-A13F9047C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57728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hu-HU" dirty="0"/>
              <a:t>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</a:t>
            </a:r>
            <a:r>
              <a:rPr lang="hu-HU" dirty="0" err="1"/>
              <a:t>divi</a:t>
            </a:r>
            <a:r>
              <a:rPr lang="hu-HU" dirty="0"/>
              <a:t> </a:t>
            </a:r>
            <a:r>
              <a:rPr lang="hu-HU" dirty="0" err="1"/>
              <a:t>Augusti</a:t>
            </a:r>
            <a:r>
              <a:rPr lang="hu-HU" dirty="0"/>
              <a:t> címe mögött egy további érdekesség is meghúzódik: Augustus halála után az istenek közé emelkedett, </a:t>
            </a:r>
            <a:r>
              <a:rPr lang="hu-HU" i="1" dirty="0" err="1"/>
              <a:t>divus</a:t>
            </a:r>
            <a:r>
              <a:rPr lang="hu-HU" dirty="0"/>
              <a:t> lett.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gestaeanek</a:t>
            </a:r>
            <a:r>
              <a:rPr lang="hu-HU" dirty="0"/>
              <a:t> így lehet egy olyan értelmezése is, hogy a </a:t>
            </a:r>
            <a:r>
              <a:rPr lang="hu-HU" dirty="0" err="1"/>
              <a:t>princeps</a:t>
            </a:r>
            <a:r>
              <a:rPr lang="hu-HU" dirty="0"/>
              <a:t> tettei, az </a:t>
            </a:r>
            <a:r>
              <a:rPr lang="hu-HU" dirty="0" err="1"/>
              <a:t>Imperium</a:t>
            </a:r>
            <a:r>
              <a:rPr lang="hu-HU" dirty="0"/>
              <a:t> </a:t>
            </a:r>
            <a:r>
              <a:rPr lang="hu-HU" dirty="0" err="1"/>
              <a:t>Romaumra</a:t>
            </a:r>
            <a:r>
              <a:rPr lang="hu-HU" dirty="0"/>
              <a:t> fordított kiadásai kvázi megindokolják, miért volt méltó Augustus erre a megtiszteltetésre.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Így akkor, a </a:t>
            </a:r>
            <a:r>
              <a:rPr lang="hu-HU" dirty="0" err="1"/>
              <a:t>Drusus</a:t>
            </a:r>
            <a:r>
              <a:rPr lang="hu-HU" dirty="0"/>
              <a:t> által felolvasott szöveg a még nem isteni Augustus </a:t>
            </a:r>
            <a:r>
              <a:rPr lang="hu-HU" dirty="0" err="1"/>
              <a:t>kotresbeszéde</a:t>
            </a:r>
            <a:r>
              <a:rPr lang="hu-HU" dirty="0"/>
              <a:t> saját istenné nyilvánítása mellett.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Ez mindenképpen az </a:t>
            </a:r>
            <a:r>
              <a:rPr lang="hu-HU" dirty="0" err="1"/>
              <a:t>euhémerista</a:t>
            </a:r>
            <a:r>
              <a:rPr lang="hu-HU" dirty="0"/>
              <a:t> teológia központi gondolatára, amely szerint az istenek maguk is halandók voltak, akik kiváló tetteik által isteni tiszteletet vívtak ki maguk számára.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63086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B42767-DD8C-24DA-6F81-BD3309DC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3000" dirty="0"/>
              <a:t>Miként jelenik meg az </a:t>
            </a:r>
            <a:r>
              <a:rPr lang="hu-HU" sz="3000" dirty="0" err="1"/>
              <a:t>euhémerista</a:t>
            </a:r>
            <a:r>
              <a:rPr lang="hu-HU" sz="3000" dirty="0"/>
              <a:t> teológia a </a:t>
            </a:r>
            <a:r>
              <a:rPr lang="hu-HU" sz="3000" dirty="0" err="1"/>
              <a:t>Res</a:t>
            </a:r>
            <a:r>
              <a:rPr lang="hu-HU" sz="3000" dirty="0"/>
              <a:t> </a:t>
            </a:r>
            <a:r>
              <a:rPr lang="hu-HU" sz="3000" dirty="0" err="1"/>
              <a:t>gestae</a:t>
            </a:r>
            <a:r>
              <a:rPr lang="hu-HU" sz="3000" dirty="0"/>
              <a:t>-ben?</a:t>
            </a:r>
            <a:br>
              <a:rPr lang="hu-HU" sz="3000" dirty="0"/>
            </a:br>
            <a:endParaRPr lang="hu-HU" sz="3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6725E8-9973-CD52-4951-803841602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hu-HU" dirty="0"/>
              <a:t>Ahogy arra </a:t>
            </a:r>
            <a:r>
              <a:rPr lang="hu-HU" dirty="0" err="1"/>
              <a:t>Bosworth</a:t>
            </a:r>
            <a:r>
              <a:rPr lang="hu-HU" dirty="0"/>
              <a:t> figyelmeztet, szoros kapcsolat fedezhető fel </a:t>
            </a:r>
            <a:r>
              <a:rPr lang="hu-HU" dirty="0" err="1"/>
              <a:t>Euhémeros</a:t>
            </a:r>
            <a:r>
              <a:rPr lang="hu-HU" dirty="0"/>
              <a:t> </a:t>
            </a:r>
            <a:r>
              <a:rPr lang="hu-HU" dirty="0" err="1"/>
              <a:t>Hiera</a:t>
            </a:r>
            <a:r>
              <a:rPr lang="hu-HU" dirty="0"/>
              <a:t> </a:t>
            </a:r>
            <a:r>
              <a:rPr lang="hu-HU" dirty="0" err="1"/>
              <a:t>anagraphé</a:t>
            </a:r>
            <a:r>
              <a:rPr lang="hu-HU" dirty="0"/>
              <a:t> (Szent feljegyzés) című munkája és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között.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Története szerint Zeusz mint világhódító </a:t>
            </a:r>
            <a:r>
              <a:rPr lang="hu-HU" dirty="0" err="1"/>
              <a:t>Panchaia</a:t>
            </a:r>
            <a:r>
              <a:rPr lang="hu-HU" dirty="0"/>
              <a:t> felépítette saját templomát, s előtte aranytáblákra vésve felállította a tettei összefoglalását adó feliratot.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Mondhatjuk, hogy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-vel Augustus </a:t>
            </a:r>
            <a:r>
              <a:rPr lang="hu-HU" dirty="0" err="1"/>
              <a:t>Zeus</a:t>
            </a:r>
            <a:r>
              <a:rPr lang="hu-HU" dirty="0"/>
              <a:t> nyomdokába lép. </a:t>
            </a:r>
          </a:p>
          <a:p>
            <a:pPr>
              <a:buFont typeface="Wingdings" pitchFamily="2" charset="2"/>
              <a:buChar char="v"/>
            </a:pPr>
            <a:r>
              <a:rPr lang="hu-HU" dirty="0" err="1"/>
              <a:t>Euhémeros</a:t>
            </a:r>
            <a:r>
              <a:rPr lang="hu-HU" dirty="0"/>
              <a:t> művét </a:t>
            </a:r>
            <a:r>
              <a:rPr lang="hu-HU" dirty="0" err="1"/>
              <a:t>Ennius</a:t>
            </a:r>
            <a:r>
              <a:rPr lang="hu-HU" dirty="0"/>
              <a:t> lefordította, tehát jól ismert szöveg lehetett Rómában. </a:t>
            </a:r>
          </a:p>
        </p:txBody>
      </p:sp>
    </p:spTree>
    <p:extLst>
      <p:ext uri="{BB962C8B-B14F-4D97-AF65-F5344CB8AC3E}">
        <p14:creationId xmlns:p14="http://schemas.microsoft.com/office/powerpoint/2010/main" val="1183177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67E294-5669-4754-84C9-9971E3511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62069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000" dirty="0"/>
              <a:t>Emlékmű a </a:t>
            </a:r>
            <a:r>
              <a:rPr lang="hu-HU" sz="3000" dirty="0" err="1"/>
              <a:t>Res</a:t>
            </a:r>
            <a:r>
              <a:rPr lang="hu-HU" sz="3000" dirty="0"/>
              <a:t> </a:t>
            </a:r>
            <a:r>
              <a:rPr lang="hu-HU" sz="3000" dirty="0" err="1"/>
              <a:t>gestae</a:t>
            </a:r>
            <a:r>
              <a:rPr lang="hu-HU" sz="3000" dirty="0"/>
              <a:t> vagy végrendelet?</a:t>
            </a:r>
            <a:br>
              <a:rPr lang="hu-HU" sz="3000" dirty="0"/>
            </a:br>
            <a:endParaRPr lang="hu-HU" sz="3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BFBC5C-E9EC-827B-B5D2-930C1DD37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28751"/>
            <a:ext cx="7796540" cy="462119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hu-HU" dirty="0"/>
              <a:t>A bronztáblákra vésett 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célközönsége maga a </a:t>
            </a:r>
            <a:r>
              <a:rPr lang="hu-HU" dirty="0" err="1"/>
              <a:t>populus</a:t>
            </a:r>
            <a:r>
              <a:rPr lang="hu-HU" dirty="0"/>
              <a:t> </a:t>
            </a:r>
            <a:r>
              <a:rPr lang="hu-HU" dirty="0" err="1"/>
              <a:t>Romanus</a:t>
            </a:r>
            <a:r>
              <a:rPr lang="hu-HU" dirty="0"/>
              <a:t>, beleértve a politikai elit tagjait, tudósokat, olvasottakat és olvasni nem tudókat egyaránt;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felirat elolvasása – a terjedelemre tekintettel – az írástudóknak sem lehetett könnyű: valószínűleg monumentális bronztáblákra  vagy vagy kis betűkre volt szükség, hogy a szöveg elférjen. 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kutatók mára arra az álláspontra jutottak, hogy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feliratát befogadói érzékelhették/értelmezhették monumentumként is, ahogy az Augustus által létesített emlékműkomplexumot (Ara Pacis, a híres napórát, </a:t>
            </a:r>
            <a:r>
              <a:rPr lang="hu-HU" dirty="0" err="1"/>
              <a:t>Hologium</a:t>
            </a:r>
            <a:r>
              <a:rPr lang="hu-HU" dirty="0"/>
              <a:t> obeliszk, stb.).</a:t>
            </a:r>
          </a:p>
        </p:txBody>
      </p:sp>
    </p:spTree>
    <p:extLst>
      <p:ext uri="{BB962C8B-B14F-4D97-AF65-F5344CB8AC3E}">
        <p14:creationId xmlns:p14="http://schemas.microsoft.com/office/powerpoint/2010/main" val="1375033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F167F3-6CC4-84A5-3511-1B2F6B85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013" y="808056"/>
            <a:ext cx="9929811" cy="1077229"/>
          </a:xfrm>
        </p:spPr>
        <p:txBody>
          <a:bodyPr>
            <a:noAutofit/>
          </a:bodyPr>
          <a:lstStyle/>
          <a:p>
            <a:pPr algn="ctr"/>
            <a:r>
              <a:rPr lang="hu-HU" sz="3000" dirty="0"/>
              <a:t>Milyen szerepe volt a Római Birodalom keleti részének a </a:t>
            </a:r>
            <a:r>
              <a:rPr lang="hu-HU" sz="3000" dirty="0" err="1"/>
              <a:t>Res</a:t>
            </a:r>
            <a:r>
              <a:rPr lang="hu-HU" sz="3000" dirty="0"/>
              <a:t> </a:t>
            </a:r>
            <a:r>
              <a:rPr lang="hu-HU" sz="3000" dirty="0" err="1"/>
              <a:t>Gestae</a:t>
            </a:r>
            <a:r>
              <a:rPr lang="hu-HU" sz="3000" dirty="0"/>
              <a:t> fennmaradásában?</a:t>
            </a:r>
            <a:br>
              <a:rPr lang="hu-HU" sz="3000" dirty="0"/>
            </a:br>
            <a:endParaRPr lang="hu-HU" sz="3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01C787-70AC-35A9-3754-C0120C226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hu-HU" dirty="0"/>
              <a:t>A római bronztáblák elvesztével 1555-ig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az ismeretlen szövegek közé tartozott; </a:t>
            </a:r>
          </a:p>
          <a:p>
            <a:pPr algn="just">
              <a:buFont typeface="Wingdings" pitchFamily="2" charset="2"/>
              <a:buChar char="v"/>
            </a:pPr>
            <a:r>
              <a:rPr lang="hu-HU" dirty="0"/>
              <a:t>I. Ferdinánd (1526-1564) I. Szulejmánhoz küldött követei (köztük Verancsics Antal és </a:t>
            </a:r>
            <a:r>
              <a:rPr lang="hu-HU" dirty="0" err="1"/>
              <a:t>Zay</a:t>
            </a:r>
            <a:r>
              <a:rPr lang="hu-HU" dirty="0"/>
              <a:t> Ferenc) Ankarában felfedezték és azonosították 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</a:t>
            </a:r>
            <a:r>
              <a:rPr lang="hu-HU" i="1" dirty="0"/>
              <a:t>Monumentum </a:t>
            </a:r>
            <a:r>
              <a:rPr lang="hu-HU" i="1" dirty="0" err="1"/>
              <a:t>Ancyranum</a:t>
            </a:r>
            <a:r>
              <a:rPr lang="hu-HU" dirty="0"/>
              <a:t> néven ismert másolatát. </a:t>
            </a:r>
          </a:p>
          <a:p>
            <a:pPr algn="just">
              <a:buFont typeface="Wingdings" pitchFamily="2" charset="2"/>
              <a:buChar char="v"/>
            </a:pPr>
            <a:r>
              <a:rPr lang="hu-HU" dirty="0"/>
              <a:t>A 19-20. század fordulóján két további másolat töredékei kerültek elő a </a:t>
            </a:r>
            <a:r>
              <a:rPr lang="hu-HU" dirty="0" err="1"/>
              <a:t>pisidai</a:t>
            </a:r>
            <a:r>
              <a:rPr lang="hu-HU" dirty="0"/>
              <a:t> </a:t>
            </a:r>
            <a:r>
              <a:rPr lang="hu-HU" dirty="0" err="1"/>
              <a:t>Antiochia</a:t>
            </a:r>
            <a:r>
              <a:rPr lang="hu-HU" dirty="0"/>
              <a:t> és </a:t>
            </a:r>
            <a:r>
              <a:rPr lang="hu-HU" dirty="0" err="1"/>
              <a:t>Apollonia</a:t>
            </a:r>
            <a:r>
              <a:rPr lang="hu-HU" dirty="0"/>
              <a:t> területén. </a:t>
            </a:r>
          </a:p>
          <a:p>
            <a:pPr algn="just">
              <a:buFont typeface="Wingdings" pitchFamily="2" charset="2"/>
              <a:buChar char="v"/>
            </a:pPr>
            <a:r>
              <a:rPr lang="hu-HU" dirty="0"/>
              <a:t>Tehát mindhárom másolat a Kr.e. 25-ben megszervezett </a:t>
            </a:r>
            <a:r>
              <a:rPr lang="hu-HU" dirty="0" err="1"/>
              <a:t>Galatia</a:t>
            </a:r>
            <a:r>
              <a:rPr lang="hu-HU" dirty="0"/>
              <a:t> provincia területéről került elő.</a:t>
            </a:r>
          </a:p>
        </p:txBody>
      </p:sp>
    </p:spTree>
    <p:extLst>
      <p:ext uri="{BB962C8B-B14F-4D97-AF65-F5344CB8AC3E}">
        <p14:creationId xmlns:p14="http://schemas.microsoft.com/office/powerpoint/2010/main" val="87633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120200-BC41-3701-D57A-BD312A71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692132"/>
          </a:xfrm>
        </p:spPr>
        <p:txBody>
          <a:bodyPr>
            <a:noAutofit/>
          </a:bodyPr>
          <a:lstStyle/>
          <a:p>
            <a:pPr algn="ctr"/>
            <a:r>
              <a:rPr lang="hu-HU" sz="3000" dirty="0"/>
              <a:t>Milyen szerepe volt a Római Birodalom keleti részének a </a:t>
            </a:r>
            <a:r>
              <a:rPr lang="hu-HU" sz="3000" dirty="0" err="1"/>
              <a:t>Res</a:t>
            </a:r>
            <a:r>
              <a:rPr lang="hu-HU" sz="3000" dirty="0"/>
              <a:t> </a:t>
            </a:r>
            <a:r>
              <a:rPr lang="hu-HU" sz="3000" dirty="0" err="1"/>
              <a:t>Gestae</a:t>
            </a:r>
            <a:r>
              <a:rPr lang="hu-HU" sz="3000" dirty="0"/>
              <a:t> fennmaradásában?</a:t>
            </a:r>
            <a:br>
              <a:rPr lang="hu-HU" sz="3000" dirty="0"/>
            </a:br>
            <a:endParaRPr lang="hu-HU" sz="3000" dirty="0"/>
          </a:p>
        </p:txBody>
      </p:sp>
      <p:pic>
        <p:nvPicPr>
          <p:cNvPr id="5" name="Tartalom helye 4" descr="A képen ég, Romok, kültéri, épület látható&#10;&#10;Automatikusan generált leírás">
            <a:extLst>
              <a:ext uri="{FF2B5EF4-FFF2-40B4-BE49-F238E27FC236}">
                <a16:creationId xmlns:a16="http://schemas.microsoft.com/office/drawing/2014/main" id="{10D31F6F-56E0-0C46-A69F-371AE0959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68393" y="2035411"/>
            <a:ext cx="3632355" cy="3890306"/>
          </a:xfrm>
        </p:spPr>
      </p:pic>
      <p:pic>
        <p:nvPicPr>
          <p:cNvPr id="8" name="Kép 7" descr="A képen épület, kültéri, ablak, tégla látható&#10;&#10;Automatikusan generált leírás">
            <a:extLst>
              <a:ext uri="{FF2B5EF4-FFF2-40B4-BE49-F238E27FC236}">
                <a16:creationId xmlns:a16="http://schemas.microsoft.com/office/drawing/2014/main" id="{B453DCD5-887A-51F3-D5F9-810F68E2E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14476" y="2035410"/>
            <a:ext cx="5872162" cy="3890307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673AC518-D330-8D12-0DB1-D0F4D5547A6C}"/>
              </a:ext>
            </a:extLst>
          </p:cNvPr>
          <p:cNvSpPr txBox="1"/>
          <p:nvPr/>
        </p:nvSpPr>
        <p:spPr>
          <a:xfrm>
            <a:off x="1514477" y="6276271"/>
            <a:ext cx="9586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/>
              <a:t>Forrás: http://</a:t>
            </a:r>
            <a:r>
              <a:rPr lang="hu-HU" sz="1600" dirty="0" err="1"/>
              <a:t>brizzleancienthistoryfirstyear.blogspot.com</a:t>
            </a:r>
            <a:r>
              <a:rPr lang="hu-HU" sz="1600" dirty="0"/>
              <a:t>/2012/11/res-gestae-divi-augusti-19-21.html</a:t>
            </a:r>
          </a:p>
        </p:txBody>
      </p:sp>
    </p:spTree>
    <p:extLst>
      <p:ext uri="{BB962C8B-B14F-4D97-AF65-F5344CB8AC3E}">
        <p14:creationId xmlns:p14="http://schemas.microsoft.com/office/powerpoint/2010/main" val="1351350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B73CC5-98F1-497D-A078-6FDB9A41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/>
              <a:t>Irodalomjegyzék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645EB4-BDC8-E482-BA7C-81887B6C6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hu-HU" b="1" dirty="0"/>
              <a:t>Claude </a:t>
            </a:r>
            <a:r>
              <a:rPr lang="hu-HU" b="1" dirty="0" err="1"/>
              <a:t>Nicolet</a:t>
            </a:r>
            <a:r>
              <a:rPr lang="hu-HU" b="1" dirty="0"/>
              <a:t>: </a:t>
            </a:r>
            <a:r>
              <a:rPr lang="hu-HU" b="1" dirty="0" err="1"/>
              <a:t>Space</a:t>
            </a:r>
            <a:r>
              <a:rPr lang="hu-HU" b="1" dirty="0"/>
              <a:t>, </a:t>
            </a:r>
            <a:r>
              <a:rPr lang="hu-HU" b="1" dirty="0" err="1"/>
              <a:t>Geography</a:t>
            </a:r>
            <a:r>
              <a:rPr lang="hu-HU" b="1" dirty="0"/>
              <a:t>, and </a:t>
            </a:r>
            <a:r>
              <a:rPr lang="hu-HU" b="1" dirty="0" err="1"/>
              <a:t>Poilitics</a:t>
            </a:r>
            <a:r>
              <a:rPr lang="hu-HU" b="1" dirty="0"/>
              <a:t> in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Early</a:t>
            </a:r>
            <a:r>
              <a:rPr lang="hu-HU" b="1" dirty="0"/>
              <a:t> Roman </a:t>
            </a:r>
            <a:r>
              <a:rPr lang="hu-HU" b="1" dirty="0" err="1"/>
              <a:t>Empire</a:t>
            </a:r>
            <a:r>
              <a:rPr lang="hu-HU" b="1" dirty="0"/>
              <a:t> / The </a:t>
            </a:r>
            <a:r>
              <a:rPr lang="hu-HU" b="1" dirty="0" err="1"/>
              <a:t>Res</a:t>
            </a:r>
            <a:r>
              <a:rPr lang="hu-HU" b="1" dirty="0"/>
              <a:t> </a:t>
            </a:r>
            <a:r>
              <a:rPr lang="hu-HU" b="1" dirty="0" err="1"/>
              <a:t>Gestae</a:t>
            </a:r>
            <a:r>
              <a:rPr lang="hu-HU" b="1" dirty="0"/>
              <a:t> of Augustus: </a:t>
            </a:r>
            <a:r>
              <a:rPr lang="hu-HU" b="1" dirty="0" err="1"/>
              <a:t>Ammouncing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Conquest</a:t>
            </a:r>
            <a:r>
              <a:rPr lang="hu-HU" b="1" dirty="0"/>
              <a:t> of </a:t>
            </a:r>
            <a:r>
              <a:rPr lang="hu-HU" b="1" dirty="0" err="1"/>
              <a:t>the</a:t>
            </a:r>
            <a:r>
              <a:rPr lang="hu-HU" b="1" dirty="0"/>
              <a:t> World (The University of Michigan, 1991); 15-24. old.</a:t>
            </a:r>
          </a:p>
          <a:p>
            <a:pPr algn="just">
              <a:buFont typeface="Wingdings" pitchFamily="2" charset="2"/>
              <a:buChar char="v"/>
            </a:pPr>
            <a:r>
              <a:rPr lang="hu-HU" dirty="0"/>
              <a:t>Kozák Dániel: Isteni önéletrajz; A </a:t>
            </a: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 </a:t>
            </a:r>
            <a:r>
              <a:rPr lang="hu-HU" dirty="0" err="1"/>
              <a:t>divi</a:t>
            </a:r>
            <a:r>
              <a:rPr lang="hu-HU" dirty="0"/>
              <a:t> </a:t>
            </a:r>
            <a:r>
              <a:rPr lang="hu-HU" dirty="0" err="1"/>
              <a:t>Augusti</a:t>
            </a:r>
            <a:r>
              <a:rPr lang="hu-HU" dirty="0"/>
              <a:t> műfajai és kontextusai (Ókor, 14. évf. 1. sz., 2015); 25-31. old.</a:t>
            </a:r>
          </a:p>
          <a:p>
            <a:pPr algn="just">
              <a:buFont typeface="Wingdings" pitchFamily="2" charset="2"/>
              <a:buChar char="v"/>
            </a:pPr>
            <a:r>
              <a:rPr lang="hu-HU" dirty="0" err="1"/>
              <a:t>Res</a:t>
            </a:r>
            <a:r>
              <a:rPr lang="hu-HU" dirty="0"/>
              <a:t> </a:t>
            </a:r>
            <a:r>
              <a:rPr lang="hu-HU" dirty="0" err="1"/>
              <a:t>gestae</a:t>
            </a:r>
            <a:r>
              <a:rPr lang="hu-HU" dirty="0"/>
              <a:t>, 23., 34., 35. fejezet</a:t>
            </a:r>
          </a:p>
          <a:p>
            <a:pPr marL="0" indent="0" algn="just">
              <a:buNone/>
            </a:pPr>
            <a:endParaRPr lang="hu-HU" dirty="0"/>
          </a:p>
          <a:p>
            <a:pPr algn="just">
              <a:buFont typeface="Wingdings" pitchFamily="2" charset="2"/>
              <a:buChar char="v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92529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5FCAC3-A3F4-4BE8-4E07-C7F011741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8B423F-F8DA-8A10-E02C-27E004750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200" b="1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867296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397</TotalTime>
  <Words>1597</Words>
  <Application>Microsoft Macintosh PowerPoint</Application>
  <PresentationFormat>Szélesvásznú</PresentationFormat>
  <Paragraphs>94</Paragraphs>
  <Slides>19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5" baseType="lpstr">
      <vt:lpstr>Aptos</vt:lpstr>
      <vt:lpstr>Arial</vt:lpstr>
      <vt:lpstr>MS Shell Dlg 2</vt:lpstr>
      <vt:lpstr>Wingdings</vt:lpstr>
      <vt:lpstr>Wingdings 3</vt:lpstr>
      <vt:lpstr>Madison</vt:lpstr>
      <vt:lpstr>...qiubus orbem terrarum imperio populi Romani subiecit, et impensarum, quas in rem publicam populumque Romanum fecit.  Az isteni Augustus tetteinek jegyzéke, amelyekkel a földkerekséget a római nép alá hajtotta és a kiadások, amelyeket az állam és a nép javára fordított.    </vt:lpstr>
      <vt:lpstr>Res gestae</vt:lpstr>
      <vt:lpstr>Hogyan keletkezett Augustus politikai végrendelete? </vt:lpstr>
      <vt:lpstr>Hogyan keletkezett Augustus politikai végrendelete? </vt:lpstr>
      <vt:lpstr>Hogyan keletkezett Augustus politikai végrendelete? </vt:lpstr>
      <vt:lpstr>Hogyan keletkezett Augustus politikai végrendelete? </vt:lpstr>
      <vt:lpstr>Hogyan keletkezett Augustus politikai végrendelete?  A Res gestae felolvasása a szenátus előtt</vt:lpstr>
      <vt:lpstr>Hogyan keletkezett Augustus politikai végrendelete?  A Res gestae felolvasása a szenátus előtt</vt:lpstr>
      <vt:lpstr>Hogyan keletkezett Augustus politikai végrendelete?  A Res gestae felolvasása a szenátus előtt </vt:lpstr>
      <vt:lpstr>PowerPoint-bemutató</vt:lpstr>
      <vt:lpstr>Hogyan alapozza meg a Res gestae Róma monarchisztikus kereteit? </vt:lpstr>
      <vt:lpstr>Hogyan alapozza meg a Res gestae Róma monarchisztikus kereteit?</vt:lpstr>
      <vt:lpstr>Miként jelenik meg az euhémerista teológia a Res gestae-ben? </vt:lpstr>
      <vt:lpstr>Miként jelenik meg az euhémerista teológia a Res gestae-ben? </vt:lpstr>
      <vt:lpstr>Emlékmű a Res gestae vagy végrendelet? </vt:lpstr>
      <vt:lpstr>Milyen szerepe volt a Római Birodalom keleti részének a Res Gestae fennmaradásában? </vt:lpstr>
      <vt:lpstr>Milyen szerepe volt a Római Birodalom keleti részének a Res Gestae fennmaradásában? </vt:lpstr>
      <vt:lpstr>Irodalomjegyzék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István Herczeg</dc:creator>
  <cp:lastModifiedBy>István Herczeg</cp:lastModifiedBy>
  <cp:revision>12</cp:revision>
  <dcterms:created xsi:type="dcterms:W3CDTF">2024-11-24T12:46:13Z</dcterms:created>
  <dcterms:modified xsi:type="dcterms:W3CDTF">2024-11-27T17:57:34Z</dcterms:modified>
</cp:coreProperties>
</file>