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3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A3026F-DC64-46D0-8E8A-B93C11866C2E}" type="datetimeFigureOut">
              <a:rPr lang="hu-HU" smtClean="0"/>
              <a:t>2024. 12. 03.</a:t>
            </a:fld>
            <a:endParaRPr lang="hu-H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A155A1-190F-48D5-A8D4-C4FE9DD6FA6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329463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A155A1-190F-48D5-A8D4-C4FE9DD6FA62}" type="slidenum">
              <a:rPr lang="hu-HU" smtClean="0"/>
              <a:t>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716850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5B356-75FE-E4A7-F4A4-C892471172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hu-H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0EE8DA-DA31-7DBA-21E9-603E40C640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hu-H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22B44F-B5F1-262F-66BD-E58D065F16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F7265-A4B2-4D0A-8E3C-285350A1D49F}" type="datetimeFigureOut">
              <a:rPr lang="hu-HU" smtClean="0"/>
              <a:t>2024. 12. 03.</a:t>
            </a:fld>
            <a:endParaRPr lang="hu-H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5F66D5-DB85-979E-661B-F43F04BEA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56C5FD-63CD-7CBD-3891-4D4B59891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0B14D-0E1C-4A53-9AD7-79817D01598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711526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B305CA-DDA6-D4D6-0B61-7A78BD417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hu-H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7D1C34-3E5E-82F4-09D3-42F7B54375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hu-H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C220C5-A870-BD69-3E6B-FFFA25617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F7265-A4B2-4D0A-8E3C-285350A1D49F}" type="datetimeFigureOut">
              <a:rPr lang="hu-HU" smtClean="0"/>
              <a:t>2024. 12. 03.</a:t>
            </a:fld>
            <a:endParaRPr lang="hu-H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1994D4-DE43-0C70-6516-370D9D326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E2BA0D-03C3-28B0-2637-8F30054C9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0B14D-0E1C-4A53-9AD7-79817D01598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60782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988899-957A-F681-BAB2-5DF4A88B72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hu-H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D8FB88-4F48-73B1-323E-6A939E9434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5DDDD1-65E5-CFA6-FFFA-434665D546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F7265-A4B2-4D0A-8E3C-285350A1D49F}" type="datetimeFigureOut">
              <a:rPr lang="hu-HU" smtClean="0"/>
              <a:t>2024. 12. 03.</a:t>
            </a:fld>
            <a:endParaRPr lang="hu-H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354CE9-11BC-5751-728E-382AE1DD8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DF7171-8F98-A9E1-6F0D-E6F231417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0B14D-0E1C-4A53-9AD7-79817D01598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072012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00E788-6C67-6587-89AB-C4A189775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hu-H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67E3CB-7E88-F618-6EB8-18C563249A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hu-H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444C7F-72C0-29C1-716E-C4593EEA0B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hu-H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DD0C20-2698-3DC2-CD3B-53B9A3E44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F7265-A4B2-4D0A-8E3C-285350A1D49F}" type="datetimeFigureOut">
              <a:rPr lang="hu-HU" smtClean="0"/>
              <a:t>2024. 12. 03.</a:t>
            </a:fld>
            <a:endParaRPr lang="hu-H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5DDB88-65BA-24B3-BB1B-862A96AB4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4A25F0-37AC-760A-2928-198CF86E1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0B14D-0E1C-4A53-9AD7-79817D01598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95357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AC7F72-4DA1-193D-55D2-8C738206D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hu-H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3679A4-99DE-CBDD-F92E-BE019246CF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73EFAB-4C11-ACA1-D0A2-A077629AAC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hu-H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3491785-A36A-E4C1-0D63-51B57F74DF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CA21B88-FABF-02A8-ED53-91B4EFFF04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hu-H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3B2B216-F492-7EDA-D40D-997CAFCA2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F7265-A4B2-4D0A-8E3C-285350A1D49F}" type="datetimeFigureOut">
              <a:rPr lang="hu-HU" smtClean="0"/>
              <a:t>2024. 12. 03.</a:t>
            </a:fld>
            <a:endParaRPr lang="hu-H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B308BE1-10D8-483B-A134-DF413BADEB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D90BF84-1628-94C0-AA2A-CE7DA4659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0B14D-0E1C-4A53-9AD7-79817D01598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664412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4EEC5D-3215-DFF7-046C-903C0CBC3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hu-H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08EF3F3-BB7F-4CE8-B691-8509041D40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F7265-A4B2-4D0A-8E3C-285350A1D49F}" type="datetimeFigureOut">
              <a:rPr lang="hu-HU" smtClean="0"/>
              <a:t>2024. 12. 03.</a:t>
            </a:fld>
            <a:endParaRPr lang="hu-H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44E4E8-535E-8E6E-1019-17CB33BDA7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FD8CEFA-DA57-149A-19F5-F2B45423F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0B14D-0E1C-4A53-9AD7-79817D01598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286999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D648468-9D17-FEAF-ADA7-F7DDF4E201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F7265-A4B2-4D0A-8E3C-285350A1D49F}" type="datetimeFigureOut">
              <a:rPr lang="hu-HU" smtClean="0"/>
              <a:t>2024. 12. 03.</a:t>
            </a:fld>
            <a:endParaRPr lang="hu-H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474999-66DC-4BFD-5AA7-C1FF9AC5CC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766AE6-9AD2-1BF5-C716-22381A49D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0B14D-0E1C-4A53-9AD7-79817D01598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27125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9F3E9-875C-E84F-DE67-D1D92BCBFA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hu-H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34CB76-B876-3A5D-70B9-B3B6E7D1DF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hu-H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5E68D2-B701-9427-4F82-2877E3F907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C198D9-C986-75E1-5A0B-A9AAB34B32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F7265-A4B2-4D0A-8E3C-285350A1D49F}" type="datetimeFigureOut">
              <a:rPr lang="hu-HU" smtClean="0"/>
              <a:t>2024. 12. 03.</a:t>
            </a:fld>
            <a:endParaRPr lang="hu-H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7898DB-499E-4B03-2D92-61C571C0B1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4DB8F4-3EA6-0011-CF75-C90E90775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0B14D-0E1C-4A53-9AD7-79817D01598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649781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E2E03A-3D45-896F-13FC-9F15F9430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hu-H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487406-E6BB-9720-0F6E-A6CE611ED1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1D41E5-F1C4-B544-E07E-8FF5F1C4B7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FBA15D-250F-65B1-F0CC-74E9260DC4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F7265-A4B2-4D0A-8E3C-285350A1D49F}" type="datetimeFigureOut">
              <a:rPr lang="hu-HU" smtClean="0"/>
              <a:t>2024. 12. 03.</a:t>
            </a:fld>
            <a:endParaRPr lang="hu-H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8EA43B-4868-A06B-A3F3-4D53C51672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32D43B-F9DE-9B8C-0BDB-05F520276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0B14D-0E1C-4A53-9AD7-79817D01598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208069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4898A7-E741-68A7-C8EE-7B365647B9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hu-H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90A9E2D-49AC-3734-2E21-64228B4F3A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hu-H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2C32D2-0F73-A618-A829-EEBC0F9E1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F7265-A4B2-4D0A-8E3C-285350A1D49F}" type="datetimeFigureOut">
              <a:rPr lang="hu-HU" smtClean="0"/>
              <a:t>2024. 12. 03.</a:t>
            </a:fld>
            <a:endParaRPr lang="hu-H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3E79ED-1612-1839-0B8E-FE016CF62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B5141A-CEAE-D8BA-8D6B-C9C702336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0B14D-0E1C-4A53-9AD7-79817D01598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961190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C806088-157A-26DB-F29F-D457137ED5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hu-H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177C4B-7D77-4214-B0DD-970DEE340C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hu-H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D69E32-C851-A537-27C6-83BB6686ED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F7265-A4B2-4D0A-8E3C-285350A1D49F}" type="datetimeFigureOut">
              <a:rPr lang="hu-HU" smtClean="0"/>
              <a:t>2024. 12. 03.</a:t>
            </a:fld>
            <a:endParaRPr lang="hu-H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DD2B94-8FE5-2785-96B1-3496D58FD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8556EF-963B-E53B-6F4E-B824CEA932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0B14D-0E1C-4A53-9AD7-79817D01598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075995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DC729D0-2AA0-381F-A195-FC9EAEF605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hu-H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174CE1-0165-71F9-8B95-9684E9A8F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hu-H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5E74A6-672E-1B48-B967-951D894269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8DF7265-A4B2-4D0A-8E3C-285350A1D49F}" type="datetimeFigureOut">
              <a:rPr lang="hu-HU" smtClean="0"/>
              <a:t>2024. 12. 03.</a:t>
            </a:fld>
            <a:endParaRPr lang="hu-H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A48ACB-EFDD-7989-F527-AF96A581E4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C25B43-24EF-E2BF-DEA4-283FF3B2A3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770B14D-0E1C-4A53-9AD7-79817D01598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55897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nexusnewsfeed.com/article/ancient-origins/minoan-religious-sanctuary-and-idols-found-in-palace-complex-crete/" TargetMode="External"/><Relationship Id="rId2" Type="http://schemas.openxmlformats.org/officeDocument/2006/relationships/hyperlink" Target="https://www.ancient-origins.net/history-ancient-traditions/taking-bull-horns-perilous-minoan-practice-bull-leaping-008501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theonldtradition.blogspot.com/2013/05/potnia-hekata-serbona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3078">
            <a:extLst>
              <a:ext uri="{FF2B5EF4-FFF2-40B4-BE49-F238E27FC236}">
                <a16:creationId xmlns:a16="http://schemas.microsoft.com/office/drawing/2014/main" id="{657F69E0-C4B0-4BEC-A689-4F8D877F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Minoan Fresco (1700-1450 BCE) Dolphin, Palace of Knossos, Crete ...">
            <a:extLst>
              <a:ext uri="{FF2B5EF4-FFF2-40B4-BE49-F238E27FC236}">
                <a16:creationId xmlns:a16="http://schemas.microsoft.com/office/drawing/2014/main" id="{DC039F0A-AF04-67BD-5ABD-B9EFBBF057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9" r="-1" b="-1"/>
          <a:stretch/>
        </p:blipFill>
        <p:spPr bwMode="auto">
          <a:xfrm>
            <a:off x="20" y="10"/>
            <a:ext cx="1218893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7CE0198-CFD0-76C8-7075-E6B7577A03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063240"/>
          </a:xfrm>
        </p:spPr>
        <p:txBody>
          <a:bodyPr>
            <a:normAutofit/>
          </a:bodyPr>
          <a:lstStyle/>
          <a:p>
            <a:r>
              <a:rPr lang="en-GB" sz="6600" dirty="0" err="1">
                <a:ln w="22225">
                  <a:solidFill>
                    <a:schemeClr val="tx1"/>
                  </a:solidFill>
                  <a:miter lim="800000"/>
                </a:ln>
                <a:solidFill>
                  <a:schemeClr val="bg1"/>
                </a:solidFill>
              </a:rPr>
              <a:t>Minószi</a:t>
            </a:r>
            <a:r>
              <a:rPr lang="en-GB" sz="6600" dirty="0">
                <a:ln w="22225">
                  <a:solidFill>
                    <a:schemeClr val="tx1"/>
                  </a:solidFill>
                  <a:miter lim="800000"/>
                </a:ln>
                <a:solidFill>
                  <a:schemeClr val="bg1"/>
                </a:solidFill>
              </a:rPr>
              <a:t> </a:t>
            </a:r>
            <a:r>
              <a:rPr lang="en-GB" sz="6600" dirty="0" err="1">
                <a:ln w="22225">
                  <a:solidFill>
                    <a:schemeClr val="tx1"/>
                  </a:solidFill>
                  <a:miter lim="800000"/>
                </a:ln>
                <a:solidFill>
                  <a:schemeClr val="bg1"/>
                </a:solidFill>
              </a:rPr>
              <a:t>hiedelmek</a:t>
            </a:r>
            <a:endParaRPr lang="hu-HU" sz="6600" dirty="0">
              <a:ln w="22225">
                <a:solidFill>
                  <a:schemeClr val="tx1"/>
                </a:solidFill>
                <a:miter lim="800000"/>
              </a:ln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13446C-6C83-0B03-002D-E5F0F51D96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7048" y="4599432"/>
            <a:ext cx="9144000" cy="1536192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Kalotai Gergő</a:t>
            </a:r>
            <a:endParaRPr lang="hu-HU" dirty="0">
              <a:solidFill>
                <a:schemeClr val="bg1"/>
              </a:solidFill>
            </a:endParaRPr>
          </a:p>
        </p:txBody>
      </p:sp>
      <p:sp>
        <p:nvSpPr>
          <p:cNvPr id="3081" name="sketchy line">
            <a:extLst>
              <a:ext uri="{FF2B5EF4-FFF2-40B4-BE49-F238E27FC236}">
                <a16:creationId xmlns:a16="http://schemas.microsoft.com/office/drawing/2014/main" id="{9F6380B4-6A1C-481E-8408-B4E6C75B9B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368623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44450" cap="rnd">
            <a:solidFill>
              <a:schemeClr val="bg1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0413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3" name="Rectangle 4102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C62D45-5B54-257D-7B58-0648C88E2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GB" sz="5400"/>
              <a:t>Témák</a:t>
            </a:r>
            <a:br>
              <a:rPr lang="en-GB" sz="5400"/>
            </a:br>
            <a:endParaRPr lang="hu-HU" sz="5400"/>
          </a:p>
        </p:txBody>
      </p:sp>
      <p:sp>
        <p:nvSpPr>
          <p:cNvPr id="4105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F66342-07BE-1F12-67EF-397149C61C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en-GB" sz="2200" dirty="0" err="1"/>
              <a:t>Hitrendszer</a:t>
            </a:r>
            <a:endParaRPr lang="en-GB" sz="2200" dirty="0"/>
          </a:p>
          <a:p>
            <a:r>
              <a:rPr lang="en-GB" sz="2200" dirty="0"/>
              <a:t>Szent </a:t>
            </a:r>
            <a:r>
              <a:rPr lang="en-GB" sz="2200" dirty="0" err="1"/>
              <a:t>helyek</a:t>
            </a:r>
            <a:r>
              <a:rPr lang="en-GB" sz="2200" dirty="0"/>
              <a:t>/</a:t>
            </a:r>
            <a:r>
              <a:rPr lang="en-GB" sz="2200" dirty="0" err="1"/>
              <a:t>helyiségek</a:t>
            </a:r>
            <a:endParaRPr lang="en-GB" sz="2200" dirty="0"/>
          </a:p>
          <a:p>
            <a:r>
              <a:rPr lang="en-GB" sz="2200" dirty="0" err="1"/>
              <a:t>Szakrális</a:t>
            </a:r>
            <a:r>
              <a:rPr lang="en-GB" sz="2200" dirty="0"/>
              <a:t> </a:t>
            </a:r>
            <a:r>
              <a:rPr lang="en-GB" sz="2200" dirty="0" err="1"/>
              <a:t>ruhák</a:t>
            </a:r>
            <a:endParaRPr lang="en-GB" sz="2200" dirty="0"/>
          </a:p>
          <a:p>
            <a:r>
              <a:rPr lang="en-GB" sz="2200" dirty="0" err="1"/>
              <a:t>Táncok</a:t>
            </a:r>
            <a:r>
              <a:rPr lang="en-GB" sz="2200" dirty="0"/>
              <a:t> </a:t>
            </a:r>
            <a:r>
              <a:rPr lang="en-GB" sz="2200" dirty="0" err="1"/>
              <a:t>és</a:t>
            </a:r>
            <a:r>
              <a:rPr lang="en-GB" sz="2200" dirty="0"/>
              <a:t> </a:t>
            </a:r>
            <a:r>
              <a:rPr lang="en-GB" sz="2200" dirty="0" err="1"/>
              <a:t>démonok</a:t>
            </a:r>
            <a:endParaRPr lang="en-GB" sz="2200" dirty="0"/>
          </a:p>
          <a:p>
            <a:r>
              <a:rPr lang="en-GB" sz="2200" dirty="0" err="1"/>
              <a:t>Templomok</a:t>
            </a:r>
            <a:endParaRPr lang="en-GB" sz="2200" dirty="0"/>
          </a:p>
          <a:p>
            <a:endParaRPr lang="hu-HU" sz="2200" dirty="0"/>
          </a:p>
        </p:txBody>
      </p:sp>
      <p:pic>
        <p:nvPicPr>
          <p:cNvPr id="4098" name="Picture 2" descr="Minoan civilization | History, Location, &amp; Facts | Britannica">
            <a:extLst>
              <a:ext uri="{FF2B5EF4-FFF2-40B4-BE49-F238E27FC236}">
                <a16:creationId xmlns:a16="http://schemas.microsoft.com/office/drawing/2014/main" id="{327A61AA-B609-76B5-EF19-B99430B80C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87" r="26838" b="-1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45684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" name="Rectangle 1039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Minoans Civilization">
            <a:extLst>
              <a:ext uri="{FF2B5EF4-FFF2-40B4-BE49-F238E27FC236}">
                <a16:creationId xmlns:a16="http://schemas.microsoft.com/office/drawing/2014/main" id="{840F8776-DE77-597F-2C6F-58AF8D607A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57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972B08B-0829-F1E8-D0D6-1D14DD889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GB">
                <a:solidFill>
                  <a:srgbClr val="FFFFFF"/>
                </a:solidFill>
              </a:rPr>
              <a:t>Minószi hitrendszer</a:t>
            </a:r>
            <a:endParaRPr lang="hu-HU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26CF2E-F36C-0089-1F52-CEAF9DB7F2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en-GB" sz="2000" dirty="0" err="1">
                <a:solidFill>
                  <a:srgbClr val="FFFFFF"/>
                </a:solidFill>
              </a:rPr>
              <a:t>Rendkívül</a:t>
            </a:r>
            <a:r>
              <a:rPr lang="en-GB" sz="2000" dirty="0">
                <a:solidFill>
                  <a:srgbClr val="FFFFFF"/>
                </a:solidFill>
              </a:rPr>
              <a:t> </a:t>
            </a:r>
            <a:r>
              <a:rPr lang="en-GB" sz="2000" dirty="0" err="1">
                <a:solidFill>
                  <a:srgbClr val="FFFFFF"/>
                </a:solidFill>
              </a:rPr>
              <a:t>összetett</a:t>
            </a:r>
            <a:r>
              <a:rPr lang="en-GB" sz="2000" dirty="0">
                <a:solidFill>
                  <a:srgbClr val="FFFFFF"/>
                </a:solidFill>
              </a:rPr>
              <a:t> </a:t>
            </a:r>
            <a:r>
              <a:rPr lang="en-GB" sz="2000" dirty="0" err="1">
                <a:solidFill>
                  <a:srgbClr val="FFFFFF"/>
                </a:solidFill>
              </a:rPr>
              <a:t>és</a:t>
            </a:r>
            <a:r>
              <a:rPr lang="en-GB" sz="2000" dirty="0">
                <a:solidFill>
                  <a:srgbClr val="FFFFFF"/>
                </a:solidFill>
              </a:rPr>
              <a:t> </a:t>
            </a:r>
            <a:r>
              <a:rPr lang="en-GB" sz="2000" dirty="0" err="1">
                <a:solidFill>
                  <a:srgbClr val="FFFFFF"/>
                </a:solidFill>
              </a:rPr>
              <a:t>részletes</a:t>
            </a:r>
            <a:r>
              <a:rPr lang="en-GB" sz="2000" dirty="0">
                <a:solidFill>
                  <a:srgbClr val="FFFFFF"/>
                </a:solidFill>
              </a:rPr>
              <a:t> volt</a:t>
            </a:r>
          </a:p>
          <a:p>
            <a:pPr lvl="1"/>
            <a:r>
              <a:rPr lang="en-GB" sz="2000" dirty="0" err="1">
                <a:solidFill>
                  <a:srgbClr val="FFFFFF"/>
                </a:solidFill>
              </a:rPr>
              <a:t>Több</a:t>
            </a:r>
            <a:r>
              <a:rPr lang="en-GB" sz="2000" dirty="0">
                <a:solidFill>
                  <a:srgbClr val="FFFFFF"/>
                </a:solidFill>
              </a:rPr>
              <a:t> </a:t>
            </a:r>
            <a:r>
              <a:rPr lang="en-GB" sz="2000" dirty="0" err="1">
                <a:solidFill>
                  <a:srgbClr val="FFFFFF"/>
                </a:solidFill>
              </a:rPr>
              <a:t>ezer</a:t>
            </a:r>
            <a:r>
              <a:rPr lang="en-GB" sz="2000" dirty="0">
                <a:solidFill>
                  <a:srgbClr val="FFFFFF"/>
                </a:solidFill>
              </a:rPr>
              <a:t> </a:t>
            </a:r>
            <a:r>
              <a:rPr lang="en-GB" sz="2000" dirty="0" err="1">
                <a:solidFill>
                  <a:srgbClr val="FFFFFF"/>
                </a:solidFill>
              </a:rPr>
              <a:t>lelet</a:t>
            </a:r>
            <a:r>
              <a:rPr lang="en-GB" sz="2000" dirty="0">
                <a:solidFill>
                  <a:srgbClr val="FFFFFF"/>
                </a:solidFill>
              </a:rPr>
              <a:t> </a:t>
            </a:r>
            <a:r>
              <a:rPr lang="en-GB" sz="2000" dirty="0" err="1">
                <a:solidFill>
                  <a:srgbClr val="FFFFFF"/>
                </a:solidFill>
              </a:rPr>
              <a:t>került</a:t>
            </a:r>
            <a:r>
              <a:rPr lang="en-GB" sz="2000" dirty="0">
                <a:solidFill>
                  <a:srgbClr val="FFFFFF"/>
                </a:solidFill>
              </a:rPr>
              <a:t> </a:t>
            </a:r>
            <a:r>
              <a:rPr lang="en-GB" sz="2000" dirty="0" err="1">
                <a:solidFill>
                  <a:srgbClr val="FFFFFF"/>
                </a:solidFill>
              </a:rPr>
              <a:t>elő</a:t>
            </a:r>
            <a:r>
              <a:rPr lang="en-GB" sz="2000" dirty="0">
                <a:solidFill>
                  <a:srgbClr val="FFFFFF"/>
                </a:solidFill>
              </a:rPr>
              <a:t> </a:t>
            </a:r>
          </a:p>
          <a:p>
            <a:r>
              <a:rPr lang="en-GB" sz="2000" dirty="0">
                <a:solidFill>
                  <a:srgbClr val="FFFFFF"/>
                </a:solidFill>
              </a:rPr>
              <a:t>A </a:t>
            </a:r>
            <a:r>
              <a:rPr lang="en-GB" sz="2000" dirty="0" err="1">
                <a:solidFill>
                  <a:srgbClr val="FFFFFF"/>
                </a:solidFill>
              </a:rPr>
              <a:t>vallás</a:t>
            </a:r>
            <a:r>
              <a:rPr lang="en-GB" sz="2000" dirty="0">
                <a:solidFill>
                  <a:srgbClr val="FFFFFF"/>
                </a:solidFill>
              </a:rPr>
              <a:t> a </a:t>
            </a:r>
            <a:r>
              <a:rPr lang="en-GB" sz="2000" dirty="0" err="1">
                <a:solidFill>
                  <a:srgbClr val="FFFFFF"/>
                </a:solidFill>
              </a:rPr>
              <a:t>kultúra</a:t>
            </a:r>
            <a:r>
              <a:rPr lang="en-GB" sz="2000" dirty="0">
                <a:solidFill>
                  <a:srgbClr val="FFFFFF"/>
                </a:solidFill>
              </a:rPr>
              <a:t> </a:t>
            </a:r>
            <a:r>
              <a:rPr lang="en-GB" sz="2000" dirty="0" err="1">
                <a:solidFill>
                  <a:srgbClr val="FFFFFF"/>
                </a:solidFill>
              </a:rPr>
              <a:t>szerves</a:t>
            </a:r>
            <a:r>
              <a:rPr lang="en-GB" sz="2000" dirty="0">
                <a:solidFill>
                  <a:srgbClr val="FFFFFF"/>
                </a:solidFill>
              </a:rPr>
              <a:t> </a:t>
            </a:r>
            <a:r>
              <a:rPr lang="en-GB" sz="2000" dirty="0" err="1">
                <a:solidFill>
                  <a:srgbClr val="FFFFFF"/>
                </a:solidFill>
              </a:rPr>
              <a:t>része</a:t>
            </a:r>
            <a:r>
              <a:rPr lang="en-GB" sz="2000" dirty="0">
                <a:solidFill>
                  <a:srgbClr val="FFFFFF"/>
                </a:solidFill>
              </a:rPr>
              <a:t> volt</a:t>
            </a:r>
          </a:p>
          <a:p>
            <a:r>
              <a:rPr lang="en-GB" sz="2000" dirty="0" err="1">
                <a:solidFill>
                  <a:srgbClr val="FFFFFF"/>
                </a:solidFill>
              </a:rPr>
              <a:t>Legnagyobb</a:t>
            </a:r>
            <a:r>
              <a:rPr lang="en-GB" sz="2000" dirty="0">
                <a:solidFill>
                  <a:srgbClr val="FFFFFF"/>
                </a:solidFill>
              </a:rPr>
              <a:t> </a:t>
            </a:r>
            <a:r>
              <a:rPr lang="en-GB" sz="2000" dirty="0" err="1">
                <a:solidFill>
                  <a:srgbClr val="FFFFFF"/>
                </a:solidFill>
              </a:rPr>
              <a:t>építmények</a:t>
            </a:r>
            <a:r>
              <a:rPr lang="en-GB" sz="2000" dirty="0">
                <a:solidFill>
                  <a:srgbClr val="FFFFFF"/>
                </a:solidFill>
              </a:rPr>
              <a:t>, </a:t>
            </a:r>
            <a:r>
              <a:rPr lang="en-GB" sz="2000" dirty="0" err="1">
                <a:solidFill>
                  <a:srgbClr val="FFFFFF"/>
                </a:solidFill>
              </a:rPr>
              <a:t>projektek</a:t>
            </a:r>
            <a:r>
              <a:rPr lang="en-GB" sz="2000" dirty="0">
                <a:solidFill>
                  <a:srgbClr val="FFFFFF"/>
                </a:solidFill>
              </a:rPr>
              <a:t> a </a:t>
            </a:r>
            <a:r>
              <a:rPr lang="en-GB" sz="2000" dirty="0" err="1">
                <a:solidFill>
                  <a:srgbClr val="FFFFFF"/>
                </a:solidFill>
              </a:rPr>
              <a:t>paloták</a:t>
            </a:r>
            <a:endParaRPr lang="en-GB" sz="2000" dirty="0">
              <a:solidFill>
                <a:srgbClr val="FFFFFF"/>
              </a:solidFill>
            </a:endParaRPr>
          </a:p>
          <a:p>
            <a:pPr lvl="1"/>
            <a:r>
              <a:rPr lang="en-GB" sz="2000" dirty="0" err="1">
                <a:solidFill>
                  <a:srgbClr val="FFFFFF"/>
                </a:solidFill>
              </a:rPr>
              <a:t>Ezeket</a:t>
            </a:r>
            <a:r>
              <a:rPr lang="en-GB" sz="2000" dirty="0">
                <a:solidFill>
                  <a:srgbClr val="FFFFFF"/>
                </a:solidFill>
              </a:rPr>
              <a:t> </a:t>
            </a:r>
            <a:r>
              <a:rPr lang="en-GB" sz="2000" dirty="0" err="1">
                <a:solidFill>
                  <a:srgbClr val="FFFFFF"/>
                </a:solidFill>
              </a:rPr>
              <a:t>templomként</a:t>
            </a:r>
            <a:r>
              <a:rPr lang="en-GB" sz="2000" dirty="0">
                <a:solidFill>
                  <a:srgbClr val="FFFFFF"/>
                </a:solidFill>
              </a:rPr>
              <a:t> is </a:t>
            </a:r>
            <a:r>
              <a:rPr lang="en-GB" sz="2000" dirty="0" err="1">
                <a:solidFill>
                  <a:srgbClr val="FFFFFF"/>
                </a:solidFill>
              </a:rPr>
              <a:t>kezelték</a:t>
            </a:r>
            <a:endParaRPr lang="en-GB" sz="2000" dirty="0">
              <a:solidFill>
                <a:srgbClr val="FFFFFF"/>
              </a:solidFill>
            </a:endParaRPr>
          </a:p>
          <a:p>
            <a:r>
              <a:rPr lang="en-GB" sz="2000" dirty="0" err="1">
                <a:solidFill>
                  <a:srgbClr val="FFFFFF"/>
                </a:solidFill>
              </a:rPr>
              <a:t>Politeista</a:t>
            </a:r>
            <a:r>
              <a:rPr lang="en-GB" sz="2000" dirty="0">
                <a:solidFill>
                  <a:srgbClr val="FFFFFF"/>
                </a:solidFill>
              </a:rPr>
              <a:t> </a:t>
            </a:r>
            <a:r>
              <a:rPr lang="en-GB" sz="2000" dirty="0" err="1">
                <a:solidFill>
                  <a:srgbClr val="FFFFFF"/>
                </a:solidFill>
              </a:rPr>
              <a:t>vallás</a:t>
            </a:r>
            <a:endParaRPr lang="en-GB" sz="2000" dirty="0">
              <a:solidFill>
                <a:srgbClr val="FFFFFF"/>
              </a:solidFill>
            </a:endParaRPr>
          </a:p>
          <a:p>
            <a:pPr lvl="1"/>
            <a:r>
              <a:rPr lang="en-GB" sz="2000" dirty="0" err="1">
                <a:solidFill>
                  <a:srgbClr val="FFFFFF"/>
                </a:solidFill>
              </a:rPr>
              <a:t>Fejlett</a:t>
            </a:r>
            <a:r>
              <a:rPr lang="en-GB" sz="2000" dirty="0">
                <a:solidFill>
                  <a:srgbClr val="FFFFFF"/>
                </a:solidFill>
              </a:rPr>
              <a:t> </a:t>
            </a:r>
            <a:r>
              <a:rPr lang="en-GB" sz="2000" dirty="0" err="1">
                <a:solidFill>
                  <a:srgbClr val="FFFFFF"/>
                </a:solidFill>
              </a:rPr>
              <a:t>istenségek</a:t>
            </a:r>
            <a:endParaRPr lang="en-GB" sz="2000" dirty="0">
              <a:solidFill>
                <a:srgbClr val="FFFFFF"/>
              </a:solidFill>
            </a:endParaRPr>
          </a:p>
          <a:p>
            <a:pPr lvl="1"/>
            <a:r>
              <a:rPr lang="en-GB" sz="2000" dirty="0" err="1">
                <a:solidFill>
                  <a:srgbClr val="FFFFFF"/>
                </a:solidFill>
              </a:rPr>
              <a:t>Primitív</a:t>
            </a:r>
            <a:r>
              <a:rPr lang="en-GB" sz="2000" dirty="0">
                <a:solidFill>
                  <a:srgbClr val="FFFFFF"/>
                </a:solidFill>
              </a:rPr>
              <a:t> </a:t>
            </a:r>
            <a:r>
              <a:rPr lang="en-GB" sz="2000" dirty="0" err="1">
                <a:solidFill>
                  <a:srgbClr val="FFFFFF"/>
                </a:solidFill>
              </a:rPr>
              <a:t>démonok</a:t>
            </a:r>
            <a:endParaRPr lang="en-GB" sz="2000" dirty="0">
              <a:solidFill>
                <a:srgbClr val="FFFFFF"/>
              </a:solidFill>
            </a:endParaRPr>
          </a:p>
          <a:p>
            <a:pPr lvl="1"/>
            <a:r>
              <a:rPr lang="en-GB" sz="2000" dirty="0" err="1">
                <a:solidFill>
                  <a:srgbClr val="FFFFFF"/>
                </a:solidFill>
              </a:rPr>
              <a:t>Máshonnan</a:t>
            </a:r>
            <a:r>
              <a:rPr lang="en-GB" sz="2000" dirty="0">
                <a:solidFill>
                  <a:srgbClr val="FFFFFF"/>
                </a:solidFill>
              </a:rPr>
              <a:t> </a:t>
            </a:r>
            <a:r>
              <a:rPr lang="en-GB" sz="2000" dirty="0" err="1">
                <a:solidFill>
                  <a:srgbClr val="FFFFFF"/>
                </a:solidFill>
              </a:rPr>
              <a:t>hozott</a:t>
            </a:r>
            <a:r>
              <a:rPr lang="en-GB" sz="2000" dirty="0">
                <a:solidFill>
                  <a:srgbClr val="FFFFFF"/>
                </a:solidFill>
              </a:rPr>
              <a:t> </a:t>
            </a:r>
            <a:r>
              <a:rPr lang="en-GB" sz="2000" dirty="0" err="1">
                <a:solidFill>
                  <a:srgbClr val="FFFFFF"/>
                </a:solidFill>
              </a:rPr>
              <a:t>istenségek</a:t>
            </a:r>
            <a:endParaRPr lang="en-GB" sz="2000" dirty="0">
              <a:solidFill>
                <a:srgbClr val="FFFFFF"/>
              </a:solidFill>
            </a:endParaRPr>
          </a:p>
          <a:p>
            <a:pPr lvl="1"/>
            <a:endParaRPr lang="en-GB" sz="2000" dirty="0">
              <a:solidFill>
                <a:srgbClr val="FFFFFF"/>
              </a:solidFill>
            </a:endParaRPr>
          </a:p>
          <a:p>
            <a:pPr marL="457200" lvl="1" indent="0">
              <a:buNone/>
            </a:pPr>
            <a:r>
              <a:rPr lang="hu-HU" sz="2000" dirty="0">
                <a:solidFill>
                  <a:srgbClr val="FFFFFF"/>
                </a:solidFill>
              </a:rPr>
              <a:t>Nilsson (1949)</a:t>
            </a:r>
            <a:r>
              <a:rPr lang="en-GB" sz="2000" dirty="0">
                <a:solidFill>
                  <a:srgbClr val="FFFFFF"/>
                </a:solidFill>
              </a:rPr>
              <a:t>: </a:t>
            </a:r>
            <a:r>
              <a:rPr lang="hu-HU" sz="2000" dirty="0">
                <a:solidFill>
                  <a:srgbClr val="FFFFFF"/>
                </a:solidFill>
              </a:rPr>
              <a:t>„</a:t>
            </a:r>
            <a:r>
              <a:rPr lang="en-GB" sz="2000" dirty="0">
                <a:solidFill>
                  <a:srgbClr val="FFFFFF"/>
                </a:solidFill>
              </a:rPr>
              <a:t>Az</a:t>
            </a:r>
            <a:r>
              <a:rPr lang="hu-HU" sz="2000" dirty="0">
                <a:solidFill>
                  <a:srgbClr val="FFFFFF"/>
                </a:solidFill>
              </a:rPr>
              <a:t> isteneknek is megvan a történelmük, és ki vannak téve a változásoknak”.</a:t>
            </a:r>
            <a:endParaRPr lang="en-GB" sz="2000" dirty="0">
              <a:solidFill>
                <a:srgbClr val="FFFFFF"/>
              </a:solidFill>
            </a:endParaRPr>
          </a:p>
          <a:p>
            <a:pPr marL="457200" lvl="1" indent="0">
              <a:buNone/>
            </a:pPr>
            <a:endParaRPr lang="en-GB" sz="1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79794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28DD9F-E855-58D7-B85D-9DE65E2D3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GB" sz="5400"/>
              <a:t>Magna Mater „Potnia”</a:t>
            </a:r>
            <a:endParaRPr lang="hu-HU" sz="5400"/>
          </a:p>
        </p:txBody>
      </p:sp>
      <p:sp>
        <p:nvSpPr>
          <p:cNvPr id="1033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D050EB-274D-DD16-CCB7-1AF4AC7130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en-GB" sz="2200" dirty="0" err="1"/>
              <a:t>Kezdetben</a:t>
            </a:r>
            <a:r>
              <a:rPr lang="en-GB" sz="2200" dirty="0"/>
              <a:t> </a:t>
            </a:r>
            <a:r>
              <a:rPr lang="en-GB" sz="2200" dirty="0" err="1"/>
              <a:t>egy</a:t>
            </a:r>
            <a:r>
              <a:rPr lang="en-GB" sz="2200" dirty="0"/>
              <a:t> </a:t>
            </a:r>
            <a:r>
              <a:rPr lang="en-GB" sz="2200" dirty="0" err="1"/>
              <a:t>istennő</a:t>
            </a:r>
            <a:r>
              <a:rPr lang="en-GB" sz="2200" dirty="0"/>
              <a:t>, </a:t>
            </a:r>
            <a:r>
              <a:rPr lang="en-GB" sz="2200" dirty="0" err="1"/>
              <a:t>majd</a:t>
            </a:r>
            <a:r>
              <a:rPr lang="en-GB" sz="2200" dirty="0"/>
              <a:t> </a:t>
            </a:r>
            <a:r>
              <a:rPr lang="en-GB" sz="2200" dirty="0" err="1"/>
              <a:t>később</a:t>
            </a:r>
            <a:r>
              <a:rPr lang="en-GB" sz="2200" dirty="0"/>
              <a:t> </a:t>
            </a:r>
            <a:r>
              <a:rPr lang="en-GB" sz="2200" dirty="0" err="1"/>
              <a:t>több</a:t>
            </a:r>
            <a:r>
              <a:rPr lang="en-GB" sz="2200" dirty="0"/>
              <a:t> </a:t>
            </a:r>
            <a:r>
              <a:rPr lang="en-GB" sz="2200" dirty="0" err="1"/>
              <a:t>istenségre</a:t>
            </a:r>
            <a:r>
              <a:rPr lang="en-GB" sz="2200" dirty="0"/>
              <a:t> </a:t>
            </a:r>
            <a:r>
              <a:rPr lang="en-GB" sz="2200" dirty="0" err="1"/>
              <a:t>osztották</a:t>
            </a:r>
            <a:r>
              <a:rPr lang="en-GB" sz="2200" dirty="0"/>
              <a:t> </a:t>
            </a:r>
            <a:r>
              <a:rPr lang="en-GB" sz="2200" dirty="0" err="1"/>
              <a:t>fel</a:t>
            </a:r>
            <a:endParaRPr lang="en-GB" sz="2200" dirty="0"/>
          </a:p>
          <a:p>
            <a:r>
              <a:rPr lang="en-GB" sz="2200" dirty="0"/>
              <a:t> </a:t>
            </a:r>
            <a:r>
              <a:rPr lang="en-GB" sz="2200" dirty="0" err="1"/>
              <a:t>Rangos</a:t>
            </a:r>
            <a:r>
              <a:rPr lang="en-GB" sz="2200" dirty="0"/>
              <a:t> </a:t>
            </a:r>
            <a:r>
              <a:rPr lang="en-GB" sz="2200" dirty="0" err="1"/>
              <a:t>címként</a:t>
            </a:r>
            <a:r>
              <a:rPr lang="en-GB" sz="2200" dirty="0"/>
              <a:t> is </a:t>
            </a:r>
            <a:r>
              <a:rPr lang="en-GB" sz="2200" dirty="0" err="1"/>
              <a:t>alkalmazták</a:t>
            </a:r>
            <a:r>
              <a:rPr lang="en-GB" sz="2200" dirty="0"/>
              <a:t> </a:t>
            </a:r>
            <a:r>
              <a:rPr lang="en-GB" sz="2200" dirty="0" err="1"/>
              <a:t>nőknél</a:t>
            </a:r>
            <a:endParaRPr lang="en-GB" sz="2200" dirty="0"/>
          </a:p>
          <a:p>
            <a:r>
              <a:rPr lang="en-GB" sz="2200" dirty="0" err="1"/>
              <a:t>Későbbi</a:t>
            </a:r>
            <a:r>
              <a:rPr lang="en-GB" sz="2200" dirty="0"/>
              <a:t> </a:t>
            </a:r>
            <a:r>
              <a:rPr lang="en-GB" sz="2200" dirty="0" err="1"/>
              <a:t>időkben</a:t>
            </a:r>
            <a:r>
              <a:rPr lang="en-GB" sz="2200" dirty="0"/>
              <a:t> </a:t>
            </a:r>
            <a:r>
              <a:rPr lang="en-GB" sz="2200" dirty="0" err="1"/>
              <a:t>átalakulhatott</a:t>
            </a:r>
            <a:r>
              <a:rPr lang="en-GB" sz="2200" dirty="0"/>
              <a:t> </a:t>
            </a:r>
            <a:r>
              <a:rPr lang="en-GB" sz="2200" dirty="0" err="1"/>
              <a:t>Athénévé</a:t>
            </a:r>
            <a:endParaRPr lang="en-GB" sz="2200" dirty="0"/>
          </a:p>
          <a:p>
            <a:r>
              <a:rPr lang="en-GB" sz="2200" dirty="0" err="1"/>
              <a:t>Idővel</a:t>
            </a:r>
            <a:r>
              <a:rPr lang="en-GB" sz="2200" dirty="0"/>
              <a:t> </a:t>
            </a:r>
            <a:r>
              <a:rPr lang="en-GB" sz="2200" dirty="0" err="1"/>
              <a:t>csökkent</a:t>
            </a:r>
            <a:r>
              <a:rPr lang="en-GB" sz="2200" dirty="0"/>
              <a:t> a </a:t>
            </a:r>
            <a:r>
              <a:rPr lang="en-GB" sz="2200" dirty="0" err="1"/>
              <a:t>jelentősége</a:t>
            </a:r>
            <a:endParaRPr lang="en-GB" sz="2200" dirty="0"/>
          </a:p>
          <a:p>
            <a:pPr marL="0" indent="0">
              <a:buNone/>
            </a:pPr>
            <a:endParaRPr lang="hu-HU" sz="2200" dirty="0"/>
          </a:p>
          <a:p>
            <a:endParaRPr lang="hu-HU" sz="2200" dirty="0"/>
          </a:p>
        </p:txBody>
      </p:sp>
      <p:pic>
        <p:nvPicPr>
          <p:cNvPr id="1026" name="Picture 2" descr="Pin on Potnai">
            <a:extLst>
              <a:ext uri="{FF2B5EF4-FFF2-40B4-BE49-F238E27FC236}">
                <a16:creationId xmlns:a16="http://schemas.microsoft.com/office/drawing/2014/main" id="{5153F031-AA8F-5465-BD61-918ACD6625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44" r="2554" b="2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715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64" name="Rectangle 2063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E2E2C90-0B50-D503-1314-ABD178F1B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420975"/>
          </a:xfrm>
        </p:spPr>
        <p:txBody>
          <a:bodyPr anchor="b">
            <a:normAutofit/>
          </a:bodyPr>
          <a:lstStyle/>
          <a:p>
            <a:r>
              <a:rPr lang="en-GB" sz="5400" dirty="0" err="1"/>
              <a:t>Velchanos</a:t>
            </a:r>
            <a:endParaRPr lang="hu-HU" sz="5400" dirty="0"/>
          </a:p>
        </p:txBody>
      </p:sp>
      <p:sp>
        <p:nvSpPr>
          <p:cNvPr id="2066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4" name="Content Placeholder 2053">
            <a:extLst>
              <a:ext uri="{FF2B5EF4-FFF2-40B4-BE49-F238E27FC236}">
                <a16:creationId xmlns:a16="http://schemas.microsoft.com/office/drawing/2014/main" id="{14FADDB1-1F68-04AA-1F7E-4B35975ECB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696720"/>
            <a:ext cx="4243589" cy="3976795"/>
          </a:xfrm>
        </p:spPr>
        <p:txBody>
          <a:bodyPr>
            <a:normAutofit/>
          </a:bodyPr>
          <a:lstStyle/>
          <a:p>
            <a:r>
              <a:rPr lang="hu-HU" sz="2200" dirty="0"/>
              <a:t>Alacsonyabb rangú férfi istenség</a:t>
            </a:r>
            <a:r>
              <a:rPr lang="en-GB" sz="2200" dirty="0"/>
              <a:t> volt</a:t>
            </a:r>
            <a:endParaRPr lang="hu-HU" sz="2200" dirty="0"/>
          </a:p>
          <a:p>
            <a:r>
              <a:rPr lang="hu-HU" sz="2200" dirty="0"/>
              <a:t>Zeus Velchanos-Kouros ,,A fiú”</a:t>
            </a:r>
          </a:p>
          <a:p>
            <a:r>
              <a:rPr lang="hu-HU" sz="2200" dirty="0"/>
              <a:t>Halál és az újjászületés istene</a:t>
            </a:r>
          </a:p>
          <a:p>
            <a:r>
              <a:rPr lang="hu-HU" sz="2200" dirty="0"/>
              <a:t>Különféle ábrázolásai voltak:</a:t>
            </a:r>
          </a:p>
          <a:p>
            <a:pPr lvl="1"/>
            <a:r>
              <a:rPr lang="hu-HU" sz="1800" dirty="0"/>
              <a:t>Legjelentősebb: sovány, izmos, rövid haj</a:t>
            </a:r>
          </a:p>
          <a:p>
            <a:r>
              <a:rPr lang="en-GB" sz="2200" dirty="0"/>
              <a:t>Hosszú haj, mint </a:t>
            </a:r>
            <a:r>
              <a:rPr lang="en-GB" sz="2200" dirty="0" err="1"/>
              <a:t>szertartás</a:t>
            </a:r>
            <a:r>
              <a:rPr lang="en-GB" sz="2200" dirty="0"/>
              <a:t> </a:t>
            </a:r>
            <a:r>
              <a:rPr lang="en-GB" sz="2200" dirty="0" err="1"/>
              <a:t>része</a:t>
            </a:r>
            <a:endParaRPr lang="hu-HU" sz="2200" dirty="0"/>
          </a:p>
        </p:txBody>
      </p:sp>
      <p:pic>
        <p:nvPicPr>
          <p:cNvPr id="2052" name="Picture 4" descr="CDN media">
            <a:extLst>
              <a:ext uri="{FF2B5EF4-FFF2-40B4-BE49-F238E27FC236}">
                <a16:creationId xmlns:a16="http://schemas.microsoft.com/office/drawing/2014/main" id="{5DA979A0-6E6D-94D3-B692-2A74A985E5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21" r="19719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82292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81" name="Rectangle 308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792668A-6737-2C02-59DA-86D78BF8D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 fontScale="90000"/>
          </a:bodyPr>
          <a:lstStyle/>
          <a:p>
            <a:r>
              <a:rPr lang="en-GB" sz="5400" dirty="0" err="1"/>
              <a:t>Minósz</a:t>
            </a:r>
            <a:r>
              <a:rPr lang="en-GB" sz="5400" dirty="0"/>
              <a:t> </a:t>
            </a:r>
            <a:r>
              <a:rPr lang="en-GB" sz="5400" dirty="0" err="1"/>
              <a:t>elveszett</a:t>
            </a:r>
            <a:r>
              <a:rPr lang="en-GB" sz="5400" dirty="0"/>
              <a:t> </a:t>
            </a:r>
            <a:r>
              <a:rPr lang="en-GB" sz="5400" dirty="0" err="1"/>
              <a:t>gyűrűje</a:t>
            </a:r>
            <a:endParaRPr lang="hu-HU" sz="5400" dirty="0"/>
          </a:p>
        </p:txBody>
      </p:sp>
      <p:sp>
        <p:nvSpPr>
          <p:cNvPr id="3083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78" name="Content Placeholder 3077">
            <a:extLst>
              <a:ext uri="{FF2B5EF4-FFF2-40B4-BE49-F238E27FC236}">
                <a16:creationId xmlns:a16="http://schemas.microsoft.com/office/drawing/2014/main" id="{7920BD72-E7F1-B91E-DBB3-7711AF6E27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en-US" sz="2200" dirty="0" err="1"/>
              <a:t>Hordozható</a:t>
            </a:r>
            <a:r>
              <a:rPr lang="en-US" sz="2200" dirty="0"/>
              <a:t> </a:t>
            </a:r>
            <a:r>
              <a:rPr lang="en-US" sz="2200" dirty="0" err="1"/>
              <a:t>szentély</a:t>
            </a:r>
            <a:r>
              <a:rPr lang="en-US" sz="2200" dirty="0"/>
              <a:t> </a:t>
            </a:r>
            <a:r>
              <a:rPr lang="en-US" sz="2200" dirty="0" err="1"/>
              <a:t>ábrázolás</a:t>
            </a:r>
            <a:endParaRPr lang="en-US" sz="2200" dirty="0"/>
          </a:p>
          <a:p>
            <a:r>
              <a:rPr lang="en-US" sz="2200" dirty="0" err="1"/>
              <a:t>Szárazföldi-hordozható</a:t>
            </a:r>
            <a:r>
              <a:rPr lang="en-US" sz="2200" dirty="0"/>
              <a:t> </a:t>
            </a:r>
            <a:r>
              <a:rPr lang="en-US" sz="2200" dirty="0" err="1"/>
              <a:t>templomok</a:t>
            </a:r>
            <a:r>
              <a:rPr lang="en-US" sz="2200" dirty="0"/>
              <a:t>, </a:t>
            </a:r>
            <a:r>
              <a:rPr lang="en-US" sz="2200" dirty="0" err="1"/>
              <a:t>szentélyek</a:t>
            </a:r>
            <a:endParaRPr lang="en-US" sz="2200" dirty="0"/>
          </a:p>
          <a:p>
            <a:r>
              <a:rPr lang="en-US" sz="2200" dirty="0" err="1"/>
              <a:t>Istenek</a:t>
            </a:r>
            <a:r>
              <a:rPr lang="en-US" sz="2200" dirty="0"/>
              <a:t> </a:t>
            </a:r>
            <a:r>
              <a:rPr lang="en-US" sz="2200" dirty="0" err="1"/>
              <a:t>szállítása</a:t>
            </a:r>
            <a:r>
              <a:rPr lang="en-US" sz="2200" dirty="0"/>
              <a:t> </a:t>
            </a:r>
            <a:r>
              <a:rPr lang="en-US" sz="2200" dirty="0" err="1"/>
              <a:t>tengeren</a:t>
            </a:r>
            <a:r>
              <a:rPr lang="en-US" sz="2200" dirty="0"/>
              <a:t>, </a:t>
            </a:r>
            <a:r>
              <a:rPr lang="en-US" sz="2200" dirty="0" err="1"/>
              <a:t>ezáltal</a:t>
            </a:r>
            <a:r>
              <a:rPr lang="en-US" sz="2200" dirty="0"/>
              <a:t> </a:t>
            </a:r>
            <a:r>
              <a:rPr lang="en-US" sz="2200" dirty="0" err="1"/>
              <a:t>védelem</a:t>
            </a:r>
            <a:endParaRPr lang="en-US" sz="2200" dirty="0"/>
          </a:p>
          <a:p>
            <a:r>
              <a:rPr lang="en-US" sz="2200" dirty="0" err="1"/>
              <a:t>Tengerbe</a:t>
            </a:r>
            <a:r>
              <a:rPr lang="en-US" sz="2200" dirty="0"/>
              <a:t> </a:t>
            </a:r>
            <a:r>
              <a:rPr lang="en-US" sz="2200" dirty="0" err="1"/>
              <a:t>ugrás</a:t>
            </a:r>
            <a:r>
              <a:rPr lang="en-US" sz="2200" dirty="0"/>
              <a:t>, mint </a:t>
            </a:r>
            <a:r>
              <a:rPr lang="en-US" sz="2200" dirty="0" err="1"/>
              <a:t>rituálé</a:t>
            </a:r>
            <a:r>
              <a:rPr lang="en-US" sz="2200" dirty="0"/>
              <a:t> </a:t>
            </a:r>
            <a:r>
              <a:rPr lang="en-US" sz="2200" dirty="0" err="1"/>
              <a:t>része</a:t>
            </a:r>
            <a:endParaRPr lang="en-US" sz="2200" dirty="0"/>
          </a:p>
          <a:p>
            <a:endParaRPr lang="en-US" sz="2200" dirty="0"/>
          </a:p>
          <a:p>
            <a:endParaRPr lang="en-US" sz="2200" dirty="0"/>
          </a:p>
          <a:p>
            <a:endParaRPr lang="en-US" sz="2200" dirty="0"/>
          </a:p>
        </p:txBody>
      </p:sp>
      <p:pic>
        <p:nvPicPr>
          <p:cNvPr id="3074" name="Picture 2" descr="Ring of Minos: a century-long detective — TheNewCrete">
            <a:extLst>
              <a:ext uri="{FF2B5EF4-FFF2-40B4-BE49-F238E27FC236}">
                <a16:creationId xmlns:a16="http://schemas.microsoft.com/office/drawing/2014/main" id="{4381509D-F3AC-1898-D429-2521E1900A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05" r="17294" b="2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57473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14" name="Rectangle 4113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370A14-1CCD-1A52-592F-F5AEA4635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vert="horz" lIns="91440" tIns="45720" rIns="91440" bIns="45720" rtlCol="0" anchor="b">
            <a:noAutofit/>
          </a:bodyPr>
          <a:lstStyle/>
          <a:p>
            <a:br>
              <a:rPr lang="en-US" sz="4800" dirty="0"/>
            </a:br>
            <a:br>
              <a:rPr lang="en-US" sz="4800" dirty="0"/>
            </a:br>
            <a:br>
              <a:rPr lang="en-US" sz="4800" dirty="0"/>
            </a:br>
            <a:br>
              <a:rPr lang="en-US" sz="4800" dirty="0"/>
            </a:br>
            <a:br>
              <a:rPr lang="en-US" sz="4800" dirty="0"/>
            </a:br>
            <a:br>
              <a:rPr lang="en-US" sz="4800" dirty="0"/>
            </a:br>
            <a:br>
              <a:rPr lang="en-US" sz="4800" dirty="0"/>
            </a:br>
            <a:br>
              <a:rPr lang="en-US" sz="4800" dirty="0"/>
            </a:br>
            <a:r>
              <a:rPr lang="en-US" sz="4800" dirty="0" err="1"/>
              <a:t>Fakultusz</a:t>
            </a:r>
            <a:endParaRPr lang="en-US" sz="4800" dirty="0"/>
          </a:p>
        </p:txBody>
      </p:sp>
      <p:sp>
        <p:nvSpPr>
          <p:cNvPr id="4116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11" name="Content Placeholder 4110">
            <a:extLst>
              <a:ext uri="{FF2B5EF4-FFF2-40B4-BE49-F238E27FC236}">
                <a16:creationId xmlns:a16="http://schemas.microsoft.com/office/drawing/2014/main" id="{C28F1135-132C-6025-107B-A5E24F7D2C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 fontScale="77500" lnSpcReduction="20000"/>
          </a:bodyPr>
          <a:lstStyle/>
          <a:p>
            <a:r>
              <a:rPr lang="en-US" sz="2200" dirty="0" err="1"/>
              <a:t>Különböző</a:t>
            </a:r>
            <a:r>
              <a:rPr lang="en-US" sz="2200" dirty="0"/>
              <a:t> </a:t>
            </a:r>
            <a:r>
              <a:rPr lang="en-US" sz="2200" dirty="0" err="1"/>
              <a:t>fákat</a:t>
            </a:r>
            <a:r>
              <a:rPr lang="en-US" sz="2200" dirty="0"/>
              <a:t> </a:t>
            </a:r>
            <a:r>
              <a:rPr lang="en-US" sz="2200" dirty="0" err="1"/>
              <a:t>szentként</a:t>
            </a:r>
            <a:r>
              <a:rPr lang="en-US" sz="2200" dirty="0"/>
              <a:t> </a:t>
            </a:r>
            <a:r>
              <a:rPr lang="en-US" sz="2200" dirty="0" err="1"/>
              <a:t>tekintettek</a:t>
            </a:r>
            <a:endParaRPr lang="en-US" sz="2200" dirty="0"/>
          </a:p>
          <a:p>
            <a:r>
              <a:rPr lang="en-US" sz="2200" dirty="0" err="1"/>
              <a:t>Gyakran</a:t>
            </a:r>
            <a:r>
              <a:rPr lang="en-US" sz="2200" dirty="0"/>
              <a:t> </a:t>
            </a:r>
            <a:r>
              <a:rPr lang="en-US" sz="2200" dirty="0" err="1"/>
              <a:t>kerítéssel</a:t>
            </a:r>
            <a:r>
              <a:rPr lang="en-US" sz="2200" dirty="0"/>
              <a:t> </a:t>
            </a:r>
            <a:r>
              <a:rPr lang="en-US" sz="2200" dirty="0" err="1"/>
              <a:t>vagy</a:t>
            </a:r>
            <a:r>
              <a:rPr lang="en-US" sz="2200" dirty="0"/>
              <a:t> fallal </a:t>
            </a:r>
            <a:r>
              <a:rPr lang="en-US" sz="2200" dirty="0" err="1"/>
              <a:t>védték</a:t>
            </a:r>
            <a:r>
              <a:rPr lang="en-US" sz="2200" dirty="0"/>
              <a:t> </a:t>
            </a:r>
            <a:r>
              <a:rPr lang="en-US" sz="2200" dirty="0" err="1"/>
              <a:t>őket</a:t>
            </a:r>
            <a:endParaRPr lang="en-US" sz="2200" dirty="0"/>
          </a:p>
          <a:p>
            <a:r>
              <a:rPr lang="en-US" sz="2200" dirty="0"/>
              <a:t>Szent </a:t>
            </a:r>
            <a:r>
              <a:rPr lang="en-US" sz="2200" dirty="0" err="1"/>
              <a:t>fák</a:t>
            </a:r>
            <a:r>
              <a:rPr lang="en-US" sz="2200" dirty="0"/>
              <a:t> </a:t>
            </a:r>
            <a:r>
              <a:rPr lang="en-US" sz="2200" dirty="0" err="1"/>
              <a:t>ágait</a:t>
            </a:r>
            <a:r>
              <a:rPr lang="en-US" sz="2200" dirty="0"/>
              <a:t> </a:t>
            </a:r>
            <a:r>
              <a:rPr lang="en-US" sz="2200" dirty="0" err="1"/>
              <a:t>letépték</a:t>
            </a:r>
            <a:r>
              <a:rPr lang="en-US" sz="2200" dirty="0"/>
              <a:t>, </a:t>
            </a:r>
            <a:r>
              <a:rPr lang="en-US" sz="2200" dirty="0" err="1"/>
              <a:t>oltárokon</a:t>
            </a:r>
            <a:r>
              <a:rPr lang="en-US" sz="2200" dirty="0"/>
              <a:t> </a:t>
            </a:r>
            <a:r>
              <a:rPr lang="en-US" sz="2200" dirty="0" err="1"/>
              <a:t>tisztelték</a:t>
            </a:r>
            <a:endParaRPr lang="en-US" sz="2200" dirty="0"/>
          </a:p>
          <a:p>
            <a:r>
              <a:rPr lang="hu-HU" sz="2200" dirty="0"/>
              <a:t>Valószínűleg kapcsolat volt a fakultusz és az</a:t>
            </a:r>
            <a:r>
              <a:rPr lang="en-GB" sz="2200" dirty="0"/>
              <a:t> </a:t>
            </a:r>
            <a:r>
              <a:rPr lang="hu-HU" sz="2200" dirty="0"/>
              <a:t>oszlop szentsége között</a:t>
            </a:r>
            <a:endParaRPr lang="en-GB" sz="2200" dirty="0"/>
          </a:p>
          <a:p>
            <a:pPr lvl="1"/>
            <a:r>
              <a:rPr lang="en-GB" sz="1800" dirty="0" err="1"/>
              <a:t>Ozirisz</a:t>
            </a:r>
            <a:r>
              <a:rPr lang="en-GB" sz="1800" dirty="0"/>
              <a:t> a </a:t>
            </a:r>
            <a:r>
              <a:rPr lang="en-GB" sz="1800" dirty="0" err="1"/>
              <a:t>növényzet</a:t>
            </a:r>
            <a:r>
              <a:rPr lang="en-GB" sz="1800" dirty="0"/>
              <a:t> </a:t>
            </a:r>
            <a:r>
              <a:rPr lang="en-GB" sz="1800" dirty="0" err="1"/>
              <a:t>istene</a:t>
            </a:r>
            <a:endParaRPr lang="en-US" sz="1800" dirty="0"/>
          </a:p>
          <a:p>
            <a:r>
              <a:rPr lang="en-US" sz="2200" dirty="0" err="1"/>
              <a:t>Szentélyeket</a:t>
            </a:r>
            <a:r>
              <a:rPr lang="en-US" sz="2200" dirty="0"/>
              <a:t> </a:t>
            </a:r>
            <a:r>
              <a:rPr lang="en-US" sz="2200" dirty="0" err="1"/>
              <a:t>építettek</a:t>
            </a:r>
            <a:r>
              <a:rPr lang="en-US" sz="2200" dirty="0"/>
              <a:t> </a:t>
            </a:r>
            <a:r>
              <a:rPr lang="en-US" sz="2200" dirty="0" err="1"/>
              <a:t>fák</a:t>
            </a:r>
            <a:r>
              <a:rPr lang="en-US" sz="2200" dirty="0"/>
              <a:t> </a:t>
            </a:r>
            <a:r>
              <a:rPr lang="en-US" sz="2200" dirty="0" err="1"/>
              <a:t>köré</a:t>
            </a:r>
            <a:r>
              <a:rPr lang="en-US" sz="2200" dirty="0"/>
              <a:t>, </a:t>
            </a:r>
            <a:r>
              <a:rPr lang="en-US" sz="2200" dirty="0" err="1"/>
              <a:t>ezáltal</a:t>
            </a:r>
            <a:r>
              <a:rPr lang="en-US" sz="2200" dirty="0"/>
              <a:t> </a:t>
            </a:r>
            <a:r>
              <a:rPr lang="en-US" sz="2200" dirty="0" err="1"/>
              <a:t>kifejezve</a:t>
            </a:r>
            <a:r>
              <a:rPr lang="en-US" sz="2200" dirty="0"/>
              <a:t> </a:t>
            </a:r>
            <a:r>
              <a:rPr lang="en-US" sz="2200" dirty="0" err="1"/>
              <a:t>tiszteletüket</a:t>
            </a:r>
            <a:endParaRPr lang="en-US" sz="2200" dirty="0"/>
          </a:p>
          <a:p>
            <a:r>
              <a:rPr lang="en-US" sz="2200" dirty="0"/>
              <a:t> </a:t>
            </a:r>
            <a:r>
              <a:rPr lang="en-US" sz="2200" dirty="0" err="1"/>
              <a:t>Olajfa</a:t>
            </a:r>
            <a:r>
              <a:rPr lang="en-US" sz="2200" dirty="0"/>
              <a:t> </a:t>
            </a:r>
            <a:r>
              <a:rPr lang="en-US" sz="2200" dirty="0" err="1"/>
              <a:t>jelentősége</a:t>
            </a:r>
            <a:endParaRPr lang="en-US" sz="2200" dirty="0"/>
          </a:p>
          <a:p>
            <a:endParaRPr lang="en-US" sz="2200" dirty="0"/>
          </a:p>
          <a:p>
            <a:endParaRPr lang="en-US" sz="2200" dirty="0"/>
          </a:p>
          <a:p>
            <a:endParaRPr lang="en-US" sz="2200" dirty="0"/>
          </a:p>
        </p:txBody>
      </p:sp>
      <p:pic>
        <p:nvPicPr>
          <p:cNvPr id="4098" name="Picture 2" descr="Oldest olive tree in the world is located in Crete – The Greek Herald">
            <a:extLst>
              <a:ext uri="{FF2B5EF4-FFF2-40B4-BE49-F238E27FC236}">
                <a16:creationId xmlns:a16="http://schemas.microsoft.com/office/drawing/2014/main" id="{F965EE7E-8B39-B1A0-926F-549F9D8EBF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98" r="23132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09752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7D908CE-A22A-CB46-11A4-544E9775A2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GB" sz="4200"/>
              <a:t>Szent helyek/helyiségek</a:t>
            </a:r>
            <a:endParaRPr lang="hu-HU" sz="4200"/>
          </a:p>
        </p:txBody>
      </p:sp>
      <p:sp>
        <p:nvSpPr>
          <p:cNvPr id="1033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FC7D3A-671C-4A21-0242-967CC63DC0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en-GB" sz="1500"/>
              <a:t>Változatos helyek: Barlangok, hegycsúcsok</a:t>
            </a:r>
          </a:p>
          <a:p>
            <a:r>
              <a:rPr lang="en-GB" sz="1500"/>
              <a:t>Városokok kívül is voltak szentélyeik, ezek nem kapcsolódtak a felsorolt helyekhez</a:t>
            </a:r>
          </a:p>
          <a:p>
            <a:r>
              <a:rPr lang="en-GB" sz="1500"/>
              <a:t>Pontos helyeket nem tudnak beazonosítani, nincsen vagy kevés bizonyíték van</a:t>
            </a:r>
          </a:p>
          <a:p>
            <a:r>
              <a:rPr lang="hu-HU" sz="1500"/>
              <a:t>A fontosabb szent körzeteket valószínűleg jelentősebb</a:t>
            </a:r>
            <a:r>
              <a:rPr lang="en-GB" sz="1500"/>
              <a:t> </a:t>
            </a:r>
            <a:r>
              <a:rPr lang="hu-HU" sz="1500"/>
              <a:t>falak határolták</a:t>
            </a:r>
            <a:endParaRPr lang="en-GB" sz="1500"/>
          </a:p>
          <a:p>
            <a:r>
              <a:rPr lang="en-GB" sz="1500"/>
              <a:t>Korábban említett szent fák is ide tartoznak</a:t>
            </a:r>
          </a:p>
          <a:p>
            <a:r>
              <a:rPr lang="en-GB" sz="1500"/>
              <a:t>Táncoló papnők és papok</a:t>
            </a:r>
          </a:p>
          <a:p>
            <a:endParaRPr lang="en-GB" sz="1500"/>
          </a:p>
        </p:txBody>
      </p:sp>
      <p:pic>
        <p:nvPicPr>
          <p:cNvPr id="1026" name="Picture 2" descr="Knósszosz - a mínoszi civilizáció központja / Kréta 7.rész - Mihály ...">
            <a:extLst>
              <a:ext uri="{FF2B5EF4-FFF2-40B4-BE49-F238E27FC236}">
                <a16:creationId xmlns:a16="http://schemas.microsoft.com/office/drawing/2014/main" id="{00AC99EB-7568-9B55-22AA-B93D3FA526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80" r="4293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69350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61" name="Rectangle 206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AE34A20-109C-47BF-012E-223E06169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GB" sz="5400"/>
              <a:t>Szakrális ruhák</a:t>
            </a:r>
            <a:endParaRPr lang="hu-HU" sz="5400"/>
          </a:p>
        </p:txBody>
      </p:sp>
      <p:sp>
        <p:nvSpPr>
          <p:cNvPr id="206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4047F5-F735-81F2-3D75-66DEB4D6CE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en-GB" sz="1500"/>
              <a:t>Vallási szertartások gyakran igényeltek különleges ruhát</a:t>
            </a:r>
          </a:p>
          <a:p>
            <a:r>
              <a:rPr lang="en-GB" sz="1500"/>
              <a:t>Gyakran ezek a ruhák állatbőrből voltak, általában bárányból</a:t>
            </a:r>
          </a:p>
          <a:p>
            <a:r>
              <a:rPr lang="en-GB" sz="1500"/>
              <a:t>Egy másik használt ruha volt a cuirass, ami igen különlegesnek számított</a:t>
            </a:r>
          </a:p>
          <a:p>
            <a:pPr lvl="1"/>
            <a:r>
              <a:rPr lang="en-GB" sz="1500"/>
              <a:t>A test felső részét pikkelyek fedték egészen az övig</a:t>
            </a:r>
          </a:p>
          <a:p>
            <a:pPr lvl="1"/>
            <a:r>
              <a:rPr lang="en-GB" sz="1500"/>
              <a:t>Ezek a pikkelyek a halnak a pikkelyei lehettek</a:t>
            </a:r>
          </a:p>
          <a:p>
            <a:pPr lvl="1"/>
            <a:endParaRPr lang="en-GB" sz="1500"/>
          </a:p>
          <a:p>
            <a:r>
              <a:rPr lang="en-GB" sz="1500"/>
              <a:t>A papnők dupla ruhát viseltek</a:t>
            </a:r>
          </a:p>
          <a:p>
            <a:endParaRPr lang="en-GB" sz="1500"/>
          </a:p>
          <a:p>
            <a:endParaRPr lang="en-GB" sz="1500"/>
          </a:p>
          <a:p>
            <a:endParaRPr lang="en-GB" sz="1500"/>
          </a:p>
          <a:p>
            <a:endParaRPr lang="hu-HU" sz="1500"/>
          </a:p>
        </p:txBody>
      </p:sp>
      <p:pic>
        <p:nvPicPr>
          <p:cNvPr id="2050" name="Picture 2" descr="Clytemnestra | Minoan, Mycenaean, Minoan art">
            <a:extLst>
              <a:ext uri="{FF2B5EF4-FFF2-40B4-BE49-F238E27FC236}">
                <a16:creationId xmlns:a16="http://schemas.microsoft.com/office/drawing/2014/main" id="{B1662C68-7B9E-6060-6B74-FB655F31A3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455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627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5AC1364A-3E3D-4F0D-8776-78AF3A270D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4092076-D61E-47DF-537F-F0149531E9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7501" y="329184"/>
            <a:ext cx="6755626" cy="1783080"/>
          </a:xfrm>
        </p:spPr>
        <p:txBody>
          <a:bodyPr anchor="b">
            <a:normAutofit/>
          </a:bodyPr>
          <a:lstStyle/>
          <a:p>
            <a:r>
              <a:rPr lang="en-GB" sz="5400"/>
              <a:t>Tánc és démonok</a:t>
            </a:r>
            <a:endParaRPr lang="hu-HU" sz="5400"/>
          </a:p>
        </p:txBody>
      </p:sp>
      <p:pic>
        <p:nvPicPr>
          <p:cNvPr id="7" name="Picture 6" descr="A statue of a person with her hands up&#10;&#10;Description automatically generated">
            <a:extLst>
              <a:ext uri="{FF2B5EF4-FFF2-40B4-BE49-F238E27FC236}">
                <a16:creationId xmlns:a16="http://schemas.microsoft.com/office/drawing/2014/main" id="{29E9B3E9-1C8E-A647-4386-AC65CF60BD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2576" y="0"/>
            <a:ext cx="2149144" cy="3907536"/>
          </a:xfrm>
          <a:prstGeom prst="rect">
            <a:avLst/>
          </a:prstGeom>
        </p:spPr>
      </p:pic>
      <p:sp>
        <p:nvSpPr>
          <p:cNvPr id="27" name="sketchy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7494" y="2395728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line of stone statues&#10;&#10;Description automatically generated">
            <a:extLst>
              <a:ext uri="{FF2B5EF4-FFF2-40B4-BE49-F238E27FC236}">
                <a16:creationId xmlns:a16="http://schemas.microsoft.com/office/drawing/2014/main" id="{5DB5F5E2-3045-BCA2-A183-050A80A191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4219996"/>
            <a:ext cx="3995928" cy="1958005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B1EA16-789D-EF3F-A347-126EF80C83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7494" y="2706624"/>
            <a:ext cx="6755626" cy="3483864"/>
          </a:xfrm>
        </p:spPr>
        <p:txBody>
          <a:bodyPr>
            <a:normAutofit/>
          </a:bodyPr>
          <a:lstStyle/>
          <a:p>
            <a:r>
              <a:rPr lang="en-GB" sz="2200" dirty="0"/>
              <a:t>A </a:t>
            </a:r>
            <a:r>
              <a:rPr lang="en-GB" sz="2200" dirty="0" err="1"/>
              <a:t>tánc</a:t>
            </a:r>
            <a:r>
              <a:rPr lang="en-GB" sz="2200" dirty="0"/>
              <a:t> </a:t>
            </a:r>
            <a:r>
              <a:rPr lang="en-GB" sz="2200" dirty="0" err="1"/>
              <a:t>fontos</a:t>
            </a:r>
            <a:r>
              <a:rPr lang="en-GB" sz="2200" dirty="0"/>
              <a:t> </a:t>
            </a:r>
            <a:r>
              <a:rPr lang="en-GB" sz="2200" dirty="0" err="1"/>
              <a:t>része</a:t>
            </a:r>
            <a:r>
              <a:rPr lang="en-GB" sz="2200" dirty="0"/>
              <a:t> volt a </a:t>
            </a:r>
            <a:r>
              <a:rPr lang="en-GB" sz="2200" dirty="0" err="1"/>
              <a:t>szertartásoknak</a:t>
            </a:r>
            <a:endParaRPr lang="en-GB" sz="2200" dirty="0"/>
          </a:p>
          <a:p>
            <a:r>
              <a:rPr lang="en-GB" sz="2200" dirty="0" err="1"/>
              <a:t>Alkoholos</a:t>
            </a:r>
            <a:r>
              <a:rPr lang="en-GB" sz="2200" dirty="0"/>
              <a:t> </a:t>
            </a:r>
            <a:r>
              <a:rPr lang="en-GB" sz="2200" dirty="0" err="1"/>
              <a:t>italokat</a:t>
            </a:r>
            <a:r>
              <a:rPr lang="en-GB" sz="2200" dirty="0"/>
              <a:t> is </a:t>
            </a:r>
            <a:r>
              <a:rPr lang="en-GB" sz="2200" dirty="0" err="1"/>
              <a:t>használtak</a:t>
            </a:r>
            <a:r>
              <a:rPr lang="en-GB" sz="2200" dirty="0"/>
              <a:t> a </a:t>
            </a:r>
            <a:r>
              <a:rPr lang="en-GB" sz="2200" dirty="0" err="1"/>
              <a:t>szertartásokhoz</a:t>
            </a:r>
            <a:endParaRPr lang="en-GB" sz="2200" dirty="0"/>
          </a:p>
          <a:p>
            <a:r>
              <a:rPr lang="en-GB" sz="2200" dirty="0" err="1"/>
              <a:t>Mákot</a:t>
            </a:r>
            <a:r>
              <a:rPr lang="en-GB" sz="2200" dirty="0"/>
              <a:t> a </a:t>
            </a:r>
            <a:r>
              <a:rPr lang="en-GB" sz="2200" dirty="0" err="1"/>
              <a:t>meditációs</a:t>
            </a:r>
            <a:r>
              <a:rPr lang="en-GB" sz="2200" dirty="0"/>
              <a:t> </a:t>
            </a:r>
            <a:r>
              <a:rPr lang="en-GB" sz="2200" dirty="0" err="1"/>
              <a:t>állapot</a:t>
            </a:r>
            <a:r>
              <a:rPr lang="en-GB" sz="2200" dirty="0"/>
              <a:t> </a:t>
            </a:r>
            <a:r>
              <a:rPr lang="en-GB" sz="2200" dirty="0" err="1"/>
              <a:t>elősegítéséhez</a:t>
            </a:r>
            <a:r>
              <a:rPr lang="en-GB" sz="2200" dirty="0"/>
              <a:t> </a:t>
            </a:r>
            <a:r>
              <a:rPr lang="en-GB" sz="2200" dirty="0" err="1"/>
              <a:t>alkalmaztak</a:t>
            </a:r>
            <a:endParaRPr lang="en-GB" sz="2200" dirty="0"/>
          </a:p>
          <a:p>
            <a:pPr lvl="1"/>
            <a:r>
              <a:rPr lang="en-GB" sz="2200" dirty="0" err="1"/>
              <a:t>Külön</a:t>
            </a:r>
            <a:r>
              <a:rPr lang="en-GB" sz="2200" dirty="0"/>
              <a:t> </a:t>
            </a:r>
            <a:r>
              <a:rPr lang="en-GB" sz="2200" dirty="0" err="1"/>
              <a:t>istennőt</a:t>
            </a:r>
            <a:r>
              <a:rPr lang="en-GB" sz="2200" dirty="0"/>
              <a:t> </a:t>
            </a:r>
            <a:r>
              <a:rPr lang="en-GB" sz="2200" dirty="0" err="1"/>
              <a:t>szenteltek</a:t>
            </a:r>
            <a:r>
              <a:rPr lang="en-GB" sz="2200" dirty="0"/>
              <a:t> a </a:t>
            </a:r>
            <a:r>
              <a:rPr lang="en-GB" sz="2200" dirty="0" err="1"/>
              <a:t>máknak</a:t>
            </a:r>
            <a:r>
              <a:rPr lang="en-GB" sz="2200" dirty="0"/>
              <a:t> </a:t>
            </a:r>
          </a:p>
          <a:p>
            <a:r>
              <a:rPr lang="en-GB" sz="2200" dirty="0" err="1"/>
              <a:t>Ópium</a:t>
            </a:r>
            <a:r>
              <a:rPr lang="en-GB" sz="2200" dirty="0"/>
              <a:t> </a:t>
            </a:r>
            <a:r>
              <a:rPr lang="en-GB" sz="2200" dirty="0" err="1"/>
              <a:t>káros</a:t>
            </a:r>
            <a:r>
              <a:rPr lang="en-GB" sz="2200" dirty="0"/>
              <a:t> </a:t>
            </a:r>
            <a:r>
              <a:rPr lang="en-GB" sz="2200" dirty="0" err="1"/>
              <a:t>hatásai-démonok</a:t>
            </a:r>
            <a:endParaRPr lang="en-GB" sz="2200" dirty="0"/>
          </a:p>
          <a:p>
            <a:r>
              <a:rPr lang="en-GB" sz="2200" dirty="0" err="1"/>
              <a:t>Démonok</a:t>
            </a:r>
            <a:r>
              <a:rPr lang="en-GB" sz="2200" dirty="0"/>
              <a:t> </a:t>
            </a:r>
            <a:r>
              <a:rPr lang="en-GB" sz="2200" dirty="0" err="1"/>
              <a:t>állati</a:t>
            </a:r>
            <a:r>
              <a:rPr lang="en-GB" sz="2200" dirty="0"/>
              <a:t> </a:t>
            </a:r>
            <a:r>
              <a:rPr lang="en-GB" sz="2200" dirty="0" err="1"/>
              <a:t>jelleme</a:t>
            </a:r>
            <a:endParaRPr lang="en-GB" sz="2200" dirty="0"/>
          </a:p>
          <a:p>
            <a:r>
              <a:rPr lang="en-GB" sz="2200" dirty="0" err="1"/>
              <a:t>Ördögűzés</a:t>
            </a:r>
            <a:r>
              <a:rPr lang="en-GB" sz="2200" dirty="0"/>
              <a:t> </a:t>
            </a:r>
            <a:r>
              <a:rPr lang="en-GB" sz="2200" dirty="0" err="1"/>
              <a:t>megjelenése</a:t>
            </a:r>
            <a:endParaRPr lang="en-GB" sz="2200" dirty="0"/>
          </a:p>
          <a:p>
            <a:endParaRPr lang="hu-HU" sz="2200" dirty="0"/>
          </a:p>
        </p:txBody>
      </p:sp>
    </p:spTree>
    <p:extLst>
      <p:ext uri="{BB962C8B-B14F-4D97-AF65-F5344CB8AC3E}">
        <p14:creationId xmlns:p14="http://schemas.microsoft.com/office/powerpoint/2010/main" val="8896338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76" name="Rectangle 2075">
            <a:extLst>
              <a:ext uri="{FF2B5EF4-FFF2-40B4-BE49-F238E27FC236}">
                <a16:creationId xmlns:a16="http://schemas.microsoft.com/office/drawing/2014/main" id="{633D240C-2220-494F-90F6-2A8A57C05C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EEC739-D121-DE71-99C5-E60941B891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0952" y="1078992"/>
            <a:ext cx="6272784" cy="1536192"/>
          </a:xfrm>
        </p:spPr>
        <p:txBody>
          <a:bodyPr anchor="b">
            <a:normAutofit/>
          </a:bodyPr>
          <a:lstStyle/>
          <a:p>
            <a:r>
              <a:rPr lang="en-GB" sz="5200"/>
              <a:t>Templomok</a:t>
            </a:r>
            <a:endParaRPr lang="hu-HU" sz="5200"/>
          </a:p>
        </p:txBody>
      </p:sp>
      <p:pic>
        <p:nvPicPr>
          <p:cNvPr id="2050" name="Picture 2" descr="Ruins Of Minoan Temple - Stock Video | Motion Array">
            <a:extLst>
              <a:ext uri="{FF2B5EF4-FFF2-40B4-BE49-F238E27FC236}">
                <a16:creationId xmlns:a16="http://schemas.microsoft.com/office/drawing/2014/main" id="{67C56B6E-D4C8-95E0-DDF7-19F8517EED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89" r="4" b="4"/>
          <a:stretch/>
        </p:blipFill>
        <p:spPr bwMode="auto">
          <a:xfrm>
            <a:off x="-6" y="21"/>
            <a:ext cx="4711516" cy="2934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78" name="Rectangle 2077">
            <a:extLst>
              <a:ext uri="{FF2B5EF4-FFF2-40B4-BE49-F238E27FC236}">
                <a16:creationId xmlns:a16="http://schemas.microsoft.com/office/drawing/2014/main" id="{82F8B5D5-EDD3-466C-9CFA-C8A8B1C7F6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70840" y="361188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80" name="Rectangle 2079">
            <a:extLst>
              <a:ext uri="{FF2B5EF4-FFF2-40B4-BE49-F238E27FC236}">
                <a16:creationId xmlns:a16="http://schemas.microsoft.com/office/drawing/2014/main" id="{9FC6858B-B383-4FB7-AAFA-9CBB9215D4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30952" y="2935541"/>
            <a:ext cx="621792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A black and white drawing of a bull&#10;&#10;Description automatically generated">
            <a:extLst>
              <a:ext uri="{FF2B5EF4-FFF2-40B4-BE49-F238E27FC236}">
                <a16:creationId xmlns:a16="http://schemas.microsoft.com/office/drawing/2014/main" id="{B59C905C-2425-A980-4AFB-B1853C3DEF0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42"/>
          <a:stretch/>
        </p:blipFill>
        <p:spPr>
          <a:xfrm>
            <a:off x="26" y="3172569"/>
            <a:ext cx="4711515" cy="368543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45C688-E899-8BFE-E14D-E7C7265C3D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0952" y="3355848"/>
            <a:ext cx="6272784" cy="282549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sz="1700" dirty="0"/>
          </a:p>
          <a:p>
            <a:r>
              <a:rPr lang="en-GB" sz="1700" dirty="0" err="1"/>
              <a:t>Kezdetben</a:t>
            </a:r>
            <a:r>
              <a:rPr lang="en-GB" sz="1700" dirty="0"/>
              <a:t> </a:t>
            </a:r>
            <a:r>
              <a:rPr lang="en-GB" sz="1700" dirty="0" err="1"/>
              <a:t>barlang</a:t>
            </a:r>
            <a:r>
              <a:rPr lang="en-GB" sz="1700" dirty="0"/>
              <a:t> -</a:t>
            </a:r>
            <a:r>
              <a:rPr lang="en-GB" sz="1700" dirty="0" err="1"/>
              <a:t>és</a:t>
            </a:r>
            <a:r>
              <a:rPr lang="en-GB" sz="1700" dirty="0"/>
              <a:t> </a:t>
            </a:r>
            <a:r>
              <a:rPr lang="en-GB" sz="1700" dirty="0" err="1"/>
              <a:t>csúcsszentélyek</a:t>
            </a:r>
            <a:r>
              <a:rPr lang="en-GB" sz="1700" dirty="0"/>
              <a:t>, </a:t>
            </a:r>
            <a:r>
              <a:rPr lang="en-GB" sz="1700" dirty="0" err="1"/>
              <a:t>majd</a:t>
            </a:r>
            <a:r>
              <a:rPr lang="en-GB" sz="1700" dirty="0"/>
              <a:t> </a:t>
            </a:r>
            <a:r>
              <a:rPr lang="en-GB" sz="1700" dirty="0" err="1"/>
              <a:t>templomok</a:t>
            </a:r>
            <a:endParaRPr lang="en-GB" sz="1700" dirty="0"/>
          </a:p>
          <a:p>
            <a:r>
              <a:rPr lang="en-GB" sz="1700" dirty="0" err="1"/>
              <a:t>Első</a:t>
            </a:r>
            <a:r>
              <a:rPr lang="en-GB" sz="1700" dirty="0"/>
              <a:t> </a:t>
            </a:r>
            <a:r>
              <a:rPr lang="en-GB" sz="1700" dirty="0" err="1"/>
              <a:t>nagy</a:t>
            </a:r>
            <a:r>
              <a:rPr lang="en-GB" sz="1700" dirty="0"/>
              <a:t> </a:t>
            </a:r>
            <a:r>
              <a:rPr lang="en-GB" sz="1700" dirty="0" err="1"/>
              <a:t>templomok</a:t>
            </a:r>
            <a:r>
              <a:rPr lang="en-GB" sz="1700" dirty="0"/>
              <a:t> </a:t>
            </a:r>
            <a:r>
              <a:rPr lang="en-GB" sz="1700" dirty="0" err="1"/>
              <a:t>Kr.e</a:t>
            </a:r>
            <a:r>
              <a:rPr lang="en-GB" sz="1700" dirty="0"/>
              <a:t>. 2000 </a:t>
            </a:r>
            <a:r>
              <a:rPr lang="en-GB" sz="1700" dirty="0" err="1"/>
              <a:t>és</a:t>
            </a:r>
            <a:r>
              <a:rPr lang="en-GB" sz="1700" dirty="0"/>
              <a:t> 1900 </a:t>
            </a:r>
            <a:r>
              <a:rPr lang="en-GB" sz="1700" dirty="0" err="1"/>
              <a:t>között</a:t>
            </a:r>
            <a:r>
              <a:rPr lang="en-GB" sz="1700" dirty="0"/>
              <a:t> </a:t>
            </a:r>
            <a:r>
              <a:rPr lang="en-GB" sz="1700" dirty="0" err="1"/>
              <a:t>épülhettek</a:t>
            </a:r>
            <a:endParaRPr lang="en-GB" sz="1700" dirty="0"/>
          </a:p>
          <a:p>
            <a:pPr lvl="1"/>
            <a:r>
              <a:rPr lang="en-GB" sz="1700" dirty="0"/>
              <a:t>Az </a:t>
            </a:r>
            <a:r>
              <a:rPr lang="en-GB" sz="1700" dirty="0" err="1"/>
              <a:t>újabb</a:t>
            </a:r>
            <a:r>
              <a:rPr lang="en-GB" sz="1700" dirty="0"/>
              <a:t> </a:t>
            </a:r>
            <a:r>
              <a:rPr lang="en-GB" sz="1700" dirty="0" err="1"/>
              <a:t>templomokat</a:t>
            </a:r>
            <a:r>
              <a:rPr lang="en-GB" sz="1700" dirty="0"/>
              <a:t> </a:t>
            </a:r>
            <a:r>
              <a:rPr lang="en-GB" sz="1700" dirty="0" err="1"/>
              <a:t>ráépítették</a:t>
            </a:r>
            <a:r>
              <a:rPr lang="en-GB" sz="1700" dirty="0"/>
              <a:t> </a:t>
            </a:r>
            <a:r>
              <a:rPr lang="en-GB" sz="1700" dirty="0" err="1"/>
              <a:t>az</a:t>
            </a:r>
            <a:r>
              <a:rPr lang="en-GB" sz="1700" dirty="0"/>
              <a:t> </a:t>
            </a:r>
            <a:r>
              <a:rPr lang="en-GB" sz="1700" dirty="0" err="1"/>
              <a:t>régiek</a:t>
            </a:r>
            <a:r>
              <a:rPr lang="en-GB" sz="1700" dirty="0"/>
              <a:t> </a:t>
            </a:r>
            <a:r>
              <a:rPr lang="en-GB" sz="1700" dirty="0" err="1"/>
              <a:t>helyére</a:t>
            </a:r>
            <a:endParaRPr lang="en-GB" sz="1700" dirty="0"/>
          </a:p>
          <a:p>
            <a:r>
              <a:rPr lang="en-GB" sz="1700" dirty="0"/>
              <a:t>A </a:t>
            </a:r>
            <a:r>
              <a:rPr lang="en-GB" sz="1700" dirty="0" err="1"/>
              <a:t>templomok</a:t>
            </a:r>
            <a:r>
              <a:rPr lang="en-GB" sz="1700" dirty="0"/>
              <a:t>  </a:t>
            </a:r>
            <a:r>
              <a:rPr lang="en-GB" sz="1700" dirty="0" err="1"/>
              <a:t>legfőbb</a:t>
            </a:r>
            <a:r>
              <a:rPr lang="en-GB" sz="1700" dirty="0"/>
              <a:t> </a:t>
            </a:r>
            <a:r>
              <a:rPr lang="en-GB" sz="1700" dirty="0" err="1"/>
              <a:t>vonása</a:t>
            </a:r>
            <a:r>
              <a:rPr lang="en-GB" sz="1700" dirty="0"/>
              <a:t> a </a:t>
            </a:r>
            <a:r>
              <a:rPr lang="en-GB" sz="1700" dirty="0" err="1"/>
              <a:t>nagy</a:t>
            </a:r>
            <a:r>
              <a:rPr lang="en-GB" sz="1700" dirty="0"/>
              <a:t>, </a:t>
            </a:r>
            <a:r>
              <a:rPr lang="en-GB" sz="1700" dirty="0" err="1"/>
              <a:t>téglalap</a:t>
            </a:r>
            <a:r>
              <a:rPr lang="en-GB" sz="1700" dirty="0"/>
              <a:t> </a:t>
            </a:r>
            <a:r>
              <a:rPr lang="en-GB" sz="1700" dirty="0" err="1"/>
              <a:t>alakú</a:t>
            </a:r>
            <a:r>
              <a:rPr lang="en-GB" sz="1700" dirty="0"/>
              <a:t> </a:t>
            </a:r>
            <a:r>
              <a:rPr lang="en-GB" sz="1700" dirty="0" err="1"/>
              <a:t>központi</a:t>
            </a:r>
            <a:r>
              <a:rPr lang="en-GB" sz="1700" dirty="0"/>
              <a:t> </a:t>
            </a:r>
            <a:r>
              <a:rPr lang="en-GB" sz="1700" dirty="0" err="1"/>
              <a:t>udvar</a:t>
            </a:r>
            <a:r>
              <a:rPr lang="en-GB" sz="1700" dirty="0"/>
              <a:t> volt </a:t>
            </a:r>
          </a:p>
          <a:p>
            <a:r>
              <a:rPr lang="en-GB" sz="1700" dirty="0" err="1"/>
              <a:t>Bikaugrás</a:t>
            </a:r>
            <a:r>
              <a:rPr lang="en-GB" sz="1700" dirty="0"/>
              <a:t>-</a:t>
            </a:r>
            <a:r>
              <a:rPr lang="hu-HU" sz="1700" dirty="0"/>
              <a:t>emberi és isteni sorsok összefonódását</a:t>
            </a:r>
            <a:r>
              <a:rPr lang="en-GB" sz="1700" dirty="0"/>
              <a:t> </a:t>
            </a:r>
            <a:r>
              <a:rPr lang="en-GB" sz="1700"/>
              <a:t>jellemezte</a:t>
            </a:r>
            <a:endParaRPr lang="hu-HU" sz="1700" dirty="0"/>
          </a:p>
          <a:p>
            <a:pPr marL="0" indent="0">
              <a:buNone/>
            </a:pPr>
            <a:endParaRPr lang="en-GB" sz="1700" dirty="0"/>
          </a:p>
          <a:p>
            <a:pPr lvl="1"/>
            <a:endParaRPr lang="en-GB" sz="1700" dirty="0"/>
          </a:p>
          <a:p>
            <a:pPr lvl="1"/>
            <a:endParaRPr lang="en-GB" sz="1700" dirty="0"/>
          </a:p>
          <a:p>
            <a:pPr lvl="1"/>
            <a:endParaRPr lang="en-GB" sz="1700" dirty="0"/>
          </a:p>
          <a:p>
            <a:pPr lvl="1"/>
            <a:endParaRPr lang="en-GB" sz="1700" dirty="0"/>
          </a:p>
        </p:txBody>
      </p:sp>
    </p:spTree>
    <p:extLst>
      <p:ext uri="{BB962C8B-B14F-4D97-AF65-F5344CB8AC3E}">
        <p14:creationId xmlns:p14="http://schemas.microsoft.com/office/powerpoint/2010/main" val="36895296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C604B-FC62-620E-C853-FCD07C40C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Források</a:t>
            </a:r>
            <a:endParaRPr lang="hu-H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008238-D635-8090-6773-059EAFBCA1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i="1" dirty="0"/>
              <a:t>Rodney </a:t>
            </a:r>
            <a:r>
              <a:rPr lang="en-GB" i="1" dirty="0" err="1"/>
              <a:t>Castleden</a:t>
            </a:r>
            <a:r>
              <a:rPr lang="en-GB" dirty="0"/>
              <a:t>: Minoans: Life in the Bronze Age Crete. London,1990. 123-145.</a:t>
            </a:r>
          </a:p>
          <a:p>
            <a:r>
              <a:rPr lang="en-GB" sz="3200" dirty="0" err="1"/>
              <a:t>Képek</a:t>
            </a:r>
            <a:r>
              <a:rPr lang="en-GB" sz="3200" dirty="0"/>
              <a:t>: </a:t>
            </a:r>
          </a:p>
          <a:p>
            <a:r>
              <a:rPr lang="en-GB" dirty="0" err="1"/>
              <a:t>Könyv</a:t>
            </a:r>
            <a:r>
              <a:rPr lang="en-GB" dirty="0"/>
              <a:t> </a:t>
            </a:r>
            <a:r>
              <a:rPr lang="en-GB" dirty="0" err="1"/>
              <a:t>képei</a:t>
            </a:r>
            <a:endParaRPr lang="en-GB" dirty="0"/>
          </a:p>
          <a:p>
            <a:r>
              <a:rPr lang="en-GB" dirty="0"/>
              <a:t> </a:t>
            </a:r>
            <a:r>
              <a:rPr lang="en-GB" dirty="0">
                <a:hlinkClick r:id="rId2"/>
              </a:rPr>
              <a:t>Taking the Bull by the Horns: The Perilous Minoan Practice of Bull-Leaping | Ancient Origins</a:t>
            </a:r>
            <a:endParaRPr lang="en-GB" dirty="0"/>
          </a:p>
          <a:p>
            <a:r>
              <a:rPr lang="en-GB" dirty="0">
                <a:hlinkClick r:id="rId3"/>
              </a:rPr>
              <a:t>nexusnewsfeed.com/article/ancient-origins/minoan-religious-sanctuary-and-idols-found-in-palace-complex-crete/</a:t>
            </a:r>
            <a:endParaRPr lang="en-GB" dirty="0"/>
          </a:p>
          <a:p>
            <a:r>
              <a:rPr lang="en-GB" dirty="0">
                <a:hlinkClick r:id="rId4"/>
              </a:rPr>
              <a:t>The Old Tradition : </a:t>
            </a:r>
            <a:r>
              <a:rPr lang="en-GB" dirty="0" err="1">
                <a:hlinkClick r:id="rId4"/>
              </a:rPr>
              <a:t>Potnia</a:t>
            </a:r>
            <a:r>
              <a:rPr lang="en-GB" dirty="0">
                <a:hlinkClick r:id="rId4"/>
              </a:rPr>
              <a:t> </a:t>
            </a:r>
            <a:r>
              <a:rPr lang="en-GB" dirty="0" err="1">
                <a:hlinkClick r:id="rId4"/>
              </a:rPr>
              <a:t>Hekata</a:t>
            </a:r>
            <a:r>
              <a:rPr lang="en-GB" dirty="0">
                <a:hlinkClick r:id="rId4"/>
              </a:rPr>
              <a:t> </a:t>
            </a:r>
            <a:r>
              <a:rPr lang="en-GB" dirty="0" err="1">
                <a:hlinkClick r:id="rId4"/>
              </a:rPr>
              <a:t>Serbona</a:t>
            </a:r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3418326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393</TotalTime>
  <Words>455</Words>
  <Application>Microsoft Office PowerPoint</Application>
  <PresentationFormat>Widescreen</PresentationFormat>
  <Paragraphs>92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Aptos</vt:lpstr>
      <vt:lpstr>Aptos Display</vt:lpstr>
      <vt:lpstr>Arial</vt:lpstr>
      <vt:lpstr>Calibri</vt:lpstr>
      <vt:lpstr>Office Theme</vt:lpstr>
      <vt:lpstr>Minószi hiedelmek</vt:lpstr>
      <vt:lpstr>Témák </vt:lpstr>
      <vt:lpstr>Minószi hitrendszer</vt:lpstr>
      <vt:lpstr>Magna Mater „Potnia”</vt:lpstr>
      <vt:lpstr>Velchanos</vt:lpstr>
      <vt:lpstr>Minósz elveszett gyűrűje</vt:lpstr>
      <vt:lpstr>        Fakultusz</vt:lpstr>
      <vt:lpstr>Szent helyek/helyiségek</vt:lpstr>
      <vt:lpstr>Szakrális ruhák</vt:lpstr>
      <vt:lpstr>Tánc és démonok</vt:lpstr>
      <vt:lpstr>Templomok</vt:lpstr>
      <vt:lpstr>Források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Kalotai Gergő</dc:creator>
  <cp:lastModifiedBy>Gergő Kalotai</cp:lastModifiedBy>
  <cp:revision>10</cp:revision>
  <dcterms:created xsi:type="dcterms:W3CDTF">2024-11-24T10:50:54Z</dcterms:created>
  <dcterms:modified xsi:type="dcterms:W3CDTF">2024-12-03T14:03:56Z</dcterms:modified>
</cp:coreProperties>
</file>