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9" r:id="rId3"/>
    <p:sldId id="260" r:id="rId4"/>
    <p:sldId id="273" r:id="rId5"/>
    <p:sldId id="257" r:id="rId6"/>
    <p:sldId id="261" r:id="rId7"/>
    <p:sldId id="262" r:id="rId8"/>
    <p:sldId id="266" r:id="rId9"/>
    <p:sldId id="267" r:id="rId10"/>
    <p:sldId id="268" r:id="rId11"/>
    <p:sldId id="265" r:id="rId12"/>
    <p:sldId id="263" r:id="rId13"/>
    <p:sldId id="269" r:id="rId14"/>
    <p:sldId id="264" r:id="rId15"/>
    <p:sldId id="270" r:id="rId16"/>
    <p:sldId id="271" r:id="rId17"/>
    <p:sldId id="272" r:id="rId18"/>
    <p:sldId id="274" r:id="rId19"/>
    <p:sldId id="275" r:id="rId20"/>
    <p:sldId id="276" r:id="rId21"/>
    <p:sldId id="277" r:id="rId22"/>
    <p:sldId id="278" r:id="rId23"/>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7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BB3FFF-6C7F-4609-BF63-DCC53A3207D5}" type="datetimeFigureOut">
              <a:rPr lang="hu-HU" smtClean="0"/>
              <a:t>2024. 11. 27.</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0A9CAE-AE2B-4FAC-8FEF-6324339CCF40}" type="slidenum">
              <a:rPr lang="hu-HU" smtClean="0"/>
              <a:t>‹#›</a:t>
            </a:fld>
            <a:endParaRPr lang="hu-HU"/>
          </a:p>
        </p:txBody>
      </p:sp>
    </p:spTree>
    <p:extLst>
      <p:ext uri="{BB962C8B-B14F-4D97-AF65-F5344CB8AC3E}">
        <p14:creationId xmlns:p14="http://schemas.microsoft.com/office/powerpoint/2010/main" val="1337833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D00A9CAE-AE2B-4FAC-8FEF-6324339CCF40}" type="slidenum">
              <a:rPr lang="hu-HU" smtClean="0"/>
              <a:t>1</a:t>
            </a:fld>
            <a:endParaRPr lang="hu-HU"/>
          </a:p>
        </p:txBody>
      </p:sp>
    </p:spTree>
    <p:extLst>
      <p:ext uri="{BB962C8B-B14F-4D97-AF65-F5344CB8AC3E}">
        <p14:creationId xmlns:p14="http://schemas.microsoft.com/office/powerpoint/2010/main" val="1710361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hu-HU"/>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58AE94B0-3BED-4414-BB63-7EEAACCADAAF}" type="datetimeFigureOut">
              <a:rPr lang="hu-HU" smtClean="0"/>
              <a:t>2024. 11. 27.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15531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58AE94B0-3BED-4414-BB63-7EEAACCADAAF}" type="datetimeFigureOut">
              <a:rPr lang="hu-HU" smtClean="0"/>
              <a:t>2024. 11. 27.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3475086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hu-HU"/>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58AE94B0-3BED-4414-BB63-7EEAACCADAAF}" type="datetimeFigureOut">
              <a:rPr lang="hu-HU" smtClean="0"/>
              <a:t>2024. 11. 27.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270016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58AE94B0-3BED-4414-BB63-7EEAACCADAAF}" type="datetimeFigureOut">
              <a:rPr lang="hu-HU" smtClean="0"/>
              <a:t>2024. 11. 27.</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2039159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smtClean="0"/>
              <a:t>Mintacím szerkesztése</a:t>
            </a:r>
            <a:endParaRPr lang="hu-HU"/>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58AE94B0-3BED-4414-BB63-7EEAACCADAAF}" type="datetimeFigureOut">
              <a:rPr lang="hu-HU" smtClean="0"/>
              <a:t>2024. 11. 27.</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2779503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58AE94B0-3BED-4414-BB63-7EEAACCADAAF}" type="datetimeFigureOut">
              <a:rPr lang="hu-HU" smtClean="0"/>
              <a:t>2024. 11. 27.</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1319714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58AE94B0-3BED-4414-BB63-7EEAACCADAAF}" type="datetimeFigureOut">
              <a:rPr lang="hu-HU" smtClean="0"/>
              <a:t>2024. 11. 27.</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467751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58AE94B0-3BED-4414-BB63-7EEAACCADAAF}" type="datetimeFigureOut">
              <a:rPr lang="hu-HU" smtClean="0"/>
              <a:t>2024. 11. 27.</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936359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58AE94B0-3BED-4414-BB63-7EEAACCADAAF}" type="datetimeFigureOut">
              <a:rPr lang="hu-HU" smtClean="0"/>
              <a:t>2024. 11. 27.</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3408687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58AE94B0-3BED-4414-BB63-7EEAACCADAAF}" type="datetimeFigureOut">
              <a:rPr lang="hu-HU" smtClean="0"/>
              <a:t>2024. 11. 27.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2950184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58AE94B0-3BED-4414-BB63-7EEAACCADAAF}" type="datetimeFigureOut">
              <a:rPr lang="hu-HU" smtClean="0"/>
              <a:t>2024. 11. 27.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CB5A4161-39C4-4CC8-91F1-800BC8098DFA}" type="slidenum">
              <a:rPr lang="hu-HU" smtClean="0"/>
              <a:t>‹#›</a:t>
            </a:fld>
            <a:endParaRPr lang="hu-HU"/>
          </a:p>
        </p:txBody>
      </p:sp>
    </p:spTree>
    <p:extLst>
      <p:ext uri="{BB962C8B-B14F-4D97-AF65-F5344CB8AC3E}">
        <p14:creationId xmlns:p14="http://schemas.microsoft.com/office/powerpoint/2010/main" val="761795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AE94B0-3BED-4414-BB63-7EEAACCADAAF}" type="datetimeFigureOut">
              <a:rPr lang="hu-HU" smtClean="0"/>
              <a:t>2024. 11. 27.</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A4161-39C4-4CC8-91F1-800BC8098DFA}" type="slidenum">
              <a:rPr lang="hu-HU" smtClean="0"/>
              <a:t>‹#›</a:t>
            </a:fld>
            <a:endParaRPr lang="hu-HU"/>
          </a:p>
        </p:txBody>
      </p:sp>
    </p:spTree>
    <p:extLst>
      <p:ext uri="{BB962C8B-B14F-4D97-AF65-F5344CB8AC3E}">
        <p14:creationId xmlns:p14="http://schemas.microsoft.com/office/powerpoint/2010/main" val="2117792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www.britishmuseum.org/collection/object/C_1867-1228-4" TargetMode="External"/><Relationship Id="rId13" Type="http://schemas.openxmlformats.org/officeDocument/2006/relationships/hyperlink" Target="https://www.worldhistory.org/image/2225/temple-of-apollo-didyma/" TargetMode="External"/><Relationship Id="rId3" Type="http://schemas.openxmlformats.org/officeDocument/2006/relationships/hyperlink" Target="https://www.worldhistory.org/article/925/alexander-the-great-as-a-god/" TargetMode="External"/><Relationship Id="rId7" Type="http://schemas.openxmlformats.org/officeDocument/2006/relationships/hyperlink" Target="https://www.britishmuseum.org/collection/object/C_1897-0305-8" TargetMode="External"/><Relationship Id="rId12" Type="http://schemas.openxmlformats.org/officeDocument/2006/relationships/hyperlink" Target="https://www.britishmuseum.org/collection/object/P_1921-0105-1" TargetMode="External"/><Relationship Id="rId2" Type="http://schemas.openxmlformats.org/officeDocument/2006/relationships/hyperlink" Target="https://www.worldhistory.org/image/4886/dionysiac-procession/" TargetMode="External"/><Relationship Id="rId16" Type="http://schemas.openxmlformats.org/officeDocument/2006/relationships/hyperlink" Target="https://www.metmuseum.org/art/collection/search/252932" TargetMode="External"/><Relationship Id="rId1" Type="http://schemas.openxmlformats.org/officeDocument/2006/relationships/slideLayout" Target="../slideLayouts/slideLayout2.xml"/><Relationship Id="rId6" Type="http://schemas.openxmlformats.org/officeDocument/2006/relationships/hyperlink" Target="https://kultura.hu/muzeumot-kap-nagy-sandor/" TargetMode="External"/><Relationship Id="rId11" Type="http://schemas.openxmlformats.org/officeDocument/2006/relationships/hyperlink" Target="https://www.britishmuseum.org/collection/object/G_1898-0225-1" TargetMode="External"/><Relationship Id="rId5" Type="http://schemas.openxmlformats.org/officeDocument/2006/relationships/hyperlink" Target="https://saloniki.guide/en/Attraction-Statue_of_Philip_II_of_Macedon-p395-r189473-Thessaloniki" TargetMode="External"/><Relationship Id="rId15" Type="http://schemas.openxmlformats.org/officeDocument/2006/relationships/hyperlink" Target="https://www.britishmuseum.org/collection/object/P_1917-1208-1441" TargetMode="External"/><Relationship Id="rId10" Type="http://schemas.openxmlformats.org/officeDocument/2006/relationships/hyperlink" Target="https://www.britishmuseum.org/collection/object/P_1900-0613-331" TargetMode="External"/><Relationship Id="rId4" Type="http://schemas.openxmlformats.org/officeDocument/2006/relationships/hyperlink" Target="https://www.worldhistory.org/image/19668/the-macedonian-kingdom-at-philip-iis-death-c-336-b/" TargetMode="External"/><Relationship Id="rId9" Type="http://schemas.openxmlformats.org/officeDocument/2006/relationships/hyperlink" Target="https://www.britishmuseum.org/collection/object/P_1872-0413-23" TargetMode="External"/><Relationship Id="rId14" Type="http://schemas.openxmlformats.org/officeDocument/2006/relationships/hyperlink" Target="https://www.britishmuseum.org/collection/object/W_2014-6012-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2000"/>
          </a:stretch>
        </a:blipFill>
        <a:effectLst/>
      </p:bgPr>
    </p:bg>
    <p:spTree>
      <p:nvGrpSpPr>
        <p:cNvPr id="1" name=""/>
        <p:cNvGrpSpPr/>
        <p:nvPr/>
      </p:nvGrpSpPr>
      <p:grpSpPr>
        <a:xfrm>
          <a:off x="0" y="0"/>
          <a:ext cx="0" cy="0"/>
          <a:chOff x="0" y="0"/>
          <a:chExt cx="0" cy="0"/>
        </a:xfrm>
      </p:grpSpPr>
      <p:sp>
        <p:nvSpPr>
          <p:cNvPr id="2" name="Cím 1"/>
          <p:cNvSpPr>
            <a:spLocks noGrp="1"/>
          </p:cNvSpPr>
          <p:nvPr>
            <p:ph type="ctrTitle"/>
          </p:nvPr>
        </p:nvSpPr>
        <p:spPr>
          <a:xfrm>
            <a:off x="1524000" y="289560"/>
            <a:ext cx="9144000" cy="2387600"/>
          </a:xfrm>
        </p:spPr>
        <p:txBody>
          <a:bodyPr/>
          <a:lstStyle/>
          <a:p>
            <a:r>
              <a:rPr lang="hu-HU" sz="8000" i="1" cap="small" dirty="0" smtClean="0">
                <a:solidFill>
                  <a:srgbClr val="002060"/>
                </a:solidFill>
                <a:effectLst>
                  <a:outerShdw blurRad="38100" dist="38100" dir="2700000" algn="tl">
                    <a:srgbClr val="000000">
                      <a:alpha val="43137"/>
                    </a:srgbClr>
                  </a:outerShdw>
                </a:effectLst>
                <a:latin typeface="Brush Script MT" panose="03060802040406070304" pitchFamily="66" charset="0"/>
              </a:rPr>
              <a:t>„Mint istenek az emberek között”</a:t>
            </a:r>
            <a:endParaRPr lang="hu-HU" sz="8000" i="1" cap="small" dirty="0">
              <a:solidFill>
                <a:srgbClr val="002060"/>
              </a:solidFill>
              <a:effectLst>
                <a:outerShdw blurRad="38100" dist="38100" dir="2700000" algn="tl">
                  <a:srgbClr val="000000">
                    <a:alpha val="43137"/>
                  </a:srgbClr>
                </a:outerShdw>
              </a:effectLst>
              <a:latin typeface="Brush Script MT" panose="03060802040406070304" pitchFamily="66" charset="0"/>
            </a:endParaRPr>
          </a:p>
        </p:txBody>
      </p:sp>
      <p:sp>
        <p:nvSpPr>
          <p:cNvPr id="3" name="Alcím 2"/>
          <p:cNvSpPr>
            <a:spLocks noGrp="1"/>
          </p:cNvSpPr>
          <p:nvPr>
            <p:ph type="subTitle" idx="1"/>
          </p:nvPr>
        </p:nvSpPr>
        <p:spPr>
          <a:xfrm>
            <a:off x="1584960" y="3955416"/>
            <a:ext cx="9144000" cy="1655762"/>
          </a:xfrm>
        </p:spPr>
        <p:txBody>
          <a:bodyPr>
            <a:normAutofit/>
          </a:bodyPr>
          <a:lstStyle/>
          <a:p>
            <a:endParaRPr lang="hu-HU" sz="3600" i="1" dirty="0" smtClean="0">
              <a:solidFill>
                <a:srgbClr val="002060"/>
              </a:solidFill>
              <a:effectLst>
                <a:outerShdw blurRad="38100" dist="38100" dir="2700000" algn="tl">
                  <a:srgbClr val="000000">
                    <a:alpha val="43137"/>
                  </a:srgbClr>
                </a:outerShdw>
              </a:effectLst>
              <a:latin typeface="Brush Script MT" panose="03060802040406070304" pitchFamily="66" charset="0"/>
            </a:endParaRPr>
          </a:p>
          <a:p>
            <a:r>
              <a:rPr lang="hu-HU" sz="3600" i="1" dirty="0" smtClean="0">
                <a:solidFill>
                  <a:srgbClr val="002060"/>
                </a:solidFill>
                <a:effectLst>
                  <a:outerShdw blurRad="38100" dist="38100" dir="2700000" algn="tl">
                    <a:srgbClr val="000000">
                      <a:alpha val="43137"/>
                    </a:srgbClr>
                  </a:outerShdw>
                </a:effectLst>
                <a:latin typeface="Brush Script MT" panose="03060802040406070304" pitchFamily="66" charset="0"/>
              </a:rPr>
              <a:t>Vallási eszközök Nagy Sándor propagandájában</a:t>
            </a:r>
            <a:endParaRPr lang="hu-HU" sz="3600" i="1" dirty="0">
              <a:solidFill>
                <a:srgbClr val="002060"/>
              </a:solidFill>
              <a:effectLst>
                <a:outerShdw blurRad="38100" dist="38100" dir="2700000" algn="tl">
                  <a:srgbClr val="000000">
                    <a:alpha val="43137"/>
                  </a:srgbClr>
                </a:outerShdw>
              </a:effectLst>
              <a:latin typeface="Brush Script MT" panose="03060802040406070304" pitchFamily="66" charset="0"/>
            </a:endParaRPr>
          </a:p>
        </p:txBody>
      </p:sp>
    </p:spTree>
    <p:extLst>
      <p:ext uri="{BB962C8B-B14F-4D97-AF65-F5344CB8AC3E}">
        <p14:creationId xmlns:p14="http://schemas.microsoft.com/office/powerpoint/2010/main" val="33427837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sz="5400" dirty="0" smtClean="0">
                <a:latin typeface="Palatino Linotype" panose="02040502050505030304" pitchFamily="18" charset="0"/>
              </a:rPr>
              <a:t>Bevezetés – az előadás témája</a:t>
            </a:r>
            <a:endParaRPr lang="hu-HU" sz="5400" dirty="0">
              <a:latin typeface="Palatino Linotype" panose="02040502050505030304" pitchFamily="18" charset="0"/>
            </a:endParaRPr>
          </a:p>
        </p:txBody>
      </p:sp>
      <p:sp>
        <p:nvSpPr>
          <p:cNvPr id="3" name="Tartalom helye 2"/>
          <p:cNvSpPr>
            <a:spLocks noGrp="1"/>
          </p:cNvSpPr>
          <p:nvPr>
            <p:ph idx="1"/>
          </p:nvPr>
        </p:nvSpPr>
        <p:spPr/>
        <p:txBody>
          <a:bodyPr>
            <a:normAutofit/>
          </a:bodyPr>
          <a:lstStyle/>
          <a:p>
            <a:pPr marL="0" indent="0" algn="just">
              <a:buNone/>
            </a:pPr>
            <a:r>
              <a:rPr lang="hu-HU" sz="3600" dirty="0" smtClean="0">
                <a:latin typeface="Palatino Linotype" panose="02040502050505030304" pitchFamily="18" charset="0"/>
              </a:rPr>
              <a:t>A vallás alkalmazása a Nagy Sándor-féle propaganda által, </a:t>
            </a:r>
            <a:r>
              <a:rPr lang="hu-HU" sz="3600" i="1" dirty="0">
                <a:latin typeface="Palatino Linotype" panose="02040502050505030304" pitchFamily="18" charset="0"/>
              </a:rPr>
              <a:t>Borja </a:t>
            </a:r>
            <a:r>
              <a:rPr lang="hu-HU" sz="3600" i="1" cap="small" dirty="0" err="1" smtClean="0">
                <a:latin typeface="Palatino Linotype" panose="02040502050505030304" pitchFamily="18" charset="0"/>
              </a:rPr>
              <a:t>Antela-Bernardez</a:t>
            </a:r>
            <a:r>
              <a:rPr lang="hu-HU" sz="3600" i="1" cap="small" dirty="0" smtClean="0">
                <a:latin typeface="Palatino Linotype" panose="02040502050505030304" pitchFamily="18" charset="0"/>
              </a:rPr>
              <a:t> </a:t>
            </a:r>
            <a:r>
              <a:rPr lang="hu-HU" sz="3600" i="1" dirty="0" err="1">
                <a:latin typeface="Palatino Linotype" panose="02040502050505030304" pitchFamily="18" charset="0"/>
              </a:rPr>
              <a:t>Like</a:t>
            </a:r>
            <a:r>
              <a:rPr lang="hu-HU" sz="3600" i="1" dirty="0">
                <a:latin typeface="Palatino Linotype" panose="02040502050505030304" pitchFamily="18" charset="0"/>
              </a:rPr>
              <a:t> </a:t>
            </a:r>
            <a:r>
              <a:rPr lang="hu-HU" sz="3600" i="1" dirty="0" err="1">
                <a:latin typeface="Palatino Linotype" panose="02040502050505030304" pitchFamily="18" charset="0"/>
              </a:rPr>
              <a:t>Gods</a:t>
            </a:r>
            <a:r>
              <a:rPr lang="hu-HU" sz="3600" i="1" dirty="0">
                <a:latin typeface="Palatino Linotype" panose="02040502050505030304" pitchFamily="18" charset="0"/>
              </a:rPr>
              <a:t> </a:t>
            </a:r>
            <a:r>
              <a:rPr lang="hu-HU" sz="3600" i="1" dirty="0" err="1">
                <a:latin typeface="Palatino Linotype" panose="02040502050505030304" pitchFamily="18" charset="0"/>
              </a:rPr>
              <a:t>among</a:t>
            </a:r>
            <a:r>
              <a:rPr lang="hu-HU" sz="3600" i="1" dirty="0">
                <a:latin typeface="Palatino Linotype" panose="02040502050505030304" pitchFamily="18" charset="0"/>
              </a:rPr>
              <a:t> </a:t>
            </a:r>
            <a:r>
              <a:rPr lang="hu-HU" sz="3600" i="1" dirty="0" err="1">
                <a:latin typeface="Palatino Linotype" panose="02040502050505030304" pitchFamily="18" charset="0"/>
              </a:rPr>
              <a:t>Men</a:t>
            </a:r>
            <a:r>
              <a:rPr lang="hu-HU" sz="3600" i="1" dirty="0">
                <a:latin typeface="Palatino Linotype" panose="02040502050505030304" pitchFamily="18" charset="0"/>
              </a:rPr>
              <a:t>. The </a:t>
            </a:r>
            <a:r>
              <a:rPr lang="hu-HU" sz="3600" i="1" dirty="0" err="1">
                <a:latin typeface="Palatino Linotype" panose="02040502050505030304" pitchFamily="18" charset="0"/>
              </a:rPr>
              <a:t>Use</a:t>
            </a:r>
            <a:r>
              <a:rPr lang="hu-HU" sz="3600" i="1" dirty="0">
                <a:latin typeface="Palatino Linotype" panose="02040502050505030304" pitchFamily="18" charset="0"/>
              </a:rPr>
              <a:t> of </a:t>
            </a:r>
            <a:r>
              <a:rPr lang="hu-HU" sz="3600" i="1" dirty="0" err="1">
                <a:latin typeface="Palatino Linotype" panose="02040502050505030304" pitchFamily="18" charset="0"/>
              </a:rPr>
              <a:t>Religion</a:t>
            </a:r>
            <a:r>
              <a:rPr lang="hu-HU" sz="3600" i="1" dirty="0">
                <a:latin typeface="Palatino Linotype" panose="02040502050505030304" pitchFamily="18" charset="0"/>
              </a:rPr>
              <a:t> and </a:t>
            </a:r>
            <a:r>
              <a:rPr lang="hu-HU" sz="3600" i="1" dirty="0" err="1">
                <a:latin typeface="Palatino Linotype" panose="02040502050505030304" pitchFamily="18" charset="0"/>
              </a:rPr>
              <a:t>Mythical</a:t>
            </a:r>
            <a:r>
              <a:rPr lang="hu-HU" sz="3600" i="1" dirty="0">
                <a:latin typeface="Palatino Linotype" panose="02040502050505030304" pitchFamily="18" charset="0"/>
              </a:rPr>
              <a:t> </a:t>
            </a:r>
            <a:r>
              <a:rPr lang="hu-HU" sz="3600" i="1" dirty="0" err="1">
                <a:latin typeface="Palatino Linotype" panose="02040502050505030304" pitchFamily="18" charset="0"/>
              </a:rPr>
              <a:t>Issues</a:t>
            </a:r>
            <a:r>
              <a:rPr lang="hu-HU" sz="3600" i="1" dirty="0">
                <a:latin typeface="Palatino Linotype" panose="02040502050505030304" pitchFamily="18" charset="0"/>
              </a:rPr>
              <a:t> </a:t>
            </a:r>
            <a:r>
              <a:rPr lang="hu-HU" sz="3600" i="1" dirty="0" err="1">
                <a:latin typeface="Palatino Linotype" panose="02040502050505030304" pitchFamily="18" charset="0"/>
              </a:rPr>
              <a:t>during</a:t>
            </a:r>
            <a:r>
              <a:rPr lang="hu-HU" sz="3600" i="1" dirty="0">
                <a:latin typeface="Palatino Linotype" panose="02040502050505030304" pitchFamily="18" charset="0"/>
              </a:rPr>
              <a:t> </a:t>
            </a:r>
            <a:r>
              <a:rPr lang="hu-HU" sz="3600" i="1" dirty="0" err="1">
                <a:latin typeface="Palatino Linotype" panose="02040502050505030304" pitchFamily="18" charset="0"/>
              </a:rPr>
              <a:t>Alexander’s</a:t>
            </a:r>
            <a:r>
              <a:rPr lang="hu-HU" sz="3600" i="1" dirty="0">
                <a:latin typeface="Palatino Linotype" panose="02040502050505030304" pitchFamily="18" charset="0"/>
              </a:rPr>
              <a:t> </a:t>
            </a:r>
            <a:r>
              <a:rPr lang="hu-HU" sz="3600" i="1" dirty="0" err="1" smtClean="0">
                <a:latin typeface="Palatino Linotype" panose="02040502050505030304" pitchFamily="18" charset="0"/>
              </a:rPr>
              <a:t>Campaign</a:t>
            </a:r>
            <a:r>
              <a:rPr lang="hu-HU" sz="3600" dirty="0" smtClean="0">
                <a:latin typeface="Palatino Linotype" panose="02040502050505030304" pitchFamily="18" charset="0"/>
              </a:rPr>
              <a:t> c. műve alapján</a:t>
            </a:r>
            <a:endParaRPr lang="hu-HU" sz="3600" i="1" dirty="0">
              <a:latin typeface="Palatino Linotype" panose="02040502050505030304" pitchFamily="18" charset="0"/>
            </a:endParaRPr>
          </a:p>
          <a:p>
            <a:pPr marL="0" indent="0">
              <a:buNone/>
            </a:pPr>
            <a:endParaRPr lang="hu-HU" sz="3600" dirty="0">
              <a:latin typeface="Palatino Linotype" panose="02040502050505030304" pitchFamily="18" charset="0"/>
            </a:endParaRP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9980" y="3606077"/>
            <a:ext cx="4892040" cy="3422104"/>
          </a:xfrm>
          <a:prstGeom prst="rect">
            <a:avLst/>
          </a:prstGeom>
        </p:spPr>
      </p:pic>
    </p:spTree>
    <p:extLst>
      <p:ext uri="{BB962C8B-B14F-4D97-AF65-F5344CB8AC3E}">
        <p14:creationId xmlns:p14="http://schemas.microsoft.com/office/powerpoint/2010/main" val="1849667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sz="5400" dirty="0" smtClean="0">
                <a:latin typeface="Palatino Linotype" panose="02040502050505030304" pitchFamily="18" charset="0"/>
              </a:rPr>
              <a:t>Bevezetés - tematika</a:t>
            </a:r>
            <a:endParaRPr lang="hu-HU" sz="5400" dirty="0">
              <a:latin typeface="Palatino Linotype" panose="02040502050505030304" pitchFamily="18" charset="0"/>
            </a:endParaRPr>
          </a:p>
        </p:txBody>
      </p:sp>
      <p:sp>
        <p:nvSpPr>
          <p:cNvPr id="3" name="Tartalom helye 2"/>
          <p:cNvSpPr>
            <a:spLocks noGrp="1"/>
          </p:cNvSpPr>
          <p:nvPr>
            <p:ph idx="1"/>
          </p:nvPr>
        </p:nvSpPr>
        <p:spPr/>
        <p:txBody>
          <a:bodyPr>
            <a:normAutofit/>
          </a:bodyPr>
          <a:lstStyle/>
          <a:p>
            <a:pPr marL="514350" indent="-514350">
              <a:buFont typeface="+mj-lt"/>
              <a:buAutoNum type="arabicPeriod"/>
            </a:pPr>
            <a:r>
              <a:rPr lang="hu-HU" sz="3600" dirty="0" smtClean="0">
                <a:latin typeface="Palatino Linotype" panose="02040502050505030304" pitchFamily="18" charset="0"/>
              </a:rPr>
              <a:t>Bevezetés – propaganda</a:t>
            </a:r>
          </a:p>
          <a:p>
            <a:pPr marL="514350" indent="-514350">
              <a:buFont typeface="+mj-lt"/>
              <a:buAutoNum type="arabicPeriod"/>
            </a:pPr>
            <a:r>
              <a:rPr lang="hu-HU" sz="3600" dirty="0" smtClean="0">
                <a:latin typeface="Palatino Linotype" panose="02040502050505030304" pitchFamily="18" charset="0"/>
              </a:rPr>
              <a:t>Bevezetés – előzmények</a:t>
            </a:r>
          </a:p>
          <a:p>
            <a:pPr marL="514350" indent="-514350">
              <a:buFont typeface="+mj-lt"/>
              <a:buAutoNum type="arabicPeriod"/>
            </a:pPr>
            <a:r>
              <a:rPr lang="hu-HU" sz="3600" dirty="0" smtClean="0">
                <a:latin typeface="Palatino Linotype" panose="02040502050505030304" pitchFamily="18" charset="0"/>
              </a:rPr>
              <a:t>A bosszú témája</a:t>
            </a:r>
          </a:p>
          <a:p>
            <a:pPr marL="514350" indent="-514350">
              <a:buFont typeface="+mj-lt"/>
              <a:buAutoNum type="arabicPeriod"/>
            </a:pPr>
            <a:r>
              <a:rPr lang="hu-HU" sz="3600" dirty="0" smtClean="0">
                <a:latin typeface="Palatino Linotype" panose="02040502050505030304" pitchFamily="18" charset="0"/>
              </a:rPr>
              <a:t>A perzsa háborúk újraélesztése</a:t>
            </a:r>
            <a:endParaRPr lang="hu-HU" sz="3600" i="1" dirty="0" smtClean="0">
              <a:latin typeface="Palatino Linotype" panose="02040502050505030304" pitchFamily="18" charset="0"/>
            </a:endParaRPr>
          </a:p>
          <a:p>
            <a:pPr marL="514350" indent="-514350">
              <a:buFont typeface="+mj-lt"/>
              <a:buAutoNum type="arabicPeriod"/>
            </a:pPr>
            <a:r>
              <a:rPr lang="hu-HU" sz="3600" i="1" dirty="0" err="1" smtClean="0">
                <a:latin typeface="Palatino Linotype" panose="02040502050505030304" pitchFamily="18" charset="0"/>
              </a:rPr>
              <a:t>Imitatio</a:t>
            </a:r>
            <a:endParaRPr lang="hu-HU" sz="3600" i="1" dirty="0" smtClean="0">
              <a:latin typeface="Palatino Linotype" panose="02040502050505030304" pitchFamily="18" charset="0"/>
            </a:endParaRP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247775"/>
            <a:ext cx="8020050" cy="5610225"/>
          </a:xfrm>
          <a:prstGeom prst="rect">
            <a:avLst/>
          </a:prstGeom>
        </p:spPr>
      </p:pic>
    </p:spTree>
    <p:extLst>
      <p:ext uri="{BB962C8B-B14F-4D97-AF65-F5344CB8AC3E}">
        <p14:creationId xmlns:p14="http://schemas.microsoft.com/office/powerpoint/2010/main" val="308307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a:latin typeface="Palatino Linotype" panose="02040502050505030304" pitchFamily="18" charset="0"/>
              </a:rPr>
              <a:t>Bevezetés – </a:t>
            </a:r>
            <a:r>
              <a:rPr lang="hu-HU" dirty="0" smtClean="0">
                <a:latin typeface="Palatino Linotype" panose="02040502050505030304" pitchFamily="18" charset="0"/>
              </a:rPr>
              <a:t>propaganda</a:t>
            </a:r>
            <a:endParaRPr lang="hu-HU" dirty="0">
              <a:latin typeface="Palatino Linotype" panose="02040502050505030304" pitchFamily="18" charset="0"/>
            </a:endParaRPr>
          </a:p>
        </p:txBody>
      </p:sp>
      <p:sp>
        <p:nvSpPr>
          <p:cNvPr id="3" name="Tartalom helye 2"/>
          <p:cNvSpPr>
            <a:spLocks noGrp="1"/>
          </p:cNvSpPr>
          <p:nvPr>
            <p:ph idx="1"/>
          </p:nvPr>
        </p:nvSpPr>
        <p:spPr/>
        <p:txBody>
          <a:bodyPr>
            <a:normAutofit fontScale="92500" lnSpcReduction="10000"/>
          </a:bodyPr>
          <a:lstStyle/>
          <a:p>
            <a:r>
              <a:rPr lang="hu-HU" dirty="0">
                <a:latin typeface="Palatino Linotype" panose="02040502050505030304" pitchFamily="18" charset="0"/>
              </a:rPr>
              <a:t>„</a:t>
            </a:r>
            <a:r>
              <a:rPr lang="hu-HU" i="1" dirty="0">
                <a:latin typeface="Palatino Linotype" panose="02040502050505030304" pitchFamily="18" charset="0"/>
              </a:rPr>
              <a:t>Tudott, hogy a propaganda szó a latin </a:t>
            </a:r>
            <a:r>
              <a:rPr lang="hu-HU" i="1" dirty="0" err="1">
                <a:latin typeface="Palatino Linotype" panose="02040502050505030304" pitchFamily="18" charset="0"/>
              </a:rPr>
              <a:t>propagare</a:t>
            </a:r>
            <a:r>
              <a:rPr lang="hu-HU" i="1" dirty="0">
                <a:latin typeface="Palatino Linotype" panose="02040502050505030304" pitchFamily="18" charset="0"/>
              </a:rPr>
              <a:t>, ’</a:t>
            </a:r>
            <a:r>
              <a:rPr lang="hu-HU" i="1" dirty="0" err="1">
                <a:latin typeface="Palatino Linotype" panose="02040502050505030304" pitchFamily="18" charset="0"/>
              </a:rPr>
              <a:t>terjeszteni</a:t>
            </a:r>
            <a:r>
              <a:rPr lang="hu-HU" i="1" dirty="0">
                <a:latin typeface="Palatino Linotype" panose="02040502050505030304" pitchFamily="18" charset="0"/>
              </a:rPr>
              <a:t>’ igéből az újkorban – tehát nem az ókorban – képezett jelen idejű szenvedő melléknévi igenév. Jelentése: ’</a:t>
            </a:r>
            <a:r>
              <a:rPr lang="hu-HU" i="1" dirty="0" err="1">
                <a:latin typeface="Palatino Linotype" panose="02040502050505030304" pitchFamily="18" charset="0"/>
              </a:rPr>
              <a:t>kiterjesztendő</a:t>
            </a:r>
            <a:r>
              <a:rPr lang="hu-HU" i="1" dirty="0">
                <a:latin typeface="Palatino Linotype" panose="02040502050505030304" pitchFamily="18" charset="0"/>
              </a:rPr>
              <a:t>, elterjesztendő, terjesztendő, növelendő’. A szó európai használatának kezdetei az 1622-ben XV. Gergely pápa által alapított </a:t>
            </a:r>
            <a:r>
              <a:rPr lang="hu-HU" i="1" dirty="0" err="1">
                <a:latin typeface="Palatino Linotype" panose="02040502050505030304" pitchFamily="18" charset="0"/>
              </a:rPr>
              <a:t>Sacra</a:t>
            </a:r>
            <a:r>
              <a:rPr lang="hu-HU" i="1" dirty="0">
                <a:latin typeface="Palatino Linotype" panose="02040502050505030304" pitchFamily="18" charset="0"/>
              </a:rPr>
              <a:t> </a:t>
            </a:r>
            <a:r>
              <a:rPr lang="hu-HU" i="1" dirty="0" err="1">
                <a:latin typeface="Palatino Linotype" panose="02040502050505030304" pitchFamily="18" charset="0"/>
              </a:rPr>
              <a:t>Congregatio</a:t>
            </a:r>
            <a:r>
              <a:rPr lang="hu-HU" i="1" dirty="0">
                <a:latin typeface="Palatino Linotype" panose="02040502050505030304" pitchFamily="18" charset="0"/>
              </a:rPr>
              <a:t> de Propaganda </a:t>
            </a:r>
            <a:r>
              <a:rPr lang="hu-HU" i="1" dirty="0" err="1">
                <a:latin typeface="Palatino Linotype" panose="02040502050505030304" pitchFamily="18" charset="0"/>
              </a:rPr>
              <a:t>Fidéhez</a:t>
            </a:r>
            <a:r>
              <a:rPr lang="hu-HU" i="1" dirty="0">
                <a:latin typeface="Palatino Linotype" panose="02040502050505030304" pitchFamily="18" charset="0"/>
              </a:rPr>
              <a:t>, A Hit Terjesztésének Szent Társulásához fűződnek</a:t>
            </a:r>
            <a:r>
              <a:rPr lang="hu-HU" i="1" dirty="0" smtClean="0">
                <a:latin typeface="Palatino Linotype" panose="02040502050505030304" pitchFamily="18" charset="0"/>
              </a:rPr>
              <a:t>.</a:t>
            </a:r>
            <a:r>
              <a:rPr lang="hu-HU" dirty="0" smtClean="0">
                <a:latin typeface="Palatino Linotype" panose="02040502050505030304" pitchFamily="18" charset="0"/>
              </a:rPr>
              <a:t>” /Török László/</a:t>
            </a:r>
          </a:p>
          <a:p>
            <a:r>
              <a:rPr lang="hu-HU" dirty="0">
                <a:latin typeface="Palatino Linotype" panose="02040502050505030304" pitchFamily="18" charset="0"/>
              </a:rPr>
              <a:t>„[a] </a:t>
            </a:r>
            <a:r>
              <a:rPr lang="hu-HU" i="1" dirty="0">
                <a:latin typeface="Palatino Linotype" panose="02040502050505030304" pitchFamily="18" charset="0"/>
              </a:rPr>
              <a:t>propaganda valójában nem más, mint olyan ideák közlése, amelyeknek célja valakit/valakiket meggyőzni arról, hogy egy bizonyos módon gondolkodjanak és viselkedjenek. A propaganda az embereket olyan dolgok művelésére akarja bírni, amelyek hasznára vannak a propagandát kifejtőnek. (…) Ami a propagandát megkülönbözteti a meggyőzés minden más formájától, az [pontosan ez] a szándék</a:t>
            </a:r>
            <a:r>
              <a:rPr lang="hu-HU" i="1" dirty="0" smtClean="0">
                <a:latin typeface="Palatino Linotype" panose="02040502050505030304" pitchFamily="18" charset="0"/>
              </a:rPr>
              <a:t>.</a:t>
            </a:r>
            <a:r>
              <a:rPr lang="hu-HU" dirty="0">
                <a:latin typeface="Palatino Linotype" panose="02040502050505030304" pitchFamily="18" charset="0"/>
              </a:rPr>
              <a:t>” /William Kelly </a:t>
            </a:r>
            <a:r>
              <a:rPr lang="hu-HU" dirty="0" smtClean="0">
                <a:latin typeface="Palatino Linotype" panose="02040502050505030304" pitchFamily="18" charset="0"/>
              </a:rPr>
              <a:t>Simpson/</a:t>
            </a:r>
            <a:endParaRPr lang="hu-HU" dirty="0">
              <a:latin typeface="Palatino Linotype" panose="02040502050505030304" pitchFamily="18" charset="0"/>
            </a:endParaRPr>
          </a:p>
          <a:p>
            <a:endParaRPr lang="hu-HU" dirty="0">
              <a:latin typeface="Palatino Linotype" panose="02040502050505030304" pitchFamily="18" charset="0"/>
            </a:endParaRPr>
          </a:p>
        </p:txBody>
      </p:sp>
    </p:spTree>
    <p:extLst>
      <p:ext uri="{BB962C8B-B14F-4D97-AF65-F5344CB8AC3E}">
        <p14:creationId xmlns:p14="http://schemas.microsoft.com/office/powerpoint/2010/main" val="128600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0" y="0"/>
            <a:ext cx="9143999" cy="6857999"/>
          </a:xfrm>
        </p:spPr>
      </p:pic>
      <p:sp>
        <p:nvSpPr>
          <p:cNvPr id="5" name="Cím 4"/>
          <p:cNvSpPr>
            <a:spLocks noGrp="1"/>
          </p:cNvSpPr>
          <p:nvPr>
            <p:ph type="title"/>
          </p:nvPr>
        </p:nvSpPr>
        <p:spPr/>
        <p:txBody>
          <a:bodyPr/>
          <a:lstStyle/>
          <a:p>
            <a:pPr algn="ctr"/>
            <a:r>
              <a:rPr lang="hu-HU" dirty="0" smtClean="0">
                <a:latin typeface="Palatino Linotype" panose="02040502050505030304" pitchFamily="18" charset="0"/>
              </a:rPr>
              <a:t>Bevezetés - előzmények</a:t>
            </a:r>
            <a:endParaRPr lang="hu-HU" dirty="0">
              <a:latin typeface="Palatino Linotype" panose="02040502050505030304" pitchFamily="18" charset="0"/>
            </a:endParaRPr>
          </a:p>
        </p:txBody>
      </p:sp>
    </p:spTree>
    <p:extLst>
      <p:ext uri="{BB962C8B-B14F-4D97-AF65-F5344CB8AC3E}">
        <p14:creationId xmlns:p14="http://schemas.microsoft.com/office/powerpoint/2010/main" val="27413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53440" y="365125"/>
            <a:ext cx="10500360" cy="991235"/>
          </a:xfrm>
        </p:spPr>
        <p:txBody>
          <a:bodyPr/>
          <a:lstStyle/>
          <a:p>
            <a:pPr algn="ctr"/>
            <a:r>
              <a:rPr lang="hu-HU" dirty="0" smtClean="0">
                <a:latin typeface="Palatino Linotype" panose="02040502050505030304" pitchFamily="18" charset="0"/>
              </a:rPr>
              <a:t>Bevezetés - előzmények</a:t>
            </a:r>
            <a:endParaRPr lang="hu-HU" dirty="0">
              <a:latin typeface="Palatino Linotype" panose="02040502050505030304" pitchFamily="18" charset="0"/>
            </a:endParaRPr>
          </a:p>
        </p:txBody>
      </p:sp>
      <p:sp>
        <p:nvSpPr>
          <p:cNvPr id="3" name="Tartalom helye 2"/>
          <p:cNvSpPr>
            <a:spLocks noGrp="1"/>
          </p:cNvSpPr>
          <p:nvPr>
            <p:ph idx="1"/>
          </p:nvPr>
        </p:nvSpPr>
        <p:spPr>
          <a:xfrm>
            <a:off x="853440" y="1531623"/>
            <a:ext cx="10500360" cy="3253862"/>
          </a:xfrm>
        </p:spPr>
        <p:txBody>
          <a:bodyPr>
            <a:normAutofit/>
          </a:bodyPr>
          <a:lstStyle/>
          <a:p>
            <a:pPr marL="0" indent="0" algn="just">
              <a:buNone/>
            </a:pPr>
            <a:r>
              <a:rPr lang="hu-HU" dirty="0" smtClean="0">
                <a:latin typeface="Palatino Linotype" panose="02040502050505030304" pitchFamily="18" charset="0"/>
              </a:rPr>
              <a:t>Alexandrosz „</a:t>
            </a:r>
            <a:r>
              <a:rPr lang="hu-HU" i="1" dirty="0" smtClean="0">
                <a:latin typeface="Palatino Linotype" panose="02040502050505030304" pitchFamily="18" charset="0"/>
              </a:rPr>
              <a:t>a köznapi dicsőségért nem rajongott, mint </a:t>
            </a:r>
            <a:r>
              <a:rPr lang="hu-HU" i="1" dirty="0" err="1" smtClean="0">
                <a:latin typeface="Palatino Linotype" panose="02040502050505030304" pitchFamily="18" charset="0"/>
              </a:rPr>
              <a:t>Philipposz</a:t>
            </a:r>
            <a:r>
              <a:rPr lang="hu-HU" i="1" dirty="0" smtClean="0">
                <a:latin typeface="Palatino Linotype" panose="02040502050505030304" pitchFamily="18" charset="0"/>
              </a:rPr>
              <a:t>, akit szónoki képessége olyan büszke elragadtatással töltött el, akár egy szofistát, és az olümpiai kocsiversenyeken szerzett győzelmeit még pénzeire is rávésette (…)</a:t>
            </a:r>
            <a:r>
              <a:rPr lang="hu-HU" dirty="0" smtClean="0">
                <a:latin typeface="Palatino Linotype" panose="02040502050505030304" pitchFamily="18" charset="0"/>
              </a:rPr>
              <a:t>” /Plutarkhosz: Párhuzamos életrajzok: Alexandrosz, 4.10)</a:t>
            </a:r>
            <a:endParaRPr lang="hu-HU" dirty="0">
              <a:latin typeface="Palatino Linotype" panose="02040502050505030304" pitchFamily="18" charset="0"/>
            </a:endParaRPr>
          </a:p>
        </p:txBody>
      </p:sp>
      <p:pic>
        <p:nvPicPr>
          <p:cNvPr id="6" name="Kép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0637" y="3158554"/>
            <a:ext cx="5739055" cy="4014612"/>
          </a:xfrm>
          <a:prstGeom prst="rect">
            <a:avLst/>
          </a:prstGeom>
        </p:spPr>
      </p:pic>
    </p:spTree>
    <p:extLst>
      <p:ext uri="{BB962C8B-B14F-4D97-AF65-F5344CB8AC3E}">
        <p14:creationId xmlns:p14="http://schemas.microsoft.com/office/powerpoint/2010/main" val="15276808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latin typeface="Palatino Linotype" panose="02040502050505030304" pitchFamily="18" charset="0"/>
              </a:rPr>
              <a:t>A bosszú témája</a:t>
            </a:r>
            <a:br>
              <a:rPr lang="hu-HU" dirty="0" smtClean="0">
                <a:latin typeface="Palatino Linotype" panose="02040502050505030304" pitchFamily="18" charset="0"/>
              </a:rPr>
            </a:br>
            <a:r>
              <a:rPr lang="hu-HU" dirty="0" smtClean="0">
                <a:latin typeface="Palatino Linotype" panose="02040502050505030304" pitchFamily="18" charset="0"/>
              </a:rPr>
              <a:t>A III. Szent Háború</a:t>
            </a:r>
            <a:endParaRPr lang="hu-HU" dirty="0">
              <a:latin typeface="Palatino Linotype" panose="02040502050505030304" pitchFamily="18" charset="0"/>
            </a:endParaRPr>
          </a:p>
        </p:txBody>
      </p:sp>
      <p:sp>
        <p:nvSpPr>
          <p:cNvPr id="3" name="Tartalom helye 2"/>
          <p:cNvSpPr>
            <a:spLocks noGrp="1"/>
          </p:cNvSpPr>
          <p:nvPr>
            <p:ph idx="1"/>
          </p:nvPr>
        </p:nvSpPr>
        <p:spPr/>
        <p:txBody>
          <a:bodyPr>
            <a:normAutofit lnSpcReduction="10000"/>
          </a:bodyPr>
          <a:lstStyle/>
          <a:p>
            <a:r>
              <a:rPr lang="hu-HU" dirty="0" smtClean="0">
                <a:latin typeface="Palatino Linotype" panose="02040502050505030304" pitchFamily="18" charset="0"/>
              </a:rPr>
              <a:t>II. </a:t>
            </a:r>
            <a:r>
              <a:rPr lang="hu-HU" dirty="0" err="1" smtClean="0">
                <a:latin typeface="Palatino Linotype" panose="02040502050505030304" pitchFamily="18" charset="0"/>
              </a:rPr>
              <a:t>Philipposz</a:t>
            </a:r>
            <a:r>
              <a:rPr lang="hu-HU" dirty="0" smtClean="0">
                <a:latin typeface="Palatino Linotype" panose="02040502050505030304" pitchFamily="18" charset="0"/>
              </a:rPr>
              <a:t> háborúja Thébai és </a:t>
            </a:r>
            <a:r>
              <a:rPr lang="hu-HU" dirty="0" err="1" smtClean="0">
                <a:latin typeface="Palatino Linotype" panose="02040502050505030304" pitchFamily="18" charset="0"/>
              </a:rPr>
              <a:t>Phókisz</a:t>
            </a:r>
            <a:r>
              <a:rPr lang="hu-HU" dirty="0" smtClean="0">
                <a:latin typeface="Palatino Linotype" panose="02040502050505030304" pitchFamily="18" charset="0"/>
              </a:rPr>
              <a:t> ellen, Delphoi és Apollón védelmében</a:t>
            </a:r>
          </a:p>
          <a:p>
            <a:pPr lvl="1"/>
            <a:r>
              <a:rPr lang="hu-HU" dirty="0" smtClean="0">
                <a:latin typeface="Palatino Linotype" panose="02040502050505030304" pitchFamily="18" charset="0"/>
              </a:rPr>
              <a:t>III. Szent Háború</a:t>
            </a:r>
          </a:p>
          <a:p>
            <a:pPr lvl="1"/>
            <a:r>
              <a:rPr lang="hu-HU" dirty="0" smtClean="0">
                <a:latin typeface="Palatino Linotype" panose="02040502050505030304" pitchFamily="18" charset="0"/>
              </a:rPr>
              <a:t>Nagy siker a makedón propagandának, Hellászban </a:t>
            </a:r>
            <a:r>
              <a:rPr lang="hu-HU" dirty="0" err="1" smtClean="0">
                <a:latin typeface="Palatino Linotype" panose="02040502050505030304" pitchFamily="18" charset="0"/>
              </a:rPr>
              <a:t>Philipposz</a:t>
            </a:r>
            <a:r>
              <a:rPr lang="hu-HU" dirty="0" smtClean="0">
                <a:latin typeface="Palatino Linotype" panose="02040502050505030304" pitchFamily="18" charset="0"/>
              </a:rPr>
              <a:t> megerősítette hatalmát</a:t>
            </a:r>
          </a:p>
          <a:p>
            <a:pPr lvl="1"/>
            <a:r>
              <a:rPr lang="hu-HU" dirty="0" smtClean="0">
                <a:latin typeface="Palatino Linotype" panose="02040502050505030304" pitchFamily="18" charset="0"/>
              </a:rPr>
              <a:t>A „szent cél” lehetővé tette </a:t>
            </a:r>
            <a:r>
              <a:rPr lang="hu-HU" dirty="0" err="1" smtClean="0">
                <a:latin typeface="Palatino Linotype" panose="02040502050505030304" pitchFamily="18" charset="0"/>
              </a:rPr>
              <a:t>Philipposznak</a:t>
            </a:r>
            <a:r>
              <a:rPr lang="hu-HU" dirty="0" smtClean="0">
                <a:latin typeface="Palatino Linotype" panose="02040502050505030304" pitchFamily="18" charset="0"/>
              </a:rPr>
              <a:t>, hogy expanziós törekvéseit elérje</a:t>
            </a:r>
          </a:p>
          <a:p>
            <a:pPr lvl="1"/>
            <a:r>
              <a:rPr lang="hu-HU" dirty="0" smtClean="0">
                <a:latin typeface="Palatino Linotype" panose="02040502050505030304" pitchFamily="18" charset="0"/>
              </a:rPr>
              <a:t>Delphoi megvédésével a makedón király bizonyította, hogy az istenek őt támogatják</a:t>
            </a:r>
          </a:p>
          <a:p>
            <a:pPr lvl="1"/>
            <a:r>
              <a:rPr lang="hu-HU" dirty="0" smtClean="0">
                <a:latin typeface="Palatino Linotype" panose="02040502050505030304" pitchFamily="18" charset="0"/>
              </a:rPr>
              <a:t>Hős (hérosz) lett, az istenek védelmezője, Héraklész leszármazottjaként az új Héraklész</a:t>
            </a:r>
          </a:p>
          <a:p>
            <a:pPr lvl="1"/>
            <a:r>
              <a:rPr lang="hu-HU" dirty="0" smtClean="0">
                <a:latin typeface="Palatino Linotype" panose="02040502050505030304" pitchFamily="18" charset="0"/>
              </a:rPr>
              <a:t>A </a:t>
            </a:r>
            <a:r>
              <a:rPr lang="hu-HU" dirty="0" err="1" smtClean="0">
                <a:latin typeface="Palatino Linotype" panose="02040502050505030304" pitchFamily="18" charset="0"/>
              </a:rPr>
              <a:t>Pánhellén</a:t>
            </a:r>
            <a:r>
              <a:rPr lang="hu-HU" dirty="0" smtClean="0">
                <a:latin typeface="Palatino Linotype" panose="02040502050505030304" pitchFamily="18" charset="0"/>
              </a:rPr>
              <a:t> mozgalom megvalósításának lehetősége </a:t>
            </a:r>
            <a:r>
              <a:rPr lang="hu-HU" dirty="0" err="1" smtClean="0">
                <a:latin typeface="Palatino Linotype" panose="02040502050505030304" pitchFamily="18" charset="0"/>
              </a:rPr>
              <a:t>Philipposz</a:t>
            </a:r>
            <a:r>
              <a:rPr lang="hu-HU" dirty="0" smtClean="0">
                <a:latin typeface="Palatino Linotype" panose="02040502050505030304" pitchFamily="18" charset="0"/>
              </a:rPr>
              <a:t> alatt</a:t>
            </a:r>
          </a:p>
        </p:txBody>
      </p:sp>
    </p:spTree>
    <p:extLst>
      <p:ext uri="{BB962C8B-B14F-4D97-AF65-F5344CB8AC3E}">
        <p14:creationId xmlns:p14="http://schemas.microsoft.com/office/powerpoint/2010/main" val="162827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75565"/>
            <a:ext cx="10515600" cy="1113155"/>
          </a:xfrm>
        </p:spPr>
        <p:txBody>
          <a:bodyPr>
            <a:normAutofit/>
          </a:bodyPr>
          <a:lstStyle/>
          <a:p>
            <a:pPr algn="ctr"/>
            <a:r>
              <a:rPr lang="hu-HU" sz="3200" dirty="0" smtClean="0">
                <a:latin typeface="Palatino Linotype" panose="02040502050505030304" pitchFamily="18" charset="0"/>
              </a:rPr>
              <a:t>A bosszú témája</a:t>
            </a:r>
            <a:br>
              <a:rPr lang="hu-HU" sz="3200" dirty="0" smtClean="0">
                <a:latin typeface="Palatino Linotype" panose="02040502050505030304" pitchFamily="18" charset="0"/>
              </a:rPr>
            </a:br>
            <a:r>
              <a:rPr lang="hu-HU" sz="3200" dirty="0" smtClean="0">
                <a:latin typeface="Palatino Linotype" panose="02040502050505030304" pitchFamily="18" charset="0"/>
              </a:rPr>
              <a:t>A központban: a perzsák </a:t>
            </a:r>
            <a:endParaRPr lang="hu-HU" sz="3200" dirty="0">
              <a:latin typeface="Palatino Linotype" panose="02040502050505030304" pitchFamily="18" charset="0"/>
            </a:endParaRPr>
          </a:p>
        </p:txBody>
      </p:sp>
      <p:sp>
        <p:nvSpPr>
          <p:cNvPr id="3" name="Tartalom helye 2"/>
          <p:cNvSpPr>
            <a:spLocks noGrp="1"/>
          </p:cNvSpPr>
          <p:nvPr>
            <p:ph idx="1"/>
          </p:nvPr>
        </p:nvSpPr>
        <p:spPr>
          <a:xfrm>
            <a:off x="838200" y="1188720"/>
            <a:ext cx="10515600" cy="5654040"/>
          </a:xfrm>
        </p:spPr>
        <p:txBody>
          <a:bodyPr>
            <a:normAutofit fontScale="85000" lnSpcReduction="20000"/>
          </a:bodyPr>
          <a:lstStyle/>
          <a:p>
            <a:pPr>
              <a:lnSpc>
                <a:spcPct val="120000"/>
              </a:lnSpc>
              <a:spcBef>
                <a:spcPts val="0"/>
              </a:spcBef>
            </a:pPr>
            <a:r>
              <a:rPr lang="hu-HU" dirty="0" smtClean="0">
                <a:latin typeface="Palatino Linotype" panose="02040502050505030304" pitchFamily="18" charset="0"/>
              </a:rPr>
              <a:t>Központi felfogás: a perzsák megsértették az isteneket =&gt; bosszút kell állni rajtuk</a:t>
            </a:r>
          </a:p>
          <a:p>
            <a:pPr>
              <a:lnSpc>
                <a:spcPct val="120000"/>
              </a:lnSpc>
              <a:spcBef>
                <a:spcPts val="0"/>
              </a:spcBef>
            </a:pPr>
            <a:r>
              <a:rPr lang="hu-HU" dirty="0" err="1" smtClean="0">
                <a:latin typeface="Palatino Linotype" panose="02040502050505030304" pitchFamily="18" charset="0"/>
              </a:rPr>
              <a:t>Pánhellén</a:t>
            </a:r>
            <a:r>
              <a:rPr lang="hu-HU" dirty="0" smtClean="0">
                <a:latin typeface="Palatino Linotype" panose="02040502050505030304" pitchFamily="18" charset="0"/>
              </a:rPr>
              <a:t> mozgalomhoz is köthető: a bosszúhadjárat egységesíti a görögöket a közös ellenséggel szemben</a:t>
            </a:r>
          </a:p>
          <a:p>
            <a:pPr>
              <a:lnSpc>
                <a:spcPct val="120000"/>
              </a:lnSpc>
              <a:spcBef>
                <a:spcPts val="0"/>
              </a:spcBef>
            </a:pPr>
            <a:r>
              <a:rPr lang="hu-HU" dirty="0" smtClean="0">
                <a:latin typeface="Palatino Linotype" panose="02040502050505030304" pitchFamily="18" charset="0"/>
              </a:rPr>
              <a:t>A bosszú gondolatának rétegei:</a:t>
            </a:r>
          </a:p>
          <a:p>
            <a:pPr marL="1082675" indent="-366713">
              <a:lnSpc>
                <a:spcPct val="120000"/>
              </a:lnSpc>
              <a:spcBef>
                <a:spcPts val="0"/>
              </a:spcBef>
              <a:buFont typeface="+mj-lt"/>
              <a:buAutoNum type="arabicPeriod"/>
            </a:pPr>
            <a:r>
              <a:rPr lang="hu-HU" dirty="0" smtClean="0">
                <a:latin typeface="Palatino Linotype" panose="02040502050505030304" pitchFamily="18" charset="0"/>
              </a:rPr>
              <a:t>A makedónok a perzsákkal harcoltak a perzsa háborúk idején, ezt az „árulást” (és felelősséget) háttérbe kellett szorítaniuk;</a:t>
            </a:r>
          </a:p>
          <a:p>
            <a:pPr marL="1082675" indent="-366713">
              <a:lnSpc>
                <a:spcPct val="120000"/>
              </a:lnSpc>
              <a:spcBef>
                <a:spcPts val="0"/>
              </a:spcBef>
              <a:buFont typeface="+mj-lt"/>
              <a:buAutoNum type="arabicPeriod"/>
            </a:pPr>
            <a:r>
              <a:rPr lang="hu-HU" dirty="0" smtClean="0">
                <a:latin typeface="Palatino Linotype" panose="02040502050505030304" pitchFamily="18" charset="0"/>
              </a:rPr>
              <a:t>A makedón királynak különös, egyedi vallásos autoritása van, aki felelős az isteneknek a </a:t>
            </a:r>
            <a:r>
              <a:rPr lang="hu-HU" i="1" dirty="0" smtClean="0">
                <a:latin typeface="Palatino Linotype" panose="02040502050505030304" pitchFamily="18" charset="0"/>
              </a:rPr>
              <a:t>nemzetért</a:t>
            </a:r>
            <a:r>
              <a:rPr lang="hu-HU" dirty="0" smtClean="0">
                <a:latin typeface="Palatino Linotype" panose="02040502050505030304" pitchFamily="18" charset="0"/>
              </a:rPr>
              <a:t>;</a:t>
            </a:r>
          </a:p>
          <a:p>
            <a:pPr marL="1082675" indent="-366713">
              <a:lnSpc>
                <a:spcPct val="120000"/>
              </a:lnSpc>
              <a:spcBef>
                <a:spcPts val="0"/>
              </a:spcBef>
              <a:buFont typeface="+mj-lt"/>
              <a:buAutoNum type="arabicPeriod"/>
            </a:pPr>
            <a:r>
              <a:rPr lang="hu-HU" dirty="0" smtClean="0">
                <a:latin typeface="Palatino Linotype" panose="02040502050505030304" pitchFamily="18" charset="0"/>
              </a:rPr>
              <a:t>A bosszú lehetővé teszi, hogy a görögök egy zászló alatt egyesüljenek</a:t>
            </a:r>
          </a:p>
          <a:p>
            <a:pPr algn="just">
              <a:lnSpc>
                <a:spcPct val="120000"/>
              </a:lnSpc>
              <a:spcBef>
                <a:spcPts val="0"/>
              </a:spcBef>
            </a:pPr>
            <a:r>
              <a:rPr lang="hu-HU" dirty="0" smtClean="0">
                <a:latin typeface="Palatino Linotype" panose="02040502050505030304" pitchFamily="18" charset="0"/>
              </a:rPr>
              <a:t>Fontos látni, hogy a perzsa háborúk igen központi elemként jelennek meg a kor gondolkodásában: Hérodotosz a trójai háborút is a perzsa háborúk előzményének tartja =&gt; Alexandrosz is egyfajta precedensként tekintett Trójára</a:t>
            </a:r>
          </a:p>
        </p:txBody>
      </p:sp>
    </p:spTree>
    <p:extLst>
      <p:ext uri="{BB962C8B-B14F-4D97-AF65-F5344CB8AC3E}">
        <p14:creationId xmlns:p14="http://schemas.microsoft.com/office/powerpoint/2010/main" val="16051243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51560" y="441960"/>
            <a:ext cx="10302240" cy="350520"/>
          </a:xfrm>
        </p:spPr>
        <p:txBody>
          <a:bodyPr>
            <a:noAutofit/>
          </a:bodyPr>
          <a:lstStyle/>
          <a:p>
            <a:pPr algn="ctr"/>
            <a:r>
              <a:rPr lang="hu-HU" sz="2800" dirty="0" smtClean="0">
                <a:latin typeface="Palatino Linotype" panose="02040502050505030304" pitchFamily="18" charset="0"/>
              </a:rPr>
              <a:t>A perzsa háborúk újraélesztése</a:t>
            </a:r>
            <a:br>
              <a:rPr lang="hu-HU" sz="2800" dirty="0" smtClean="0">
                <a:latin typeface="Palatino Linotype" panose="02040502050505030304" pitchFamily="18" charset="0"/>
              </a:rPr>
            </a:br>
            <a:r>
              <a:rPr lang="hu-HU" sz="2800" dirty="0" smtClean="0">
                <a:latin typeface="Palatino Linotype" panose="02040502050505030304" pitchFamily="18" charset="0"/>
              </a:rPr>
              <a:t>Nagy Sándor, az istenfélő I.</a:t>
            </a:r>
          </a:p>
        </p:txBody>
      </p:sp>
      <p:sp>
        <p:nvSpPr>
          <p:cNvPr id="3" name="Tartalom helye 2"/>
          <p:cNvSpPr>
            <a:spLocks noGrp="1"/>
          </p:cNvSpPr>
          <p:nvPr>
            <p:ph idx="1"/>
          </p:nvPr>
        </p:nvSpPr>
        <p:spPr>
          <a:xfrm>
            <a:off x="716280" y="914400"/>
            <a:ext cx="5151120" cy="5715000"/>
          </a:xfrm>
        </p:spPr>
        <p:txBody>
          <a:bodyPr>
            <a:normAutofit fontScale="70000" lnSpcReduction="20000"/>
          </a:bodyPr>
          <a:lstStyle/>
          <a:p>
            <a:r>
              <a:rPr lang="hu-HU" dirty="0" smtClean="0">
                <a:latin typeface="Palatino Linotype" panose="02040502050505030304" pitchFamily="18" charset="0"/>
              </a:rPr>
              <a:t>Idegen, leigázott népek kultúráinak/vallásainak tisztelete;</a:t>
            </a:r>
          </a:p>
          <a:p>
            <a:r>
              <a:rPr lang="hu-HU" dirty="0" smtClean="0">
                <a:latin typeface="Palatino Linotype" panose="02040502050505030304" pitchFamily="18" charset="0"/>
              </a:rPr>
              <a:t>Pl.: Xerxész </a:t>
            </a:r>
            <a:r>
              <a:rPr lang="hu-HU" dirty="0" err="1" smtClean="0">
                <a:latin typeface="Palatino Linotype" panose="02040502050505030304" pitchFamily="18" charset="0"/>
              </a:rPr>
              <a:t>Hellészpontoszon</a:t>
            </a:r>
            <a:r>
              <a:rPr lang="hu-HU" dirty="0" smtClean="0">
                <a:latin typeface="Palatino Linotype" panose="02040502050505030304" pitchFamily="18" charset="0"/>
              </a:rPr>
              <a:t> mélyen tiszteletlenül viselkedett az istenekkel szemben:</a:t>
            </a:r>
          </a:p>
          <a:p>
            <a:pPr marL="0" indent="0">
              <a:buNone/>
            </a:pPr>
            <a:endParaRPr lang="hu-HU" dirty="0">
              <a:latin typeface="Palatino Linotype" panose="02040502050505030304" pitchFamily="18" charset="0"/>
            </a:endParaRPr>
          </a:p>
          <a:p>
            <a:pPr marL="0" indent="0" algn="just">
              <a:buNone/>
            </a:pPr>
            <a:r>
              <a:rPr lang="hu-HU" dirty="0" smtClean="0">
                <a:latin typeface="Palatino Linotype" panose="02040502050505030304" pitchFamily="18" charset="0"/>
              </a:rPr>
              <a:t>„</a:t>
            </a:r>
            <a:r>
              <a:rPr lang="hu-HU" i="1" dirty="0" smtClean="0">
                <a:latin typeface="Palatino Linotype" panose="02040502050505030304" pitchFamily="18" charset="0"/>
              </a:rPr>
              <a:t>Mikor </a:t>
            </a:r>
            <a:r>
              <a:rPr lang="hu-HU" i="1" dirty="0">
                <a:latin typeface="Palatino Linotype" panose="02040502050505030304" pitchFamily="18" charset="0"/>
              </a:rPr>
              <a:t>Xerxész értesült róla, haragra gerjedt és megparancsolta, hogy mérjenek háromszáz korbácsütést a </a:t>
            </a:r>
            <a:r>
              <a:rPr lang="hu-HU" i="1" dirty="0" err="1">
                <a:latin typeface="Palatino Linotype" panose="02040502050505030304" pitchFamily="18" charset="0"/>
              </a:rPr>
              <a:t>Hellészpontoszra</a:t>
            </a:r>
            <a:r>
              <a:rPr lang="hu-HU" i="1" dirty="0">
                <a:latin typeface="Palatino Linotype" panose="02040502050505030304" pitchFamily="18" charset="0"/>
              </a:rPr>
              <a:t>, és dobjanak egy pár bilincset is a tengerbe. Sőt, azt is hallottam, hogy a bilincsek mellé bélyegzővasakat is adatott, hogy szégyenbélyeggel jelölje meg a </a:t>
            </a:r>
            <a:r>
              <a:rPr lang="hu-HU" i="1" dirty="0" err="1">
                <a:latin typeface="Palatino Linotype" panose="02040502050505030304" pitchFamily="18" charset="0"/>
              </a:rPr>
              <a:t>Hellészpontoszt</a:t>
            </a:r>
            <a:r>
              <a:rPr lang="hu-HU" i="1" dirty="0">
                <a:latin typeface="Palatino Linotype" panose="02040502050505030304" pitchFamily="18" charset="0"/>
              </a:rPr>
              <a:t>. Azt is elrendelte, hogy a tengert ostorozó emberek a következő barbár és istentelen szavakat kiabálják: „Te keserű víz! Ezt a büntetést méri rád urad, amiért bántottad őt, holott ő igazán nem ártott neked. De Xerxész királyunk mégiscsak átkel rajtad, akár akarod, akár nem. Méltán nem áldoz neked egyetlen ember fia sem, mert nem vagy más, csak zavaros és sós vízáradat.” Miután Xerxész így megbüntette a tengert, a hídépítők felügyelőit lefejeztette</a:t>
            </a:r>
            <a:r>
              <a:rPr lang="hu-HU" i="1" dirty="0" smtClean="0">
                <a:latin typeface="Palatino Linotype" panose="02040502050505030304" pitchFamily="18" charset="0"/>
              </a:rPr>
              <a:t>.</a:t>
            </a:r>
            <a:r>
              <a:rPr lang="hu-HU" dirty="0" smtClean="0">
                <a:latin typeface="Palatino Linotype" panose="02040502050505030304" pitchFamily="18" charset="0"/>
              </a:rPr>
              <a:t>” (Hérodotosz: A görög-perzsa háborúk, 7:54)</a:t>
            </a:r>
          </a:p>
          <a:p>
            <a:endParaRPr lang="hu-HU" dirty="0">
              <a:latin typeface="Palatino Linotype" panose="02040502050505030304" pitchFamily="18" charset="0"/>
            </a:endParaRP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1673" y="1630680"/>
            <a:ext cx="6713208" cy="4696056"/>
          </a:xfrm>
          <a:prstGeom prst="rect">
            <a:avLst/>
          </a:prstGeom>
        </p:spPr>
      </p:pic>
    </p:spTree>
    <p:extLst>
      <p:ext uri="{BB962C8B-B14F-4D97-AF65-F5344CB8AC3E}">
        <p14:creationId xmlns:p14="http://schemas.microsoft.com/office/powerpoint/2010/main" val="31427587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latin typeface="Palatino Linotype" panose="02040502050505030304" pitchFamily="18" charset="0"/>
              </a:rPr>
              <a:t>A perzsa háborúk újraélesztése</a:t>
            </a:r>
            <a:br>
              <a:rPr lang="hu-HU" dirty="0" smtClean="0">
                <a:latin typeface="Palatino Linotype" panose="02040502050505030304" pitchFamily="18" charset="0"/>
              </a:rPr>
            </a:br>
            <a:r>
              <a:rPr lang="hu-HU" dirty="0" smtClean="0">
                <a:latin typeface="Palatino Linotype" panose="02040502050505030304" pitchFamily="18" charset="0"/>
              </a:rPr>
              <a:t>Nagy Sándor, az istenfélő II.</a:t>
            </a:r>
            <a:endParaRPr lang="hu-HU" dirty="0">
              <a:latin typeface="Palatino Linotype" panose="02040502050505030304" pitchFamily="18" charset="0"/>
            </a:endParaRPr>
          </a:p>
        </p:txBody>
      </p:sp>
      <p:sp>
        <p:nvSpPr>
          <p:cNvPr id="3" name="Tartalom helye 2"/>
          <p:cNvSpPr>
            <a:spLocks noGrp="1"/>
          </p:cNvSpPr>
          <p:nvPr>
            <p:ph idx="1"/>
          </p:nvPr>
        </p:nvSpPr>
        <p:spPr>
          <a:xfrm>
            <a:off x="838200" y="1825624"/>
            <a:ext cx="6339840" cy="4758056"/>
          </a:xfrm>
        </p:spPr>
        <p:txBody>
          <a:bodyPr>
            <a:normAutofit fontScale="85000" lnSpcReduction="20000"/>
          </a:bodyPr>
          <a:lstStyle/>
          <a:p>
            <a:r>
              <a:rPr lang="hu-HU" dirty="0" smtClean="0">
                <a:latin typeface="Palatino Linotype" panose="02040502050505030304" pitchFamily="18" charset="0"/>
              </a:rPr>
              <a:t>II. </a:t>
            </a:r>
            <a:r>
              <a:rPr lang="hu-HU" dirty="0" err="1" smtClean="0">
                <a:latin typeface="Palatino Linotype" panose="02040502050505030304" pitchFamily="18" charset="0"/>
              </a:rPr>
              <a:t>Kambüszész</a:t>
            </a:r>
            <a:r>
              <a:rPr lang="hu-HU" dirty="0" smtClean="0">
                <a:latin typeface="Palatino Linotype" panose="02040502050505030304" pitchFamily="18" charset="0"/>
              </a:rPr>
              <a:t> esete az </a:t>
            </a:r>
            <a:r>
              <a:rPr lang="hu-HU" dirty="0" err="1" smtClean="0">
                <a:latin typeface="Palatino Linotype" panose="02040502050505030304" pitchFamily="18" charset="0"/>
              </a:rPr>
              <a:t>Ápisz-bikával</a:t>
            </a:r>
            <a:r>
              <a:rPr lang="hu-HU" dirty="0" smtClean="0">
                <a:latin typeface="Palatino Linotype" panose="02040502050505030304" pitchFamily="18" charset="0"/>
              </a:rPr>
              <a:t>:</a:t>
            </a:r>
          </a:p>
          <a:p>
            <a:pPr marL="0" lvl="0" indent="0" algn="just">
              <a:buNone/>
            </a:pPr>
            <a:r>
              <a:rPr lang="hu-HU" i="1" dirty="0" smtClean="0">
                <a:latin typeface="Palatino Linotype" panose="02040502050505030304" pitchFamily="18" charset="0"/>
              </a:rPr>
              <a:t>„Elővezették </a:t>
            </a:r>
            <a:r>
              <a:rPr lang="hu-HU" i="1" dirty="0">
                <a:latin typeface="Palatino Linotype" panose="02040502050505030304" pitchFamily="18" charset="0"/>
              </a:rPr>
              <a:t>a papok </a:t>
            </a:r>
            <a:r>
              <a:rPr lang="hu-HU" i="1" dirty="0" err="1">
                <a:latin typeface="Palatino Linotype" panose="02040502050505030304" pitchFamily="18" charset="0"/>
              </a:rPr>
              <a:t>Apiszt</a:t>
            </a:r>
            <a:r>
              <a:rPr lang="hu-HU" i="1" dirty="0">
                <a:latin typeface="Palatino Linotype" panose="02040502050505030304" pitchFamily="18" charset="0"/>
              </a:rPr>
              <a:t>, </a:t>
            </a:r>
            <a:r>
              <a:rPr lang="hu-HU" i="1" dirty="0" err="1">
                <a:latin typeface="Palatino Linotype" panose="02040502050505030304" pitchFamily="18" charset="0"/>
              </a:rPr>
              <a:t>Kambüszészt</a:t>
            </a:r>
            <a:r>
              <a:rPr lang="hu-HU" i="1" dirty="0">
                <a:latin typeface="Palatino Linotype" panose="02040502050505030304" pitchFamily="18" charset="0"/>
              </a:rPr>
              <a:t> valósággal őrület szállta meg, kirántotta tőrét, és </a:t>
            </a:r>
            <a:r>
              <a:rPr lang="hu-HU" i="1" dirty="0" err="1">
                <a:latin typeface="Palatino Linotype" panose="02040502050505030304" pitchFamily="18" charset="0"/>
              </a:rPr>
              <a:t>Apisz</a:t>
            </a:r>
            <a:r>
              <a:rPr lang="hu-HU" i="1" dirty="0">
                <a:latin typeface="Palatino Linotype" panose="02040502050505030304" pitchFamily="18" charset="0"/>
              </a:rPr>
              <a:t> hasába akarta döfni, de csak a combját találta el. Nevetve szólt a papokhoz:„Ostobák! Hát ilyen hús-vér isteneitek vannak, hogy fogja őket a fegyver? Az ilyen isten valóban méltó az egyiptomiakhoz! De nem fogtok ti sokáig örülni neki, hogy gúnyt űztetek belőlem!” E szavakkal megparancsolta, hogy korbácsolják meg a papokat és öljenek meg minden egyiptomit, akit azon kapnak, hogy folytatja az ünneplést. Az egyiptomiak ünnepe tehát félbeszakadt, a papok megkapták büntetésüket, a combján megsérült </a:t>
            </a:r>
            <a:r>
              <a:rPr lang="hu-HU" i="1" dirty="0" err="1">
                <a:latin typeface="Palatino Linotype" panose="02040502050505030304" pitchFamily="18" charset="0"/>
              </a:rPr>
              <a:t>Apisz</a:t>
            </a:r>
            <a:r>
              <a:rPr lang="hu-HU" i="1" dirty="0">
                <a:latin typeface="Palatino Linotype" panose="02040502050505030304" pitchFamily="18" charset="0"/>
              </a:rPr>
              <a:t> pedig a templomban a földre zuhant és kimúlt. A halálra sebzett állatot a papok titokban temették el, hogy </a:t>
            </a:r>
            <a:r>
              <a:rPr lang="hu-HU" i="1" dirty="0" err="1">
                <a:latin typeface="Palatino Linotype" panose="02040502050505030304" pitchFamily="18" charset="0"/>
              </a:rPr>
              <a:t>Kambüszész</a:t>
            </a:r>
            <a:r>
              <a:rPr lang="hu-HU" i="1" dirty="0">
                <a:latin typeface="Palatino Linotype" panose="02040502050505030304" pitchFamily="18" charset="0"/>
              </a:rPr>
              <a:t> ne tudjon róla</a:t>
            </a:r>
            <a:r>
              <a:rPr lang="hu-HU" i="1" dirty="0" smtClean="0">
                <a:latin typeface="Palatino Linotype" panose="02040502050505030304" pitchFamily="18" charset="0"/>
              </a:rPr>
              <a:t>.”</a:t>
            </a:r>
            <a:endParaRPr lang="hu-HU" dirty="0">
              <a:latin typeface="Palatino Linotype" panose="02040502050505030304" pitchFamily="18" charset="0"/>
            </a:endParaRP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6535" y="2092351"/>
            <a:ext cx="5457825" cy="3817885"/>
          </a:xfrm>
          <a:prstGeom prst="rect">
            <a:avLst/>
          </a:prstGeom>
        </p:spPr>
      </p:pic>
    </p:spTree>
    <p:extLst>
      <p:ext uri="{BB962C8B-B14F-4D97-AF65-F5344CB8AC3E}">
        <p14:creationId xmlns:p14="http://schemas.microsoft.com/office/powerpoint/2010/main" val="1609240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algn="ctr"/>
            <a:r>
              <a:rPr lang="hu-HU" sz="3200" dirty="0" smtClean="0">
                <a:latin typeface="Palatino Linotype" panose="02040502050505030304" pitchFamily="18" charset="0"/>
              </a:rPr>
              <a:t>A perzsa háborúk újraélesztése</a:t>
            </a:r>
            <a:br>
              <a:rPr lang="hu-HU" sz="3200" dirty="0" smtClean="0">
                <a:latin typeface="Palatino Linotype" panose="02040502050505030304" pitchFamily="18" charset="0"/>
              </a:rPr>
            </a:br>
            <a:r>
              <a:rPr lang="hu-HU" sz="3200" dirty="0" smtClean="0">
                <a:latin typeface="Palatino Linotype" panose="02040502050505030304" pitchFamily="18" charset="0"/>
              </a:rPr>
              <a:t>Háborús bűncselekmények és vallásos indokaik I.</a:t>
            </a:r>
            <a:br>
              <a:rPr lang="hu-HU" sz="3200" dirty="0" smtClean="0">
                <a:latin typeface="Palatino Linotype" panose="02040502050505030304" pitchFamily="18" charset="0"/>
              </a:rPr>
            </a:br>
            <a:r>
              <a:rPr lang="hu-HU" sz="3200" dirty="0" smtClean="0">
                <a:latin typeface="Palatino Linotype" panose="02040502050505030304" pitchFamily="18" charset="0"/>
              </a:rPr>
              <a:t>Thébai elpusztítása</a:t>
            </a:r>
            <a:endParaRPr lang="hu-HU" sz="3200" dirty="0"/>
          </a:p>
        </p:txBody>
      </p:sp>
      <p:sp>
        <p:nvSpPr>
          <p:cNvPr id="3" name="Tartalom helye 2"/>
          <p:cNvSpPr>
            <a:spLocks noGrp="1"/>
          </p:cNvSpPr>
          <p:nvPr>
            <p:ph idx="1"/>
          </p:nvPr>
        </p:nvSpPr>
        <p:spPr/>
        <p:txBody>
          <a:bodyPr>
            <a:noAutofit/>
          </a:bodyPr>
          <a:lstStyle/>
          <a:p>
            <a:pPr lvl="1" algn="just"/>
            <a:r>
              <a:rPr lang="hu-HU" sz="2800" dirty="0" smtClean="0">
                <a:latin typeface="Palatino Linotype" panose="02040502050505030304" pitchFamily="18" charset="0"/>
              </a:rPr>
              <a:t>Mikor Alexandrosz trónra lépett, Athén és Thébai fellázadt</a:t>
            </a:r>
          </a:p>
          <a:p>
            <a:pPr lvl="1" algn="just"/>
            <a:r>
              <a:rPr lang="hu-HU" sz="2800" dirty="0" smtClean="0">
                <a:latin typeface="Palatino Linotype" panose="02040502050505030304" pitchFamily="18" charset="0"/>
              </a:rPr>
              <a:t>Az újkirály a föld színével tette egyenlővé Thébait, de megkegyelmezett Athénnak</a:t>
            </a:r>
          </a:p>
          <a:p>
            <a:pPr lvl="1" algn="just"/>
            <a:r>
              <a:rPr lang="hu-HU" sz="2800" dirty="0" err="1" smtClean="0">
                <a:latin typeface="Palatino Linotype" panose="02040502050505030304" pitchFamily="18" charset="0"/>
              </a:rPr>
              <a:t>Arrhianos</a:t>
            </a:r>
            <a:r>
              <a:rPr lang="hu-HU" sz="2800" dirty="0" smtClean="0">
                <a:latin typeface="Palatino Linotype" panose="02040502050505030304" pitchFamily="18" charset="0"/>
              </a:rPr>
              <a:t> szerint a mészárlásra azért került sor, mert a thébaiak árulóként viselkedtek a görög-perzsa háborúk során</a:t>
            </a:r>
          </a:p>
          <a:p>
            <a:pPr lvl="1" algn="just"/>
            <a:r>
              <a:rPr lang="hu-HU" sz="2800" dirty="0" err="1" smtClean="0">
                <a:latin typeface="Palatino Linotype" panose="02040502050505030304" pitchFamily="18" charset="0"/>
              </a:rPr>
              <a:t>Plut</a:t>
            </a:r>
            <a:r>
              <a:rPr lang="hu-HU" sz="2800" dirty="0" smtClean="0">
                <a:latin typeface="Palatino Linotype" panose="02040502050505030304" pitchFamily="18" charset="0"/>
              </a:rPr>
              <a:t>.: „</a:t>
            </a:r>
            <a:r>
              <a:rPr lang="hu-HU" sz="2800" i="1" dirty="0" smtClean="0">
                <a:latin typeface="Palatino Linotype" panose="02040502050505030304" pitchFamily="18" charset="0"/>
              </a:rPr>
              <a:t>Alexandrosz ezt főként azért tette, mert így remélte, hogy a görögök majd megrémülnek a nagy szerencsétlenségtől, és ijedtükben mozdulni se mernek. A történteket azzal szépítgette egyébként, hogy szövetségesei felhívásának volt kénytelen eleget tenni; a </a:t>
            </a:r>
            <a:r>
              <a:rPr lang="hu-HU" sz="2800" i="1" dirty="0" err="1" smtClean="0">
                <a:latin typeface="Palatino Linotype" panose="02040502050505030304" pitchFamily="18" charset="0"/>
              </a:rPr>
              <a:t>phókiszik</a:t>
            </a:r>
            <a:r>
              <a:rPr lang="hu-HU" sz="2800" i="1" dirty="0" smtClean="0">
                <a:latin typeface="Palatino Linotype" panose="02040502050505030304" pitchFamily="18" charset="0"/>
              </a:rPr>
              <a:t> és a </a:t>
            </a:r>
            <a:r>
              <a:rPr lang="hu-HU" sz="2800" i="1" dirty="0" err="1" smtClean="0">
                <a:latin typeface="Palatino Linotype" panose="02040502050505030304" pitchFamily="18" charset="0"/>
              </a:rPr>
              <a:t>palataiaiak</a:t>
            </a:r>
            <a:r>
              <a:rPr lang="hu-HU" sz="2800" i="1" dirty="0" smtClean="0">
                <a:latin typeface="Palatino Linotype" panose="02040502050505030304" pitchFamily="18" charset="0"/>
              </a:rPr>
              <a:t> ugyanis vádat emeltek a thébaiak ellen</a:t>
            </a:r>
            <a:r>
              <a:rPr lang="hu-HU" sz="2800" dirty="0" smtClean="0">
                <a:latin typeface="Palatino Linotype" panose="02040502050505030304" pitchFamily="18" charset="0"/>
              </a:rPr>
              <a:t>.”</a:t>
            </a:r>
          </a:p>
        </p:txBody>
      </p:sp>
    </p:spTree>
    <p:extLst>
      <p:ext uri="{BB962C8B-B14F-4D97-AF65-F5344CB8AC3E}">
        <p14:creationId xmlns:p14="http://schemas.microsoft.com/office/powerpoint/2010/main" val="14237054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883920" y="454025"/>
            <a:ext cx="10515600" cy="4351338"/>
          </a:xfrm>
        </p:spPr>
        <p:txBody>
          <a:bodyPr/>
          <a:lstStyle/>
          <a:p>
            <a:pPr algn="just"/>
            <a:r>
              <a:rPr lang="hu-HU" dirty="0" smtClean="0">
                <a:latin typeface="Palatino Linotype" panose="02040502050505030304" pitchFamily="18" charset="0"/>
              </a:rPr>
              <a:t>„</a:t>
            </a:r>
            <a:r>
              <a:rPr lang="hu-HU" i="1" dirty="0" err="1" smtClean="0">
                <a:latin typeface="Palatino Linotype" panose="02040502050505030304" pitchFamily="18" charset="0"/>
              </a:rPr>
              <a:t>Kleitosznak</a:t>
            </a:r>
            <a:r>
              <a:rPr lang="hu-HU" i="1" dirty="0" smtClean="0">
                <a:latin typeface="Palatino Linotype" panose="02040502050505030304" pitchFamily="18" charset="0"/>
              </a:rPr>
              <a:t> részeg mulatozás közben történt meggyilkolását, valamint a makedónok gyáva viselkedését az Indusnál, amely miatt hadjárata befejezetlen maradt, Dionüszosz haragjának s bosszújának tekintette.</a:t>
            </a:r>
            <a:r>
              <a:rPr lang="hu-HU" dirty="0" smtClean="0">
                <a:latin typeface="Palatino Linotype" panose="02040502050505030304" pitchFamily="18" charset="0"/>
              </a:rPr>
              <a:t>”</a:t>
            </a:r>
            <a:endParaRPr lang="hu-HU" dirty="0">
              <a:latin typeface="Palatino Linotype" panose="02040502050505030304" pitchFamily="18" charset="0"/>
            </a:endParaRP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1695" y="1416367"/>
            <a:ext cx="8020050" cy="5610225"/>
          </a:xfrm>
          <a:prstGeom prst="rect">
            <a:avLst/>
          </a:prstGeom>
        </p:spPr>
      </p:pic>
    </p:spTree>
    <p:extLst>
      <p:ext uri="{BB962C8B-B14F-4D97-AF65-F5344CB8AC3E}">
        <p14:creationId xmlns:p14="http://schemas.microsoft.com/office/powerpoint/2010/main" val="2792349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algn="ctr"/>
            <a:r>
              <a:rPr lang="hu-HU" sz="2800" dirty="0" smtClean="0">
                <a:latin typeface="Palatino Linotype" panose="02040502050505030304" pitchFamily="18" charset="0"/>
              </a:rPr>
              <a:t>A perzsa háborúk újraélesztése</a:t>
            </a:r>
            <a:br>
              <a:rPr lang="hu-HU" sz="2800" dirty="0" smtClean="0">
                <a:latin typeface="Palatino Linotype" panose="02040502050505030304" pitchFamily="18" charset="0"/>
              </a:rPr>
            </a:br>
            <a:r>
              <a:rPr lang="hu-HU" sz="2800" dirty="0" smtClean="0">
                <a:latin typeface="Palatino Linotype" panose="02040502050505030304" pitchFamily="18" charset="0"/>
              </a:rPr>
              <a:t>Háborús bűncselekmények és vallásos indokaik II.</a:t>
            </a:r>
            <a:br>
              <a:rPr lang="hu-HU" sz="2800" dirty="0" smtClean="0">
                <a:latin typeface="Palatino Linotype" panose="02040502050505030304" pitchFamily="18" charset="0"/>
              </a:rPr>
            </a:br>
            <a:r>
              <a:rPr lang="hu-HU" sz="2800" dirty="0" smtClean="0">
                <a:latin typeface="Palatino Linotype" panose="02040502050505030304" pitchFamily="18" charset="0"/>
              </a:rPr>
              <a:t>A </a:t>
            </a:r>
            <a:r>
              <a:rPr lang="hu-HU" sz="2800" dirty="0" err="1" smtClean="0">
                <a:latin typeface="Palatino Linotype" panose="02040502050505030304" pitchFamily="18" charset="0"/>
              </a:rPr>
              <a:t>Branchidae</a:t>
            </a:r>
            <a:r>
              <a:rPr lang="hu-HU" sz="2800" dirty="0" smtClean="0">
                <a:latin typeface="Palatino Linotype" panose="02040502050505030304" pitchFamily="18" charset="0"/>
              </a:rPr>
              <a:t> papi nemzetség kiirtása</a:t>
            </a:r>
            <a:endParaRPr lang="hu-HU" sz="2800" dirty="0"/>
          </a:p>
        </p:txBody>
      </p:sp>
      <p:sp>
        <p:nvSpPr>
          <p:cNvPr id="3" name="Tartalom helye 2"/>
          <p:cNvSpPr>
            <a:spLocks noGrp="1"/>
          </p:cNvSpPr>
          <p:nvPr>
            <p:ph idx="1"/>
          </p:nvPr>
        </p:nvSpPr>
        <p:spPr>
          <a:xfrm>
            <a:off x="838200" y="1690688"/>
            <a:ext cx="5257800" cy="4486275"/>
          </a:xfrm>
        </p:spPr>
        <p:txBody>
          <a:bodyPr>
            <a:normAutofit fontScale="85000" lnSpcReduction="10000"/>
          </a:bodyPr>
          <a:lstStyle/>
          <a:p>
            <a:pPr algn="just"/>
            <a:r>
              <a:rPr lang="hu-HU" dirty="0" err="1" smtClean="0">
                <a:latin typeface="Palatino Linotype" panose="02040502050505030304" pitchFamily="18" charset="0"/>
              </a:rPr>
              <a:t>Branchidae</a:t>
            </a:r>
            <a:r>
              <a:rPr lang="hu-HU" dirty="0" smtClean="0">
                <a:latin typeface="Palatino Linotype" panose="02040502050505030304" pitchFamily="18" charset="0"/>
              </a:rPr>
              <a:t>: egy papi nemzetség, amely Apollón jóshelyét gondozta </a:t>
            </a:r>
            <a:r>
              <a:rPr lang="hu-HU" dirty="0" err="1" smtClean="0">
                <a:latin typeface="Palatino Linotype" panose="02040502050505030304" pitchFamily="18" charset="0"/>
              </a:rPr>
              <a:t>Didymában</a:t>
            </a:r>
            <a:r>
              <a:rPr lang="hu-HU" dirty="0" smtClean="0">
                <a:latin typeface="Palatino Linotype" panose="02040502050505030304" pitchFamily="18" charset="0"/>
              </a:rPr>
              <a:t>, </a:t>
            </a:r>
            <a:r>
              <a:rPr lang="hu-HU" dirty="0" err="1" smtClean="0">
                <a:latin typeface="Palatino Linotype" panose="02040502050505030304" pitchFamily="18" charset="0"/>
              </a:rPr>
              <a:t>Miletus</a:t>
            </a:r>
            <a:r>
              <a:rPr lang="hu-HU" dirty="0" smtClean="0">
                <a:latin typeface="Palatino Linotype" panose="02040502050505030304" pitchFamily="18" charset="0"/>
              </a:rPr>
              <a:t> mellett;</a:t>
            </a:r>
          </a:p>
          <a:p>
            <a:pPr algn="just"/>
            <a:r>
              <a:rPr lang="hu-HU" dirty="0" smtClean="0">
                <a:latin typeface="Palatino Linotype" panose="02040502050505030304" pitchFamily="18" charset="0"/>
              </a:rPr>
              <a:t>Amikor a perzsák jöttek, kétszínűen viselkedtek, s a szentély kincseit kiadták a hódítóknak</a:t>
            </a:r>
          </a:p>
          <a:p>
            <a:pPr algn="just"/>
            <a:r>
              <a:rPr lang="hu-HU" dirty="0" smtClean="0">
                <a:latin typeface="Palatino Linotype" panose="02040502050505030304" pitchFamily="18" charset="0"/>
              </a:rPr>
              <a:t>A perzsa visszavonulás után féltek a görögök bosszújától, ezért menedéket kértek Xerxésztől, aki </a:t>
            </a:r>
            <a:r>
              <a:rPr lang="hu-HU" dirty="0" err="1" smtClean="0">
                <a:latin typeface="Palatino Linotype" panose="02040502050505030304" pitchFamily="18" charset="0"/>
              </a:rPr>
              <a:t>Bactriában</a:t>
            </a:r>
            <a:r>
              <a:rPr lang="hu-HU" dirty="0" smtClean="0">
                <a:latin typeface="Palatino Linotype" panose="02040502050505030304" pitchFamily="18" charset="0"/>
              </a:rPr>
              <a:t> telepítette le őket;</a:t>
            </a:r>
          </a:p>
          <a:p>
            <a:pPr algn="just"/>
            <a:r>
              <a:rPr lang="hu-HU" dirty="0" smtClean="0">
                <a:latin typeface="Palatino Linotype" panose="02040502050505030304" pitchFamily="18" charset="0"/>
              </a:rPr>
              <a:t>Nagy Sándor elfoglalta és elődeik bűnei miatt kiirtotta őket</a:t>
            </a:r>
            <a:endParaRPr lang="hu-HU" dirty="0">
              <a:latin typeface="Palatino Linotype" panose="02040502050505030304" pitchFamily="18" charset="0"/>
            </a:endParaRPr>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1690688"/>
            <a:ext cx="5257800" cy="3943350"/>
          </a:xfrm>
          <a:prstGeom prst="rect">
            <a:avLst/>
          </a:prstGeom>
        </p:spPr>
      </p:pic>
    </p:spTree>
    <p:extLst>
      <p:ext uri="{BB962C8B-B14F-4D97-AF65-F5344CB8AC3E}">
        <p14:creationId xmlns:p14="http://schemas.microsoft.com/office/powerpoint/2010/main" val="21586906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pPr algn="ctr"/>
            <a:r>
              <a:rPr lang="hu-HU" sz="2800" dirty="0" smtClean="0">
                <a:latin typeface="Palatino Linotype" panose="02040502050505030304" pitchFamily="18" charset="0"/>
              </a:rPr>
              <a:t>A perzsa háborúk újraélesztése</a:t>
            </a:r>
            <a:br>
              <a:rPr lang="hu-HU" sz="2800" dirty="0" smtClean="0">
                <a:latin typeface="Palatino Linotype" panose="02040502050505030304" pitchFamily="18" charset="0"/>
              </a:rPr>
            </a:br>
            <a:r>
              <a:rPr lang="hu-HU" sz="2800" dirty="0" smtClean="0">
                <a:latin typeface="Palatino Linotype" panose="02040502050505030304" pitchFamily="18" charset="0"/>
              </a:rPr>
              <a:t>Háborús bűncselekmények és vallásos indokaik III.</a:t>
            </a:r>
            <a:br>
              <a:rPr lang="hu-HU" sz="2800" dirty="0" smtClean="0">
                <a:latin typeface="Palatino Linotype" panose="02040502050505030304" pitchFamily="18" charset="0"/>
              </a:rPr>
            </a:br>
            <a:r>
              <a:rPr lang="hu-HU" sz="2800" dirty="0" smtClean="0">
                <a:latin typeface="Palatino Linotype" panose="02040502050505030304" pitchFamily="18" charset="0"/>
              </a:rPr>
              <a:t>Perszepolisz feldúlása</a:t>
            </a:r>
            <a:endParaRPr lang="hu-HU" sz="2800" dirty="0"/>
          </a:p>
        </p:txBody>
      </p:sp>
      <p:sp>
        <p:nvSpPr>
          <p:cNvPr id="3" name="Tartalom helye 2"/>
          <p:cNvSpPr>
            <a:spLocks noGrp="1"/>
          </p:cNvSpPr>
          <p:nvPr>
            <p:ph idx="1"/>
          </p:nvPr>
        </p:nvSpPr>
        <p:spPr/>
        <p:txBody>
          <a:bodyPr/>
          <a:lstStyle/>
          <a:p>
            <a:r>
              <a:rPr lang="hu-HU" dirty="0" smtClean="0">
                <a:latin typeface="Palatino Linotype" panose="02040502050505030304" pitchFamily="18" charset="0"/>
              </a:rPr>
              <a:t>A perzsák </a:t>
            </a:r>
            <a:r>
              <a:rPr lang="hu-HU" i="1" dirty="0" smtClean="0">
                <a:latin typeface="Palatino Linotype" panose="02040502050505030304" pitchFamily="18" charset="0"/>
              </a:rPr>
              <a:t>fővárosa;</a:t>
            </a:r>
          </a:p>
          <a:p>
            <a:r>
              <a:rPr lang="hu-HU" dirty="0" smtClean="0">
                <a:latin typeface="Palatino Linotype" panose="02040502050505030304" pitchFamily="18" charset="0"/>
              </a:rPr>
              <a:t>Bosszú Athén lerombolásáért és templomainak felgyújtásáért</a:t>
            </a:r>
            <a:endParaRPr lang="hu-HU" dirty="0">
              <a:latin typeface="Palatino Linotype" panose="02040502050505030304" pitchFamily="18" charset="0"/>
            </a:endParaRP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5975" y="1995487"/>
            <a:ext cx="8020050" cy="5610225"/>
          </a:xfrm>
          <a:prstGeom prst="rect">
            <a:avLst/>
          </a:prstGeom>
        </p:spPr>
      </p:pic>
    </p:spTree>
    <p:extLst>
      <p:ext uri="{BB962C8B-B14F-4D97-AF65-F5344CB8AC3E}">
        <p14:creationId xmlns:p14="http://schemas.microsoft.com/office/powerpoint/2010/main" val="3102261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err="1" smtClean="0">
                <a:latin typeface="Palatino Linotype" panose="02040502050505030304" pitchFamily="18" charset="0"/>
              </a:rPr>
              <a:t>Imitatio</a:t>
            </a:r>
            <a:r>
              <a:rPr lang="hu-HU" dirty="0" smtClean="0">
                <a:latin typeface="Palatino Linotype" panose="02040502050505030304" pitchFamily="18" charset="0"/>
              </a:rPr>
              <a:t> I.</a:t>
            </a:r>
            <a:br>
              <a:rPr lang="hu-HU" dirty="0" smtClean="0">
                <a:latin typeface="Palatino Linotype" panose="02040502050505030304" pitchFamily="18" charset="0"/>
              </a:rPr>
            </a:br>
            <a:r>
              <a:rPr lang="hu-HU" dirty="0" smtClean="0">
                <a:latin typeface="Palatino Linotype" panose="02040502050505030304" pitchFamily="18" charset="0"/>
              </a:rPr>
              <a:t>Bevezetés</a:t>
            </a:r>
            <a:endParaRPr lang="hu-HU" dirty="0">
              <a:latin typeface="Palatino Linotype" panose="02040502050505030304" pitchFamily="18" charset="0"/>
            </a:endParaRPr>
          </a:p>
        </p:txBody>
      </p:sp>
      <p:sp>
        <p:nvSpPr>
          <p:cNvPr id="3" name="Tartalom helye 2"/>
          <p:cNvSpPr>
            <a:spLocks noGrp="1"/>
          </p:cNvSpPr>
          <p:nvPr>
            <p:ph idx="1"/>
          </p:nvPr>
        </p:nvSpPr>
        <p:spPr/>
        <p:txBody>
          <a:bodyPr>
            <a:normAutofit/>
          </a:bodyPr>
          <a:lstStyle/>
          <a:p>
            <a:r>
              <a:rPr lang="hu-HU" sz="1800" dirty="0" smtClean="0">
                <a:latin typeface="Palatino Linotype" panose="02040502050505030304" pitchFamily="18" charset="0"/>
              </a:rPr>
              <a:t>Több kialakult legenda az isteni származásról</a:t>
            </a:r>
          </a:p>
          <a:p>
            <a:pPr marL="625475" indent="0" algn="just">
              <a:buNone/>
            </a:pPr>
            <a:r>
              <a:rPr lang="hu-HU" sz="1800" i="1" dirty="0" smtClean="0">
                <a:latin typeface="Palatino Linotype" panose="02040502050505030304" pitchFamily="18" charset="0"/>
              </a:rPr>
              <a:t>A hagyomány szerint a makedón királyi család </a:t>
            </a:r>
            <a:r>
              <a:rPr lang="hu-HU" sz="1800" i="1" dirty="0" err="1" smtClean="0">
                <a:latin typeface="Palatino Linotype" panose="02040502050505030304" pitchFamily="18" charset="0"/>
              </a:rPr>
              <a:t>ösei</a:t>
            </a:r>
            <a:r>
              <a:rPr lang="hu-HU" sz="1800" i="1" dirty="0" smtClean="0">
                <a:latin typeface="Palatino Linotype" panose="02040502050505030304" pitchFamily="18" charset="0"/>
              </a:rPr>
              <a:t> az </a:t>
            </a:r>
            <a:r>
              <a:rPr lang="hu-HU" sz="1800" i="1" dirty="0" err="1" smtClean="0">
                <a:latin typeface="Palatino Linotype" panose="02040502050505030304" pitchFamily="18" charset="0"/>
              </a:rPr>
              <a:t>argosi</a:t>
            </a:r>
            <a:r>
              <a:rPr lang="hu-HU" sz="1800" i="1" dirty="0" smtClean="0">
                <a:latin typeface="Palatino Linotype" panose="02040502050505030304" pitchFamily="18" charset="0"/>
              </a:rPr>
              <a:t> </a:t>
            </a:r>
            <a:r>
              <a:rPr lang="hu-HU" sz="1800" i="1" dirty="0" err="1" smtClean="0">
                <a:latin typeface="Palatino Linotype" panose="02040502050505030304" pitchFamily="18" charset="0"/>
              </a:rPr>
              <a:t>témenidák</a:t>
            </a:r>
            <a:r>
              <a:rPr lang="hu-HU" sz="1800" i="1" dirty="0" smtClean="0">
                <a:latin typeface="Palatino Linotype" panose="02040502050505030304" pitchFamily="18" charset="0"/>
              </a:rPr>
              <a:t> </a:t>
            </a:r>
            <a:r>
              <a:rPr lang="hu-HU" sz="1800" i="1" dirty="0" err="1" smtClean="0">
                <a:latin typeface="Palatino Linotype" panose="02040502050505030304" pitchFamily="18" charset="0"/>
              </a:rPr>
              <a:t>volták</a:t>
            </a:r>
            <a:r>
              <a:rPr lang="hu-HU" sz="1800" i="1" dirty="0" smtClean="0">
                <a:latin typeface="Palatino Linotype" panose="02040502050505030304" pitchFamily="18" charset="0"/>
              </a:rPr>
              <a:t>, </a:t>
            </a:r>
            <a:r>
              <a:rPr lang="hu-HU" sz="1800" i="1" dirty="0" err="1" smtClean="0">
                <a:latin typeface="Palatino Linotype" panose="02040502050505030304" pitchFamily="18" charset="0"/>
              </a:rPr>
              <a:t>Témenosz</a:t>
            </a:r>
            <a:r>
              <a:rPr lang="hu-HU" sz="1800" i="1" dirty="0" smtClean="0">
                <a:latin typeface="Palatino Linotype" panose="02040502050505030304" pitchFamily="18" charset="0"/>
              </a:rPr>
              <a:t> pedig Héraklész leszármazottja volt. Sándor anyja, </a:t>
            </a:r>
            <a:r>
              <a:rPr lang="hu-HU" sz="1800" i="1" dirty="0" err="1" smtClean="0">
                <a:latin typeface="Palatino Linotype" panose="02040502050505030304" pitchFamily="18" charset="0"/>
              </a:rPr>
              <a:t>Olümpiász</a:t>
            </a:r>
            <a:r>
              <a:rPr lang="hu-HU" sz="1800" i="1" dirty="0" smtClean="0">
                <a:latin typeface="Palatino Linotype" panose="02040502050505030304" pitchFamily="18" charset="0"/>
              </a:rPr>
              <a:t> pedig </a:t>
            </a:r>
            <a:r>
              <a:rPr lang="hu-HU" sz="1800" i="1" dirty="0" err="1" smtClean="0">
                <a:latin typeface="Palatino Linotype" panose="02040502050505030304" pitchFamily="18" charset="0"/>
              </a:rPr>
              <a:t>Aiakosztól</a:t>
            </a:r>
            <a:r>
              <a:rPr lang="hu-HU" sz="1800" i="1" dirty="0" smtClean="0">
                <a:latin typeface="Palatino Linotype" panose="02040502050505030304" pitchFamily="18" charset="0"/>
              </a:rPr>
              <a:t> származott, mint </a:t>
            </a:r>
            <a:r>
              <a:rPr lang="hu-HU" sz="1800" i="1" dirty="0" err="1" smtClean="0">
                <a:latin typeface="Palatino Linotype" panose="02040502050505030304" pitchFamily="18" charset="0"/>
              </a:rPr>
              <a:t>Achilleusz</a:t>
            </a:r>
            <a:r>
              <a:rPr lang="hu-HU" sz="1800" i="1" dirty="0" smtClean="0">
                <a:latin typeface="Palatino Linotype" panose="02040502050505030304" pitchFamily="18" charset="0"/>
              </a:rPr>
              <a:t> vagy Aiasz</a:t>
            </a:r>
            <a:r>
              <a:rPr lang="hu-HU" sz="1800" i="1" dirty="0" smtClean="0">
                <a:latin typeface="Palatino Linotype" panose="02040502050505030304" pitchFamily="18" charset="0"/>
              </a:rPr>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023553"/>
            <a:ext cx="5385911" cy="3590607"/>
          </a:xfrm>
          <a:prstGeom prst="rect">
            <a:avLst/>
          </a:prstGeom>
        </p:spPr>
      </p:pic>
      <p:pic>
        <p:nvPicPr>
          <p:cNvPr id="5" name="Tartalom hely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1855" y="3023553"/>
            <a:ext cx="5097974" cy="3566160"/>
          </a:xfrm>
          <a:prstGeom prst="rect">
            <a:avLst/>
          </a:prstGeom>
        </p:spPr>
      </p:pic>
    </p:spTree>
    <p:extLst>
      <p:ext uri="{BB962C8B-B14F-4D97-AF65-F5344CB8AC3E}">
        <p14:creationId xmlns:p14="http://schemas.microsoft.com/office/powerpoint/2010/main" val="26155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365125"/>
            <a:ext cx="10515600" cy="915035"/>
          </a:xfrm>
        </p:spPr>
        <p:txBody>
          <a:bodyPr>
            <a:normAutofit fontScale="90000"/>
          </a:bodyPr>
          <a:lstStyle/>
          <a:p>
            <a:pPr algn="ctr"/>
            <a:r>
              <a:rPr lang="hu-HU" sz="3200" dirty="0" err="1" smtClean="0">
                <a:latin typeface="Palatino Linotype" panose="02040502050505030304" pitchFamily="18" charset="0"/>
              </a:rPr>
              <a:t>Imitatio</a:t>
            </a:r>
            <a:r>
              <a:rPr lang="hu-HU" sz="3200" dirty="0" smtClean="0">
                <a:latin typeface="Palatino Linotype" panose="02040502050505030304" pitchFamily="18" charset="0"/>
              </a:rPr>
              <a:t> II.</a:t>
            </a:r>
            <a:br>
              <a:rPr lang="hu-HU" sz="3200" dirty="0" smtClean="0">
                <a:latin typeface="Palatino Linotype" panose="02040502050505030304" pitchFamily="18" charset="0"/>
              </a:rPr>
            </a:br>
            <a:r>
              <a:rPr lang="hu-HU" sz="3200" dirty="0" err="1" smtClean="0">
                <a:latin typeface="Palatino Linotype" panose="02040502050505030304" pitchFamily="18" charset="0"/>
              </a:rPr>
              <a:t>Achilleus</a:t>
            </a:r>
            <a:r>
              <a:rPr lang="hu-HU" sz="3200" dirty="0" smtClean="0">
                <a:latin typeface="Palatino Linotype" panose="02040502050505030304" pitchFamily="18" charset="0"/>
              </a:rPr>
              <a:t> és Alexandrosz</a:t>
            </a:r>
            <a:endParaRPr lang="hu-HU" sz="3200" dirty="0"/>
          </a:p>
        </p:txBody>
      </p:sp>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1280" y="1280160"/>
            <a:ext cx="7973753" cy="5577840"/>
          </a:xfrm>
        </p:spPr>
      </p:pic>
      <p:sp>
        <p:nvSpPr>
          <p:cNvPr id="5" name="Szövegdoboz 4"/>
          <p:cNvSpPr txBox="1"/>
          <p:nvPr/>
        </p:nvSpPr>
        <p:spPr>
          <a:xfrm>
            <a:off x="1219200" y="1280160"/>
            <a:ext cx="4831080" cy="5078313"/>
          </a:xfrm>
          <a:prstGeom prst="rect">
            <a:avLst/>
          </a:prstGeom>
          <a:noFill/>
        </p:spPr>
        <p:txBody>
          <a:bodyPr wrap="square" rtlCol="0">
            <a:spAutoFit/>
          </a:bodyPr>
          <a:lstStyle/>
          <a:p>
            <a:pPr marL="285750" indent="-285750">
              <a:buFont typeface="Arial" panose="020B0604020202020204" pitchFamily="34" charset="0"/>
              <a:buChar char="•"/>
            </a:pPr>
            <a:r>
              <a:rPr lang="hu-HU" dirty="0" smtClean="0"/>
              <a:t>Gyerekkorba visszanyúló kapcsolatok</a:t>
            </a:r>
          </a:p>
          <a:p>
            <a:pPr marL="742950" lvl="1" indent="-285750" algn="just">
              <a:buFont typeface="Arial" panose="020B0604020202020204" pitchFamily="34" charset="0"/>
              <a:buChar char="•"/>
            </a:pPr>
            <a:r>
              <a:rPr lang="hu-HU" dirty="0" smtClean="0"/>
              <a:t>Nevelője, az </a:t>
            </a:r>
            <a:r>
              <a:rPr lang="hu-HU" dirty="0" err="1" smtClean="0"/>
              <a:t>Olümpiász</a:t>
            </a:r>
            <a:r>
              <a:rPr lang="hu-HU" dirty="0" smtClean="0"/>
              <a:t> köréhez tartozó </a:t>
            </a:r>
            <a:r>
              <a:rPr lang="hu-HU" dirty="0" err="1" smtClean="0"/>
              <a:t>Lüszimakhosz</a:t>
            </a:r>
            <a:r>
              <a:rPr lang="hu-HU" dirty="0" smtClean="0"/>
              <a:t> </a:t>
            </a:r>
            <a:r>
              <a:rPr lang="hu-HU" dirty="0" err="1" smtClean="0"/>
              <a:t>Achilleusznak</a:t>
            </a:r>
            <a:r>
              <a:rPr lang="hu-HU" dirty="0" smtClean="0"/>
              <a:t> nevezte őt, míg apját </a:t>
            </a:r>
            <a:r>
              <a:rPr lang="hu-HU" dirty="0" err="1" smtClean="0"/>
              <a:t>Péleusznak</a:t>
            </a:r>
            <a:r>
              <a:rPr lang="hu-HU" dirty="0" smtClean="0"/>
              <a:t> </a:t>
            </a:r>
          </a:p>
          <a:p>
            <a:pPr marL="285750" indent="-285750" algn="just">
              <a:buFont typeface="Arial" panose="020B0604020202020204" pitchFamily="34" charset="0"/>
              <a:buChar char="•"/>
            </a:pPr>
            <a:r>
              <a:rPr lang="hu-HU" dirty="0" smtClean="0"/>
              <a:t>Számos utánzás az Iliászból</a:t>
            </a:r>
          </a:p>
          <a:p>
            <a:pPr marL="742950" lvl="1" indent="-285750" algn="just">
              <a:buFont typeface="Arial" panose="020B0604020202020204" pitchFamily="34" charset="0"/>
              <a:buChar char="•"/>
            </a:pPr>
            <a:r>
              <a:rPr lang="hu-HU" dirty="0" smtClean="0"/>
              <a:t>„</a:t>
            </a:r>
            <a:r>
              <a:rPr lang="hu-HU" i="1" dirty="0" smtClean="0"/>
              <a:t>a sátorba vonuló és ott napokig duzzogó Alexandroszról szóló leírások vélhetően történetileg hitelesek, s a makedón király szándékosan élt eme </a:t>
            </a:r>
            <a:r>
              <a:rPr lang="hu-HU" i="1" dirty="0" err="1" smtClean="0"/>
              <a:t>Achilleuszt</a:t>
            </a:r>
            <a:r>
              <a:rPr lang="hu-HU" i="1" dirty="0" smtClean="0"/>
              <a:t> utánzó, színpadias elvonulással, azért, hogy az ellenkező vagy elégedetlenkedő katonáira ráerőltesse az akaratát</a:t>
            </a:r>
            <a:r>
              <a:rPr lang="hu-HU" dirty="0" smtClean="0"/>
              <a:t>”. /</a:t>
            </a:r>
            <a:r>
              <a:rPr lang="hu-HU" dirty="0" err="1" smtClean="0"/>
              <a:t>Elizabeth</a:t>
            </a:r>
            <a:r>
              <a:rPr lang="hu-HU" dirty="0" smtClean="0"/>
              <a:t> </a:t>
            </a:r>
            <a:r>
              <a:rPr lang="hu-HU" dirty="0" err="1" smtClean="0"/>
              <a:t>Carney</a:t>
            </a:r>
            <a:r>
              <a:rPr lang="hu-HU" dirty="0" smtClean="0"/>
              <a:t> nyomán Tóth Iván/</a:t>
            </a:r>
          </a:p>
          <a:p>
            <a:pPr marL="285750" indent="-285750" algn="just">
              <a:buFont typeface="Arial" panose="020B0604020202020204" pitchFamily="34" charset="0"/>
              <a:buChar char="•"/>
            </a:pPr>
            <a:r>
              <a:rPr lang="hu-HU" dirty="0" smtClean="0"/>
              <a:t>Trója városánál nagy tisztelettétel </a:t>
            </a:r>
            <a:r>
              <a:rPr lang="hu-HU" dirty="0" err="1" smtClean="0"/>
              <a:t>Achilleusznak</a:t>
            </a:r>
            <a:endParaRPr lang="hu-HU" dirty="0" smtClean="0"/>
          </a:p>
          <a:p>
            <a:pPr marL="285750" indent="-285750" algn="just">
              <a:buFont typeface="Arial" panose="020B0604020202020204" pitchFamily="34" charset="0"/>
              <a:buChar char="•"/>
            </a:pPr>
            <a:r>
              <a:rPr lang="hu-HU" dirty="0" smtClean="0"/>
              <a:t>Probléma: </a:t>
            </a:r>
            <a:r>
              <a:rPr lang="hu-HU" dirty="0" err="1" smtClean="0"/>
              <a:t>Achilleusz</a:t>
            </a:r>
            <a:r>
              <a:rPr lang="hu-HU" dirty="0" smtClean="0"/>
              <a:t> a siker elérését közvetlenül megelőzően meghal</a:t>
            </a:r>
          </a:p>
          <a:p>
            <a:pPr marL="285750" indent="-285750" algn="just">
              <a:buFont typeface="Arial" panose="020B0604020202020204" pitchFamily="34" charset="0"/>
              <a:buChar char="•"/>
            </a:pPr>
            <a:endParaRPr lang="hu-HU" dirty="0"/>
          </a:p>
        </p:txBody>
      </p:sp>
    </p:spTree>
    <p:extLst>
      <p:ext uri="{BB962C8B-B14F-4D97-AF65-F5344CB8AC3E}">
        <p14:creationId xmlns:p14="http://schemas.microsoft.com/office/powerpoint/2010/main" val="36081116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err="1" smtClean="0">
                <a:latin typeface="Palatino Linotype" panose="02040502050505030304" pitchFamily="18" charset="0"/>
              </a:rPr>
              <a:t>Imitatio</a:t>
            </a:r>
            <a:r>
              <a:rPr lang="hu-HU" dirty="0" smtClean="0">
                <a:latin typeface="Palatino Linotype" panose="02040502050505030304" pitchFamily="18" charset="0"/>
              </a:rPr>
              <a:t> III.</a:t>
            </a:r>
            <a:br>
              <a:rPr lang="hu-HU" dirty="0" smtClean="0">
                <a:latin typeface="Palatino Linotype" panose="02040502050505030304" pitchFamily="18" charset="0"/>
              </a:rPr>
            </a:br>
            <a:r>
              <a:rPr lang="hu-HU" dirty="0" smtClean="0">
                <a:latin typeface="Palatino Linotype" panose="02040502050505030304" pitchFamily="18" charset="0"/>
              </a:rPr>
              <a:t>Héraklész és </a:t>
            </a:r>
            <a:r>
              <a:rPr lang="hu-HU" dirty="0" smtClean="0">
                <a:latin typeface="Palatino Linotype" panose="02040502050505030304" pitchFamily="18" charset="0"/>
              </a:rPr>
              <a:t>Alexandrosz</a:t>
            </a:r>
            <a:endParaRPr lang="hu-HU" dirty="0">
              <a:latin typeface="Palatino Linotype" panose="02040502050505030304" pitchFamily="18" charset="0"/>
            </a:endParaRPr>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97975" y="1690688"/>
            <a:ext cx="3755825" cy="5007767"/>
          </a:xfrm>
        </p:spPr>
      </p:pic>
      <p:sp>
        <p:nvSpPr>
          <p:cNvPr id="5" name="Szövegdoboz 4"/>
          <p:cNvSpPr txBox="1"/>
          <p:nvPr/>
        </p:nvSpPr>
        <p:spPr>
          <a:xfrm>
            <a:off x="838200" y="2943581"/>
            <a:ext cx="4905375" cy="3754874"/>
          </a:xfrm>
          <a:prstGeom prst="rect">
            <a:avLst/>
          </a:prstGeom>
          <a:noFill/>
        </p:spPr>
        <p:txBody>
          <a:bodyPr wrap="square" rtlCol="0">
            <a:spAutoFit/>
          </a:bodyPr>
          <a:lstStyle/>
          <a:p>
            <a:pPr marL="285750" indent="-285750" algn="just">
              <a:buFont typeface="Arial" panose="020B0604020202020204" pitchFamily="34" charset="0"/>
              <a:buChar char="•"/>
            </a:pPr>
            <a:r>
              <a:rPr lang="hu-HU" sz="1400" dirty="0" smtClean="0">
                <a:latin typeface="Palatino Linotype" panose="02040502050505030304" pitchFamily="18" charset="0"/>
              </a:rPr>
              <a:t>Akhilleusszal egy idő után – mint példaképpel – baj volt, hiszen ő nagy sikerének elérésekor (Trója bevételekor) meghalt (ez nem a legjobb üzenet);</a:t>
            </a:r>
          </a:p>
          <a:p>
            <a:pPr marL="285750" indent="-285750" algn="just">
              <a:buFont typeface="Arial" panose="020B0604020202020204" pitchFamily="34" charset="0"/>
              <a:buChar char="•"/>
            </a:pPr>
            <a:r>
              <a:rPr lang="hu-HU" sz="1400" dirty="0" smtClean="0">
                <a:latin typeface="Palatino Linotype" panose="02040502050505030304" pitchFamily="18" charset="0"/>
              </a:rPr>
              <a:t>Héraklész Zeusz fia volt ráadásul, túlélte a nagy csatáját, stb.</a:t>
            </a:r>
          </a:p>
          <a:p>
            <a:pPr marL="285750" indent="-285750" algn="just">
              <a:buFont typeface="Arial" panose="020B0604020202020204" pitchFamily="34" charset="0"/>
              <a:buChar char="•"/>
            </a:pPr>
            <a:r>
              <a:rPr lang="hu-HU" sz="1400" dirty="0" smtClean="0">
                <a:latin typeface="Palatino Linotype" panose="02040502050505030304" pitchFamily="18" charset="0"/>
              </a:rPr>
              <a:t>Egyiptom elfoglalása =&gt; </a:t>
            </a:r>
            <a:r>
              <a:rPr lang="hu-HU" sz="1400" dirty="0" err="1" smtClean="0">
                <a:latin typeface="Palatino Linotype" panose="02040502050505030304" pitchFamily="18" charset="0"/>
              </a:rPr>
              <a:t>Siwah</a:t>
            </a:r>
            <a:r>
              <a:rPr lang="hu-HU" sz="1400" dirty="0" smtClean="0">
                <a:latin typeface="Palatino Linotype" panose="02040502050505030304" pitchFamily="18" charset="0"/>
              </a:rPr>
              <a:t> sivatagának meglátogatása =&gt; felfedik a papok, hogy Alexandrosz nemcsak egy hős (hérosz), hanem Zeusz Ammon fia;</a:t>
            </a:r>
          </a:p>
          <a:p>
            <a:pPr marL="285750" indent="-285750" algn="just">
              <a:buFont typeface="Arial" panose="020B0604020202020204" pitchFamily="34" charset="0"/>
              <a:buChar char="•"/>
            </a:pPr>
            <a:r>
              <a:rPr lang="hu-HU" sz="1400" dirty="0" smtClean="0">
                <a:latin typeface="Palatino Linotype" panose="02040502050505030304" pitchFamily="18" charset="0"/>
              </a:rPr>
              <a:t>Mind Nagy Sándor, mind Héraklész várost alapított, </a:t>
            </a:r>
            <a:r>
              <a:rPr lang="hu-HU" sz="1400" i="1" dirty="0" smtClean="0">
                <a:latin typeface="Palatino Linotype" panose="02040502050505030304" pitchFamily="18" charset="0"/>
              </a:rPr>
              <a:t>civilizátorok</a:t>
            </a:r>
            <a:r>
              <a:rPr lang="hu-HU" sz="1400" dirty="0" smtClean="0">
                <a:latin typeface="Palatino Linotype" panose="02040502050505030304" pitchFamily="18" charset="0"/>
              </a:rPr>
              <a:t> voltak, és </a:t>
            </a:r>
            <a:r>
              <a:rPr lang="hu-HU" sz="1400" dirty="0" err="1" smtClean="0">
                <a:latin typeface="Palatino Linotype" panose="02040502050505030304" pitchFamily="18" charset="0"/>
              </a:rPr>
              <a:t>Pánhellén</a:t>
            </a:r>
            <a:r>
              <a:rPr lang="hu-HU" sz="1400" dirty="0" smtClean="0">
                <a:latin typeface="Palatino Linotype" panose="02040502050505030304" pitchFamily="18" charset="0"/>
              </a:rPr>
              <a:t> </a:t>
            </a:r>
            <a:r>
              <a:rPr lang="hu-HU" sz="1400" i="1" dirty="0" smtClean="0">
                <a:latin typeface="Palatino Linotype" panose="02040502050505030304" pitchFamily="18" charset="0"/>
              </a:rPr>
              <a:t>védelmezők</a:t>
            </a:r>
            <a:r>
              <a:rPr lang="hu-HU" sz="1400" dirty="0" smtClean="0">
                <a:latin typeface="Palatino Linotype" panose="02040502050505030304" pitchFamily="18" charset="0"/>
              </a:rPr>
              <a:t>;</a:t>
            </a:r>
          </a:p>
          <a:p>
            <a:pPr marL="285750" indent="-285750" algn="just">
              <a:buFont typeface="Arial" panose="020B0604020202020204" pitchFamily="34" charset="0"/>
              <a:buChar char="•"/>
            </a:pPr>
            <a:r>
              <a:rPr lang="hu-HU" sz="1400" dirty="0" smtClean="0">
                <a:latin typeface="Palatino Linotype" panose="02040502050505030304" pitchFamily="18" charset="0"/>
              </a:rPr>
              <a:t>Héraklész jellemzői:</a:t>
            </a:r>
          </a:p>
          <a:p>
            <a:pPr marL="742950" lvl="1" indent="-285750" algn="just">
              <a:buFont typeface="Arial" panose="020B0604020202020204" pitchFamily="34" charset="0"/>
              <a:buChar char="•"/>
            </a:pPr>
            <a:r>
              <a:rPr lang="hu-HU" sz="1400" dirty="0" err="1" smtClean="0">
                <a:latin typeface="Palatino Linotype" panose="02040502050505030304" pitchFamily="18" charset="0"/>
              </a:rPr>
              <a:t>Kosmokrator</a:t>
            </a:r>
            <a:r>
              <a:rPr lang="hu-HU" sz="1400" dirty="0" smtClean="0">
                <a:latin typeface="Palatino Linotype" panose="02040502050505030304" pitchFamily="18" charset="0"/>
              </a:rPr>
              <a:t> (=egyetemes vezető)</a:t>
            </a:r>
          </a:p>
          <a:p>
            <a:pPr marL="742950" lvl="1" indent="-285750" algn="just">
              <a:buFont typeface="Arial" panose="020B0604020202020204" pitchFamily="34" charset="0"/>
              <a:buChar char="•"/>
            </a:pPr>
            <a:r>
              <a:rPr lang="hu-HU" sz="1400" dirty="0" err="1" smtClean="0">
                <a:latin typeface="Palatino Linotype" panose="02040502050505030304" pitchFamily="18" charset="0"/>
              </a:rPr>
              <a:t>Hoplophülax</a:t>
            </a:r>
            <a:r>
              <a:rPr lang="hu-HU" sz="1400" dirty="0" smtClean="0">
                <a:latin typeface="Palatino Linotype" panose="02040502050505030304" pitchFamily="18" charset="0"/>
              </a:rPr>
              <a:t> </a:t>
            </a:r>
            <a:r>
              <a:rPr lang="hu-HU" sz="1400" dirty="0">
                <a:latin typeface="Palatino Linotype" panose="02040502050505030304" pitchFamily="18" charset="0"/>
              </a:rPr>
              <a:t>(=a fegyverek őre</a:t>
            </a:r>
            <a:r>
              <a:rPr lang="hu-HU" sz="1400" dirty="0" smtClean="0">
                <a:latin typeface="Palatino Linotype" panose="02040502050505030304" pitchFamily="18" charset="0"/>
              </a:rPr>
              <a:t>)</a:t>
            </a:r>
          </a:p>
          <a:p>
            <a:pPr marL="742950" lvl="1" indent="-285750" algn="just">
              <a:buFont typeface="Arial" panose="020B0604020202020204" pitchFamily="34" charset="0"/>
              <a:buChar char="•"/>
            </a:pPr>
            <a:r>
              <a:rPr lang="hu-HU" sz="1400" dirty="0" err="1" smtClean="0">
                <a:latin typeface="Palatino Linotype" panose="02040502050505030304" pitchFamily="18" charset="0"/>
              </a:rPr>
              <a:t>Promadrosz</a:t>
            </a:r>
            <a:r>
              <a:rPr lang="hu-HU" sz="1400" dirty="0" smtClean="0">
                <a:latin typeface="Palatino Linotype" panose="02040502050505030304" pitchFamily="18" charset="0"/>
              </a:rPr>
              <a:t> (=védelmező)</a:t>
            </a:r>
          </a:p>
          <a:p>
            <a:pPr marL="742950" lvl="1" indent="-285750" algn="just">
              <a:buFont typeface="Arial" panose="020B0604020202020204" pitchFamily="34" charset="0"/>
              <a:buChar char="•"/>
            </a:pPr>
            <a:r>
              <a:rPr lang="hu-HU" sz="1400" dirty="0" err="1" smtClean="0">
                <a:latin typeface="Palatino Linotype" panose="02040502050505030304" pitchFamily="18" charset="0"/>
              </a:rPr>
              <a:t>Aniketosz</a:t>
            </a:r>
            <a:r>
              <a:rPr lang="hu-HU" sz="1400" dirty="0" smtClean="0">
                <a:latin typeface="Palatino Linotype" panose="02040502050505030304" pitchFamily="18" charset="0"/>
              </a:rPr>
              <a:t> és </a:t>
            </a:r>
            <a:r>
              <a:rPr lang="hu-HU" sz="1400" dirty="0" err="1" smtClean="0">
                <a:latin typeface="Palatino Linotype" panose="02040502050505030304" pitchFamily="18" charset="0"/>
              </a:rPr>
              <a:t>kallinikosz</a:t>
            </a:r>
            <a:r>
              <a:rPr lang="hu-HU" sz="1400" dirty="0" smtClean="0">
                <a:latin typeface="Palatino Linotype" panose="02040502050505030304" pitchFamily="18" charset="0"/>
              </a:rPr>
              <a:t> (=győzedelmes)</a:t>
            </a:r>
          </a:p>
          <a:p>
            <a:pPr marL="285750" indent="-285750" algn="just">
              <a:buFont typeface="Arial" panose="020B0604020202020204" pitchFamily="34" charset="0"/>
              <a:buChar char="•"/>
            </a:pPr>
            <a:r>
              <a:rPr lang="hu-HU" sz="1400" dirty="0" smtClean="0">
                <a:latin typeface="Palatino Linotype" panose="02040502050505030304" pitchFamily="18" charset="0"/>
              </a:rPr>
              <a:t>Ezen jelzők Alexandrosz háborúihoz is jól jöttek</a:t>
            </a:r>
            <a:endParaRPr lang="hu-HU" sz="1400" dirty="0">
              <a:latin typeface="Palatino Linotype" panose="02040502050505030304" pitchFamily="18" charset="0"/>
            </a:endParaRPr>
          </a:p>
          <a:p>
            <a:pPr marL="742950" lvl="1" indent="-285750" algn="just">
              <a:buFont typeface="Arial" panose="020B0604020202020204" pitchFamily="34" charset="0"/>
              <a:buChar char="•"/>
            </a:pPr>
            <a:endParaRPr lang="hu-HU" sz="1400" dirty="0">
              <a:latin typeface="Palatino Linotype" panose="02040502050505030304" pitchFamily="18" charset="0"/>
            </a:endParaRPr>
          </a:p>
        </p:txBody>
      </p:sp>
      <p:pic>
        <p:nvPicPr>
          <p:cNvPr id="6" name="Kép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925" y="875942"/>
            <a:ext cx="2444851" cy="2067639"/>
          </a:xfrm>
          <a:prstGeom prst="rect">
            <a:avLst/>
          </a:prstGeom>
        </p:spPr>
      </p:pic>
    </p:spTree>
    <p:extLst>
      <p:ext uri="{BB962C8B-B14F-4D97-AF65-F5344CB8AC3E}">
        <p14:creationId xmlns:p14="http://schemas.microsoft.com/office/powerpoint/2010/main" val="31014120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err="1">
                <a:latin typeface="Palatino Linotype" panose="02040502050505030304" pitchFamily="18" charset="0"/>
              </a:rPr>
              <a:t>Imitatio</a:t>
            </a:r>
            <a:r>
              <a:rPr lang="hu-HU" dirty="0">
                <a:latin typeface="Palatino Linotype" panose="02040502050505030304" pitchFamily="18" charset="0"/>
              </a:rPr>
              <a:t> III.</a:t>
            </a:r>
            <a:br>
              <a:rPr lang="hu-HU" dirty="0">
                <a:latin typeface="Palatino Linotype" panose="02040502050505030304" pitchFamily="18" charset="0"/>
              </a:rPr>
            </a:br>
            <a:r>
              <a:rPr lang="hu-HU" dirty="0" smtClean="0">
                <a:latin typeface="Palatino Linotype" panose="02040502050505030304" pitchFamily="18" charset="0"/>
              </a:rPr>
              <a:t>Dionüszosz és </a:t>
            </a:r>
            <a:r>
              <a:rPr lang="hu-HU" dirty="0">
                <a:latin typeface="Palatino Linotype" panose="02040502050505030304" pitchFamily="18" charset="0"/>
              </a:rPr>
              <a:t>Alexandrosz</a:t>
            </a:r>
          </a:p>
        </p:txBody>
      </p:sp>
      <p:sp>
        <p:nvSpPr>
          <p:cNvPr id="3" name="Tartalom helye 2"/>
          <p:cNvSpPr>
            <a:spLocks noGrp="1"/>
          </p:cNvSpPr>
          <p:nvPr>
            <p:ph idx="1"/>
          </p:nvPr>
        </p:nvSpPr>
        <p:spPr>
          <a:xfrm>
            <a:off x="838200" y="1825624"/>
            <a:ext cx="5962650" cy="4589463"/>
          </a:xfrm>
        </p:spPr>
        <p:txBody>
          <a:bodyPr>
            <a:normAutofit fontScale="77500" lnSpcReduction="20000"/>
          </a:bodyPr>
          <a:lstStyle/>
          <a:p>
            <a:pPr algn="just"/>
            <a:r>
              <a:rPr lang="hu-HU" dirty="0" smtClean="0">
                <a:latin typeface="Palatino Linotype" panose="02040502050505030304" pitchFamily="18" charset="0"/>
              </a:rPr>
              <a:t>Probléma </a:t>
            </a:r>
            <a:r>
              <a:rPr lang="hu-HU" dirty="0" err="1" smtClean="0">
                <a:latin typeface="Palatino Linotype" panose="02040502050505030304" pitchFamily="18" charset="0"/>
              </a:rPr>
              <a:t>Héraklésszal</a:t>
            </a:r>
            <a:r>
              <a:rPr lang="hu-HU" dirty="0" smtClean="0">
                <a:latin typeface="Palatino Linotype" panose="02040502050505030304" pitchFamily="18" charset="0"/>
              </a:rPr>
              <a:t>: azután lett isten, hogy meghalt;</a:t>
            </a:r>
          </a:p>
          <a:p>
            <a:pPr algn="just"/>
            <a:r>
              <a:rPr lang="hu-HU" dirty="0" smtClean="0">
                <a:latin typeface="Palatino Linotype" panose="02040502050505030304" pitchFamily="18" charset="0"/>
              </a:rPr>
              <a:t>DE Dionüszosz már életében isten volt;</a:t>
            </a:r>
          </a:p>
          <a:p>
            <a:pPr algn="just"/>
            <a:r>
              <a:rPr lang="hu-HU" dirty="0" smtClean="0">
                <a:latin typeface="Palatino Linotype" panose="02040502050505030304" pitchFamily="18" charset="0"/>
              </a:rPr>
              <a:t>Itt is felmerült rokoni szál (</a:t>
            </a:r>
            <a:r>
              <a:rPr lang="hu-HU" dirty="0" err="1" smtClean="0">
                <a:latin typeface="Palatino Linotype" panose="02040502050505030304" pitchFamily="18" charset="0"/>
              </a:rPr>
              <a:t>Deiamira</a:t>
            </a:r>
            <a:r>
              <a:rPr lang="hu-HU" dirty="0" smtClean="0">
                <a:latin typeface="Palatino Linotype" panose="02040502050505030304" pitchFamily="18" charset="0"/>
              </a:rPr>
              <a:t>, Héraklész felesége útján);</a:t>
            </a:r>
          </a:p>
          <a:p>
            <a:pPr algn="just"/>
            <a:r>
              <a:rPr lang="hu-HU" dirty="0" smtClean="0">
                <a:latin typeface="Palatino Linotype" panose="02040502050505030304" pitchFamily="18" charset="0"/>
              </a:rPr>
              <a:t>A váltás Perszepolisz felégetésénél történt;</a:t>
            </a:r>
          </a:p>
          <a:p>
            <a:pPr algn="just"/>
            <a:r>
              <a:rPr lang="hu-HU" dirty="0" smtClean="0">
                <a:latin typeface="Palatino Linotype" panose="02040502050505030304" pitchFamily="18" charset="0"/>
              </a:rPr>
              <a:t>Euripidész példája: megérkezett Dionüszosz Thébaiba, ahol nem ismerték fel mint istent, ezért dühét elszabadította, horrort és pusztítást hozva a városra;</a:t>
            </a:r>
          </a:p>
          <a:p>
            <a:pPr algn="just"/>
            <a:r>
              <a:rPr lang="hu-HU" dirty="0" smtClean="0">
                <a:latin typeface="Palatino Linotype" panose="02040502050505030304" pitchFamily="18" charset="0"/>
              </a:rPr>
              <a:t>Távoli hódításai idején vezettette be az ún. </a:t>
            </a:r>
            <a:r>
              <a:rPr lang="hu-HU" i="1" dirty="0" err="1" smtClean="0">
                <a:latin typeface="Palatino Linotype" panose="02040502050505030304" pitchFamily="18" charset="0"/>
              </a:rPr>
              <a:t>proszküneszisz</a:t>
            </a:r>
            <a:r>
              <a:rPr lang="hu-HU" dirty="0" err="1" smtClean="0">
                <a:latin typeface="Palatino Linotype" panose="02040502050505030304" pitchFamily="18" charset="0"/>
              </a:rPr>
              <a:t>t</a:t>
            </a:r>
            <a:r>
              <a:rPr lang="hu-HU" i="1" dirty="0" smtClean="0">
                <a:latin typeface="Palatino Linotype" panose="02040502050505030304" pitchFamily="18" charset="0"/>
              </a:rPr>
              <a:t> (</a:t>
            </a:r>
            <a:r>
              <a:rPr lang="hu-HU" dirty="0" smtClean="0">
                <a:latin typeface="Palatino Linotype" panose="02040502050505030304" pitchFamily="18" charset="0"/>
              </a:rPr>
              <a:t>=istenség vagy uralkodó földre borulással vagy lábcsókkal való tisztelése);</a:t>
            </a:r>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6572" y="1690688"/>
            <a:ext cx="4081124" cy="2724150"/>
          </a:xfrm>
          <a:prstGeom prst="rect">
            <a:avLst/>
          </a:prstGeom>
        </p:spPr>
      </p:pic>
      <p:pic>
        <p:nvPicPr>
          <p:cNvPr id="5" name="Kép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0469" y="4120355"/>
            <a:ext cx="3793331" cy="2528887"/>
          </a:xfrm>
          <a:prstGeom prst="rect">
            <a:avLst/>
          </a:prstGeom>
        </p:spPr>
      </p:pic>
    </p:spTree>
    <p:extLst>
      <p:ext uri="{BB962C8B-B14F-4D97-AF65-F5344CB8AC3E}">
        <p14:creationId xmlns:p14="http://schemas.microsoft.com/office/powerpoint/2010/main" val="39975076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err="1">
                <a:latin typeface="Palatino Linotype" panose="02040502050505030304" pitchFamily="18" charset="0"/>
              </a:rPr>
              <a:t>Imitatio</a:t>
            </a:r>
            <a:r>
              <a:rPr lang="hu-HU" dirty="0">
                <a:latin typeface="Palatino Linotype" panose="02040502050505030304" pitchFamily="18" charset="0"/>
              </a:rPr>
              <a:t> </a:t>
            </a:r>
            <a:r>
              <a:rPr lang="hu-HU" dirty="0" smtClean="0">
                <a:latin typeface="Palatino Linotype" panose="02040502050505030304" pitchFamily="18" charset="0"/>
              </a:rPr>
              <a:t>IV.</a:t>
            </a:r>
            <a:r>
              <a:rPr lang="hu-HU" dirty="0">
                <a:latin typeface="Palatino Linotype" panose="02040502050505030304" pitchFamily="18" charset="0"/>
              </a:rPr>
              <a:t/>
            </a:r>
            <a:br>
              <a:rPr lang="hu-HU" dirty="0">
                <a:latin typeface="Palatino Linotype" panose="02040502050505030304" pitchFamily="18" charset="0"/>
              </a:rPr>
            </a:br>
            <a:r>
              <a:rPr lang="hu-HU" dirty="0" smtClean="0">
                <a:latin typeface="Palatino Linotype" panose="02040502050505030304" pitchFamily="18" charset="0"/>
              </a:rPr>
              <a:t>Egy későbbi legitimációs kísérlet</a:t>
            </a:r>
            <a:endParaRPr lang="hu-HU" dirty="0">
              <a:latin typeface="Palatino Linotype" panose="02040502050505030304" pitchFamily="18" charset="0"/>
            </a:endParaRPr>
          </a:p>
        </p:txBody>
      </p:sp>
      <p:sp>
        <p:nvSpPr>
          <p:cNvPr id="3" name="Tartalom helye 2"/>
          <p:cNvSpPr>
            <a:spLocks noGrp="1"/>
          </p:cNvSpPr>
          <p:nvPr>
            <p:ph idx="1"/>
          </p:nvPr>
        </p:nvSpPr>
        <p:spPr>
          <a:xfrm>
            <a:off x="838200" y="1825625"/>
            <a:ext cx="10515600" cy="4732338"/>
          </a:xfrm>
        </p:spPr>
        <p:txBody>
          <a:bodyPr>
            <a:normAutofit lnSpcReduction="10000"/>
          </a:bodyPr>
          <a:lstStyle/>
          <a:p>
            <a:r>
              <a:rPr lang="hu-HU" dirty="0" smtClean="0">
                <a:latin typeface="Palatino Linotype" panose="02040502050505030304" pitchFamily="18" charset="0"/>
              </a:rPr>
              <a:t>Nagy Sándor-regény a Kr.e. III-IV. századi Egyiptomban:</a:t>
            </a:r>
          </a:p>
          <a:p>
            <a:pPr marL="457200" lvl="1" indent="0" algn="just">
              <a:buNone/>
            </a:pPr>
            <a:r>
              <a:rPr lang="hu-HU" i="1" dirty="0">
                <a:latin typeface="Palatino Linotype" panose="02040502050505030304" pitchFamily="18" charset="0"/>
              </a:rPr>
              <a:t>„az Egyiptomot meghódító makedón </a:t>
            </a:r>
            <a:r>
              <a:rPr lang="hu-HU" i="1" dirty="0" err="1">
                <a:latin typeface="Palatino Linotype" panose="02040502050505030304" pitchFamily="18" charset="0"/>
              </a:rPr>
              <a:t>Alexandrosnak</a:t>
            </a:r>
            <a:r>
              <a:rPr lang="hu-HU" i="1" dirty="0">
                <a:latin typeface="Palatino Linotype" panose="02040502050505030304" pitchFamily="18" charset="0"/>
              </a:rPr>
              <a:t>, Nagy Sándornak egyszerre három apja volt: egy isteni: </a:t>
            </a:r>
            <a:r>
              <a:rPr lang="hu-HU" i="1" dirty="0" err="1">
                <a:latin typeface="Palatino Linotype" panose="02040502050505030304" pitchFamily="18" charset="0"/>
              </a:rPr>
              <a:t>Amun</a:t>
            </a:r>
            <a:r>
              <a:rPr lang="hu-HU" i="1" dirty="0">
                <a:latin typeface="Palatino Linotype" panose="02040502050505030304" pitchFamily="18" charset="0"/>
              </a:rPr>
              <a:t>; egy törvény szerinti: II. </a:t>
            </a:r>
            <a:r>
              <a:rPr lang="hu-HU" i="1" dirty="0" err="1">
                <a:latin typeface="Palatino Linotype" panose="02040502050505030304" pitchFamily="18" charset="0"/>
              </a:rPr>
              <a:t>Philippos</a:t>
            </a:r>
            <a:r>
              <a:rPr lang="hu-HU" i="1" dirty="0">
                <a:latin typeface="Palatino Linotype" panose="02040502050505030304" pitchFamily="18" charset="0"/>
              </a:rPr>
              <a:t> makedón király; és egy test szerinti: II. </a:t>
            </a:r>
            <a:r>
              <a:rPr lang="hu-HU" i="1" dirty="0" err="1">
                <a:latin typeface="Palatino Linotype" panose="02040502050505030304" pitchFamily="18" charset="0"/>
              </a:rPr>
              <a:t>Nektanebosz</a:t>
            </a:r>
            <a:r>
              <a:rPr lang="hu-HU" i="1" dirty="0">
                <a:latin typeface="Palatino Linotype" panose="02040502050505030304" pitchFamily="18" charset="0"/>
              </a:rPr>
              <a:t>, Egyiptom utolsó bennszülött uralkodója. A regényben </a:t>
            </a:r>
            <a:r>
              <a:rPr lang="hu-HU" i="1" dirty="0" err="1">
                <a:latin typeface="Palatino Linotype" panose="02040502050505030304" pitchFamily="18" charset="0"/>
              </a:rPr>
              <a:t>Olympiasnak</a:t>
            </a:r>
            <a:r>
              <a:rPr lang="hu-HU" i="1" dirty="0">
                <a:latin typeface="Palatino Linotype" panose="02040502050505030304" pitchFamily="18" charset="0"/>
              </a:rPr>
              <a:t>, </a:t>
            </a:r>
            <a:r>
              <a:rPr lang="hu-HU" i="1" dirty="0" err="1">
                <a:latin typeface="Palatino Linotype" panose="02040502050505030304" pitchFamily="18" charset="0"/>
              </a:rPr>
              <a:t>Alexandros</a:t>
            </a:r>
            <a:r>
              <a:rPr lang="hu-HU" i="1" dirty="0">
                <a:latin typeface="Palatino Linotype" panose="02040502050505030304" pitchFamily="18" charset="0"/>
              </a:rPr>
              <a:t> anyjának </a:t>
            </a:r>
            <a:r>
              <a:rPr lang="hu-HU" i="1" dirty="0" err="1">
                <a:latin typeface="Palatino Linotype" panose="02040502050505030304" pitchFamily="18" charset="0"/>
              </a:rPr>
              <a:t>Amun</a:t>
            </a:r>
            <a:r>
              <a:rPr lang="hu-HU" i="1" dirty="0">
                <a:latin typeface="Palatino Linotype" panose="02040502050505030304" pitchFamily="18" charset="0"/>
              </a:rPr>
              <a:t> általi megtermékenyítése ugyanúgy történik, ahogyan </a:t>
            </a:r>
            <a:r>
              <a:rPr lang="hu-HU" i="1" dirty="0" err="1">
                <a:latin typeface="Palatino Linotype" panose="02040502050505030304" pitchFamily="18" charset="0"/>
              </a:rPr>
              <a:t>Mutemwia</a:t>
            </a:r>
            <a:r>
              <a:rPr lang="hu-HU" i="1" dirty="0">
                <a:latin typeface="Palatino Linotype" panose="02040502050505030304" pitchFamily="18" charset="0"/>
              </a:rPr>
              <a:t> királynőé a luxori isteni születésrelief imént idézett feliratában. (…)</a:t>
            </a:r>
          </a:p>
          <a:p>
            <a:pPr marL="457200" lvl="1" indent="0" algn="just">
              <a:buNone/>
            </a:pPr>
            <a:r>
              <a:rPr lang="hu-HU" i="1" dirty="0">
                <a:latin typeface="Palatino Linotype" panose="02040502050505030304" pitchFamily="18" charset="0"/>
              </a:rPr>
              <a:t>Amit a Nagy Sándor-regény e zen a ponton terjesztett, az nyilvánvalóan </a:t>
            </a:r>
            <a:r>
              <a:rPr lang="hu-HU" i="1" dirty="0" err="1">
                <a:latin typeface="Palatino Linotype" panose="02040502050505030304" pitchFamily="18" charset="0"/>
              </a:rPr>
              <a:t>ptolemaiosi</a:t>
            </a:r>
            <a:r>
              <a:rPr lang="hu-HU" i="1" dirty="0">
                <a:latin typeface="Palatino Linotype" panose="02040502050505030304" pitchFamily="18" charset="0"/>
              </a:rPr>
              <a:t> udvari propaganda volt, mely nem riadt vissza attól, hogy isteni eredetet tulajdonítson </a:t>
            </a:r>
            <a:r>
              <a:rPr lang="hu-HU" i="1" dirty="0" err="1">
                <a:latin typeface="Palatino Linotype" panose="02040502050505030304" pitchFamily="18" charset="0"/>
              </a:rPr>
              <a:t>Alexandros</a:t>
            </a:r>
            <a:r>
              <a:rPr lang="hu-HU" i="1" dirty="0">
                <a:latin typeface="Palatino Linotype" panose="02040502050505030304" pitchFamily="18" charset="0"/>
              </a:rPr>
              <a:t> királyságának, amivel összhangban volt az is, hogy Egyiptom makedón hódítójának fiktív származása II. </a:t>
            </a:r>
            <a:r>
              <a:rPr lang="hu-HU" i="1" dirty="0" err="1">
                <a:latin typeface="Palatino Linotype" panose="02040502050505030304" pitchFamily="18" charset="0"/>
              </a:rPr>
              <a:t>Nektanebosztól</a:t>
            </a:r>
            <a:r>
              <a:rPr lang="hu-HU" i="1" dirty="0">
                <a:latin typeface="Palatino Linotype" panose="02040502050505030304" pitchFamily="18" charset="0"/>
              </a:rPr>
              <a:t> beillesztette Nagy Sándort Egyiptom királyainak az idők kezdete óta uralkodó végtelen sorába olyan módon, mely felidézi az </a:t>
            </a:r>
            <a:r>
              <a:rPr lang="hu-HU" i="1" dirty="0" err="1">
                <a:latin typeface="Palatino Linotype" panose="02040502050505030304" pitchFamily="18" charset="0"/>
              </a:rPr>
              <a:t>abydosi</a:t>
            </a:r>
            <a:r>
              <a:rPr lang="hu-HU" i="1" dirty="0">
                <a:latin typeface="Palatino Linotype" panose="02040502050505030304" pitchFamily="18" charset="0"/>
              </a:rPr>
              <a:t> I. </a:t>
            </a:r>
            <a:r>
              <a:rPr lang="hu-HU" i="1" dirty="0" err="1">
                <a:latin typeface="Palatino Linotype" panose="02040502050505030304" pitchFamily="18" charset="0"/>
              </a:rPr>
              <a:t>Szeti</a:t>
            </a:r>
            <a:r>
              <a:rPr lang="hu-HU" i="1" dirty="0">
                <a:latin typeface="Palatino Linotype" panose="02040502050505030304" pitchFamily="18" charset="0"/>
              </a:rPr>
              <a:t> templom királylista-reliefét, ahol </a:t>
            </a:r>
            <a:r>
              <a:rPr lang="hu-HU" i="1" dirty="0" err="1">
                <a:latin typeface="Palatino Linotype" panose="02040502050505030304" pitchFamily="18" charset="0"/>
              </a:rPr>
              <a:t>Szeti</a:t>
            </a:r>
            <a:r>
              <a:rPr lang="hu-HU" i="1" dirty="0">
                <a:latin typeface="Palatino Linotype" panose="02040502050505030304" pitchFamily="18" charset="0"/>
              </a:rPr>
              <a:t> és örököse, </a:t>
            </a:r>
            <a:r>
              <a:rPr lang="hu-HU" i="1" dirty="0" err="1">
                <a:latin typeface="Palatino Linotype" panose="02040502050505030304" pitchFamily="18" charset="0"/>
              </a:rPr>
              <a:t>Ramzesz</a:t>
            </a:r>
            <a:r>
              <a:rPr lang="hu-HU" i="1" dirty="0">
                <a:latin typeface="Palatino Linotype" panose="02040502050505030304" pitchFamily="18" charset="0"/>
              </a:rPr>
              <a:t> herceg halotti áldozatot mutat be a királyi ősök neve előtt.”</a:t>
            </a:r>
          </a:p>
          <a:p>
            <a:endParaRPr lang="hu-HU" dirty="0">
              <a:latin typeface="Palatino Linotype" panose="02040502050505030304" pitchFamily="18" charset="0"/>
            </a:endParaRPr>
          </a:p>
        </p:txBody>
      </p:sp>
    </p:spTree>
    <p:extLst>
      <p:ext uri="{BB962C8B-B14F-4D97-AF65-F5344CB8AC3E}">
        <p14:creationId xmlns:p14="http://schemas.microsoft.com/office/powerpoint/2010/main" val="846756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831850" y="461509"/>
            <a:ext cx="10515600" cy="2852737"/>
          </a:xfrm>
        </p:spPr>
        <p:txBody>
          <a:bodyPr/>
          <a:lstStyle/>
          <a:p>
            <a:pPr algn="ctr"/>
            <a:r>
              <a:rPr lang="hu-HU" dirty="0" smtClean="0">
                <a:latin typeface="Palatino Linotype" panose="02040502050505030304" pitchFamily="18" charset="0"/>
              </a:rPr>
              <a:t>Köszönöm a figyelmet!</a:t>
            </a:r>
            <a:endParaRPr lang="hu-HU" dirty="0">
              <a:latin typeface="Palatino Linotype" panose="02040502050505030304" pitchFamily="18" charset="0"/>
            </a:endParaRPr>
          </a:p>
        </p:txBody>
      </p:sp>
      <p:sp>
        <p:nvSpPr>
          <p:cNvPr id="5" name="Szöveg helye 4"/>
          <p:cNvSpPr>
            <a:spLocks noGrp="1"/>
          </p:cNvSpPr>
          <p:nvPr>
            <p:ph type="body" idx="1"/>
          </p:nvPr>
        </p:nvSpPr>
        <p:spPr/>
        <p:txBody>
          <a:bodyPr/>
          <a:lstStyle/>
          <a:p>
            <a:endParaRPr lang="hu-HU">
              <a:latin typeface="Palatino Linotype" panose="02040502050505030304" pitchFamily="18" charset="0"/>
            </a:endParaRPr>
          </a:p>
        </p:txBody>
      </p:sp>
    </p:spTree>
    <p:extLst>
      <p:ext uri="{BB962C8B-B14F-4D97-AF65-F5344CB8AC3E}">
        <p14:creationId xmlns:p14="http://schemas.microsoft.com/office/powerpoint/2010/main" val="4256021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p:txBody>
          <a:bodyPr/>
          <a:lstStyle/>
          <a:p>
            <a:pPr algn="ctr"/>
            <a:r>
              <a:rPr lang="hu-HU" dirty="0" smtClean="0">
                <a:latin typeface="Palatino Linotype" panose="02040502050505030304" pitchFamily="18" charset="0"/>
              </a:rPr>
              <a:t>Források</a:t>
            </a:r>
            <a:endParaRPr lang="hu-HU" dirty="0">
              <a:latin typeface="Palatino Linotype" panose="02040502050505030304" pitchFamily="18" charset="0"/>
            </a:endParaRPr>
          </a:p>
        </p:txBody>
      </p:sp>
      <p:sp>
        <p:nvSpPr>
          <p:cNvPr id="5" name="Tartalom helye 4"/>
          <p:cNvSpPr>
            <a:spLocks noGrp="1"/>
          </p:cNvSpPr>
          <p:nvPr>
            <p:ph idx="1"/>
          </p:nvPr>
        </p:nvSpPr>
        <p:spPr>
          <a:xfrm>
            <a:off x="838200" y="1825624"/>
            <a:ext cx="10515600" cy="4918076"/>
          </a:xfrm>
        </p:spPr>
        <p:txBody>
          <a:bodyPr>
            <a:normAutofit fontScale="77500" lnSpcReduction="20000"/>
          </a:bodyPr>
          <a:lstStyle/>
          <a:p>
            <a:pPr algn="just"/>
            <a:r>
              <a:rPr lang="hu-HU" i="1" dirty="0">
                <a:latin typeface="Palatino Linotype" panose="02040502050505030304" pitchFamily="18" charset="0"/>
              </a:rPr>
              <a:t>Borja </a:t>
            </a:r>
            <a:r>
              <a:rPr lang="hu-HU" i="1" cap="small" dirty="0" err="1" smtClean="0">
                <a:latin typeface="Palatino Linotype" panose="02040502050505030304" pitchFamily="18" charset="0"/>
              </a:rPr>
              <a:t>Antela-Bernardez</a:t>
            </a:r>
            <a:r>
              <a:rPr lang="hu-HU" i="1" cap="small" dirty="0" smtClean="0">
                <a:latin typeface="Palatino Linotype" panose="02040502050505030304" pitchFamily="18" charset="0"/>
              </a:rPr>
              <a:t>: </a:t>
            </a:r>
            <a:r>
              <a:rPr lang="hu-HU" dirty="0" err="1" smtClean="0">
                <a:latin typeface="Palatino Linotype" panose="02040502050505030304" pitchFamily="18" charset="0"/>
              </a:rPr>
              <a:t>Like</a:t>
            </a:r>
            <a:r>
              <a:rPr lang="hu-HU" dirty="0" smtClean="0">
                <a:latin typeface="Palatino Linotype" panose="02040502050505030304" pitchFamily="18" charset="0"/>
              </a:rPr>
              <a:t> </a:t>
            </a:r>
            <a:r>
              <a:rPr lang="hu-HU" dirty="0" err="1">
                <a:latin typeface="Palatino Linotype" panose="02040502050505030304" pitchFamily="18" charset="0"/>
              </a:rPr>
              <a:t>Gods</a:t>
            </a:r>
            <a:r>
              <a:rPr lang="hu-HU" dirty="0">
                <a:latin typeface="Palatino Linotype" panose="02040502050505030304" pitchFamily="18" charset="0"/>
              </a:rPr>
              <a:t> </a:t>
            </a:r>
            <a:r>
              <a:rPr lang="hu-HU" dirty="0" err="1">
                <a:latin typeface="Palatino Linotype" panose="02040502050505030304" pitchFamily="18" charset="0"/>
              </a:rPr>
              <a:t>among</a:t>
            </a:r>
            <a:r>
              <a:rPr lang="hu-HU" dirty="0">
                <a:latin typeface="Palatino Linotype" panose="02040502050505030304" pitchFamily="18" charset="0"/>
              </a:rPr>
              <a:t> </a:t>
            </a:r>
            <a:r>
              <a:rPr lang="hu-HU" dirty="0" err="1">
                <a:latin typeface="Palatino Linotype" panose="02040502050505030304" pitchFamily="18" charset="0"/>
              </a:rPr>
              <a:t>Men</a:t>
            </a:r>
            <a:r>
              <a:rPr lang="hu-HU" dirty="0">
                <a:latin typeface="Palatino Linotype" panose="02040502050505030304" pitchFamily="18" charset="0"/>
              </a:rPr>
              <a:t>. The </a:t>
            </a:r>
            <a:r>
              <a:rPr lang="hu-HU" dirty="0" err="1">
                <a:latin typeface="Palatino Linotype" panose="02040502050505030304" pitchFamily="18" charset="0"/>
              </a:rPr>
              <a:t>Use</a:t>
            </a:r>
            <a:r>
              <a:rPr lang="hu-HU" dirty="0">
                <a:latin typeface="Palatino Linotype" panose="02040502050505030304" pitchFamily="18" charset="0"/>
              </a:rPr>
              <a:t> of </a:t>
            </a:r>
            <a:r>
              <a:rPr lang="hu-HU" dirty="0" err="1">
                <a:latin typeface="Palatino Linotype" panose="02040502050505030304" pitchFamily="18" charset="0"/>
              </a:rPr>
              <a:t>Religion</a:t>
            </a:r>
            <a:r>
              <a:rPr lang="hu-HU" dirty="0">
                <a:latin typeface="Palatino Linotype" panose="02040502050505030304" pitchFamily="18" charset="0"/>
              </a:rPr>
              <a:t> and </a:t>
            </a:r>
            <a:r>
              <a:rPr lang="hu-HU" dirty="0" err="1">
                <a:latin typeface="Palatino Linotype" panose="02040502050505030304" pitchFamily="18" charset="0"/>
              </a:rPr>
              <a:t>Mythical</a:t>
            </a:r>
            <a:r>
              <a:rPr lang="hu-HU" dirty="0">
                <a:latin typeface="Palatino Linotype" panose="02040502050505030304" pitchFamily="18" charset="0"/>
              </a:rPr>
              <a:t> </a:t>
            </a:r>
            <a:r>
              <a:rPr lang="hu-HU" dirty="0" err="1">
                <a:latin typeface="Palatino Linotype" panose="02040502050505030304" pitchFamily="18" charset="0"/>
              </a:rPr>
              <a:t>Issues</a:t>
            </a:r>
            <a:r>
              <a:rPr lang="hu-HU" dirty="0">
                <a:latin typeface="Palatino Linotype" panose="02040502050505030304" pitchFamily="18" charset="0"/>
              </a:rPr>
              <a:t> </a:t>
            </a:r>
            <a:r>
              <a:rPr lang="hu-HU" dirty="0" err="1">
                <a:latin typeface="Palatino Linotype" panose="02040502050505030304" pitchFamily="18" charset="0"/>
              </a:rPr>
              <a:t>during</a:t>
            </a:r>
            <a:r>
              <a:rPr lang="hu-HU" dirty="0">
                <a:latin typeface="Palatino Linotype" panose="02040502050505030304" pitchFamily="18" charset="0"/>
              </a:rPr>
              <a:t> </a:t>
            </a:r>
            <a:r>
              <a:rPr lang="hu-HU" dirty="0" err="1">
                <a:latin typeface="Palatino Linotype" panose="02040502050505030304" pitchFamily="18" charset="0"/>
              </a:rPr>
              <a:t>Alexander’s</a:t>
            </a:r>
            <a:r>
              <a:rPr lang="hu-HU" dirty="0">
                <a:latin typeface="Palatino Linotype" panose="02040502050505030304" pitchFamily="18" charset="0"/>
              </a:rPr>
              <a:t> </a:t>
            </a:r>
            <a:r>
              <a:rPr lang="hu-HU" dirty="0" err="1" smtClean="0">
                <a:latin typeface="Palatino Linotype" panose="02040502050505030304" pitchFamily="18" charset="0"/>
              </a:rPr>
              <a:t>Campaign</a:t>
            </a:r>
            <a:r>
              <a:rPr lang="hu-HU" dirty="0" smtClean="0">
                <a:latin typeface="Palatino Linotype" panose="02040502050505030304" pitchFamily="18" charset="0"/>
              </a:rPr>
              <a:t> IN: </a:t>
            </a:r>
            <a:r>
              <a:rPr lang="en-US" dirty="0">
                <a:latin typeface="Palatino Linotype" panose="02040502050505030304" pitchFamily="18" charset="0"/>
              </a:rPr>
              <a:t>The Religious Aspects of War in the Ancient Near East, Greece, and </a:t>
            </a:r>
            <a:r>
              <a:rPr lang="en-US" dirty="0" smtClean="0">
                <a:latin typeface="Palatino Linotype" panose="02040502050505030304" pitchFamily="18" charset="0"/>
              </a:rPr>
              <a:t>Rome</a:t>
            </a:r>
            <a:r>
              <a:rPr lang="hu-HU" dirty="0" smtClean="0">
                <a:latin typeface="Palatino Linotype" panose="02040502050505030304" pitchFamily="18" charset="0"/>
              </a:rPr>
              <a:t> (szerk</a:t>
            </a:r>
            <a:r>
              <a:rPr lang="hu-HU" dirty="0">
                <a:latin typeface="Palatino Linotype" panose="02040502050505030304" pitchFamily="18" charset="0"/>
              </a:rPr>
              <a:t>.: </a:t>
            </a:r>
            <a:r>
              <a:rPr lang="hu-HU" dirty="0" err="1">
                <a:latin typeface="Palatino Linotype" panose="02040502050505030304" pitchFamily="18" charset="0"/>
              </a:rPr>
              <a:t>Krzysztof</a:t>
            </a:r>
            <a:r>
              <a:rPr lang="hu-HU" dirty="0">
                <a:latin typeface="Palatino Linotype" panose="02040502050505030304" pitchFamily="18" charset="0"/>
              </a:rPr>
              <a:t> </a:t>
            </a:r>
            <a:r>
              <a:rPr lang="hu-HU" cap="small" dirty="0" err="1" smtClean="0">
                <a:latin typeface="Palatino Linotype" panose="02040502050505030304" pitchFamily="18" charset="0"/>
              </a:rPr>
              <a:t>Ulanowski</a:t>
            </a:r>
            <a:r>
              <a:rPr lang="hu-HU" dirty="0" smtClean="0">
                <a:latin typeface="Palatino Linotype" panose="02040502050505030304" pitchFamily="18" charset="0"/>
              </a:rPr>
              <a:t>), Brill Leiden, Boston, 2016, 235-255. o.</a:t>
            </a:r>
          </a:p>
          <a:p>
            <a:pPr algn="just"/>
            <a:r>
              <a:rPr lang="hu-HU" cap="small" dirty="0" smtClean="0">
                <a:latin typeface="Palatino Linotype" panose="02040502050505030304" pitchFamily="18" charset="0"/>
              </a:rPr>
              <a:t>Kertész</a:t>
            </a:r>
            <a:r>
              <a:rPr lang="hu-HU" dirty="0" smtClean="0">
                <a:latin typeface="Palatino Linotype" panose="02040502050505030304" pitchFamily="18" charset="0"/>
              </a:rPr>
              <a:t> István: Nagy Sándor hadinépe, Zrínyi Katonai Kiadó, Budapest, 1991, 62-65. o.</a:t>
            </a:r>
          </a:p>
          <a:p>
            <a:pPr algn="just"/>
            <a:r>
              <a:rPr lang="hu-HU" cap="small" dirty="0">
                <a:latin typeface="Palatino Linotype" panose="02040502050505030304" pitchFamily="18" charset="0"/>
              </a:rPr>
              <a:t>Török</a:t>
            </a:r>
            <a:r>
              <a:rPr lang="hu-HU" dirty="0">
                <a:latin typeface="Palatino Linotype" panose="02040502050505030304" pitchFamily="18" charset="0"/>
              </a:rPr>
              <a:t> László: Ókori propaganda – Általános megfontolások és példák IN: Ókor (2018/3. 3-20. o</a:t>
            </a:r>
            <a:r>
              <a:rPr lang="hu-HU" dirty="0" smtClean="0">
                <a:latin typeface="Palatino Linotype" panose="02040502050505030304" pitchFamily="18" charset="0"/>
              </a:rPr>
              <a:t>.)</a:t>
            </a:r>
          </a:p>
          <a:p>
            <a:pPr algn="just"/>
            <a:r>
              <a:rPr lang="hu-HU" cap="small" dirty="0" err="1">
                <a:latin typeface="Palatino Linotype" panose="02040502050505030304" pitchFamily="18" charset="0"/>
              </a:rPr>
              <a:t>Gyomlay</a:t>
            </a:r>
            <a:r>
              <a:rPr lang="hu-HU" dirty="0">
                <a:latin typeface="Palatino Linotype" panose="02040502050505030304" pitchFamily="18" charset="0"/>
              </a:rPr>
              <a:t> Gyula: A görögök története a római hódítás koráig II. rész II. szakasz XXIV. fejezet IN: Nagy képes világtörténet (szerk.: </a:t>
            </a:r>
            <a:r>
              <a:rPr lang="hu-HU" cap="small" dirty="0" err="1">
                <a:latin typeface="Palatino Linotype" panose="02040502050505030304" pitchFamily="18" charset="0"/>
              </a:rPr>
              <a:t>Marczali</a:t>
            </a:r>
            <a:r>
              <a:rPr lang="hu-HU" dirty="0">
                <a:latin typeface="Palatino Linotype" panose="02040502050505030304" pitchFamily="18" charset="0"/>
              </a:rPr>
              <a:t> Henrik), </a:t>
            </a:r>
            <a:r>
              <a:rPr lang="hu-HU" dirty="0" err="1">
                <a:latin typeface="Palatino Linotype" panose="02040502050505030304" pitchFamily="18" charset="0"/>
              </a:rPr>
              <a:t>Franklin-Társulat</a:t>
            </a:r>
            <a:r>
              <a:rPr lang="hu-HU" dirty="0">
                <a:latin typeface="Palatino Linotype" panose="02040502050505030304" pitchFamily="18" charset="0"/>
              </a:rPr>
              <a:t>, 1899</a:t>
            </a:r>
            <a:r>
              <a:rPr lang="hu-HU" dirty="0" smtClean="0">
                <a:latin typeface="Palatino Linotype" panose="02040502050505030304" pitchFamily="18" charset="0"/>
              </a:rPr>
              <a:t>.</a:t>
            </a:r>
          </a:p>
          <a:p>
            <a:pPr algn="just"/>
            <a:r>
              <a:rPr lang="hu-HU" cap="small" dirty="0" smtClean="0">
                <a:latin typeface="Palatino Linotype" panose="02040502050505030304" pitchFamily="18" charset="0"/>
              </a:rPr>
              <a:t>Hérodotosz</a:t>
            </a:r>
            <a:r>
              <a:rPr lang="hu-HU" dirty="0" smtClean="0">
                <a:latin typeface="Palatino Linotype" panose="02040502050505030304" pitchFamily="18" charset="0"/>
              </a:rPr>
              <a:t>: A görög-perzsa háborúk (ford.: </a:t>
            </a:r>
            <a:r>
              <a:rPr lang="hu-HU" cap="small" dirty="0">
                <a:latin typeface="Palatino Linotype" panose="02040502050505030304" pitchFamily="18" charset="0"/>
              </a:rPr>
              <a:t>Muraközi</a:t>
            </a:r>
            <a:r>
              <a:rPr lang="hu-HU" dirty="0">
                <a:latin typeface="Palatino Linotype" panose="02040502050505030304" pitchFamily="18" charset="0"/>
              </a:rPr>
              <a:t> </a:t>
            </a:r>
            <a:r>
              <a:rPr lang="hu-HU" dirty="0" smtClean="0">
                <a:latin typeface="Palatino Linotype" panose="02040502050505030304" pitchFamily="18" charset="0"/>
              </a:rPr>
              <a:t>Gyula), </a:t>
            </a:r>
            <a:r>
              <a:rPr lang="hu-HU" dirty="0">
                <a:latin typeface="Palatino Linotype" panose="02040502050505030304" pitchFamily="18" charset="0"/>
              </a:rPr>
              <a:t>Osiris Kiadó, 1997</a:t>
            </a:r>
            <a:r>
              <a:rPr lang="hu-HU" dirty="0" smtClean="0">
                <a:latin typeface="Palatino Linotype" panose="02040502050505030304" pitchFamily="18" charset="0"/>
              </a:rPr>
              <a:t>.</a:t>
            </a:r>
          </a:p>
          <a:p>
            <a:pPr algn="just"/>
            <a:r>
              <a:rPr lang="hu-HU" cap="small" dirty="0" smtClean="0">
                <a:latin typeface="Palatino Linotype" panose="02040502050505030304" pitchFamily="18" charset="0"/>
              </a:rPr>
              <a:t>Plutarkhosz</a:t>
            </a:r>
            <a:r>
              <a:rPr lang="hu-HU" dirty="0" smtClean="0">
                <a:latin typeface="Palatino Linotype" panose="02040502050505030304" pitchFamily="18" charset="0"/>
              </a:rPr>
              <a:t>: Párhuzamos életrajzok; Alexandrosz, (ford.: </a:t>
            </a:r>
            <a:r>
              <a:rPr lang="hu-HU" cap="small" dirty="0" smtClean="0">
                <a:latin typeface="Palatino Linotype" panose="02040502050505030304" pitchFamily="18" charset="0"/>
              </a:rPr>
              <a:t>Máthé</a:t>
            </a:r>
            <a:r>
              <a:rPr lang="hu-HU" dirty="0" smtClean="0">
                <a:latin typeface="Palatino Linotype" panose="02040502050505030304" pitchFamily="18" charset="0"/>
              </a:rPr>
              <a:t> Elek), Magyar Helikon Kiadó, Budapest, 1978</a:t>
            </a:r>
          </a:p>
          <a:p>
            <a:pPr algn="just"/>
            <a:r>
              <a:rPr lang="hu-HU" cap="small" dirty="0" smtClean="0">
                <a:latin typeface="Palatino Linotype" panose="02040502050505030304" pitchFamily="18" charset="0"/>
              </a:rPr>
              <a:t>Tóth</a:t>
            </a:r>
            <a:r>
              <a:rPr lang="hu-HU" dirty="0" smtClean="0">
                <a:latin typeface="Palatino Linotype" panose="02040502050505030304" pitchFamily="18" charset="0"/>
              </a:rPr>
              <a:t> Iván: </a:t>
            </a:r>
            <a:r>
              <a:rPr lang="hu-HU" dirty="0" err="1" smtClean="0">
                <a:latin typeface="Palatino Linotype" panose="02040502050505030304" pitchFamily="18" charset="0"/>
              </a:rPr>
              <a:t>Alexandros</a:t>
            </a:r>
            <a:r>
              <a:rPr lang="hu-HU" dirty="0" smtClean="0">
                <a:latin typeface="Palatino Linotype" panose="02040502050505030304" pitchFamily="18" charset="0"/>
              </a:rPr>
              <a:t> </a:t>
            </a:r>
            <a:r>
              <a:rPr lang="hu-HU" dirty="0" err="1" smtClean="0">
                <a:latin typeface="Palatino Linotype" panose="02040502050505030304" pitchFamily="18" charset="0"/>
              </a:rPr>
              <a:t>Homérosa</a:t>
            </a:r>
            <a:r>
              <a:rPr lang="hu-HU" dirty="0" smtClean="0">
                <a:latin typeface="Palatino Linotype" panose="02040502050505030304" pitchFamily="18" charset="0"/>
              </a:rPr>
              <a:t> – </a:t>
            </a:r>
            <a:r>
              <a:rPr lang="hu-HU" dirty="0" err="1" smtClean="0">
                <a:latin typeface="Palatino Linotype" panose="02040502050505030304" pitchFamily="18" charset="0"/>
              </a:rPr>
              <a:t>Arrhianos-tanulmányok</a:t>
            </a:r>
            <a:r>
              <a:rPr lang="hu-HU" dirty="0" smtClean="0">
                <a:latin typeface="Palatino Linotype" panose="02040502050505030304" pitchFamily="18" charset="0"/>
              </a:rPr>
              <a:t>, ELTE Eötvös József Collegium, Budapest, 2013.</a:t>
            </a:r>
            <a:endParaRPr lang="hu-HU" dirty="0">
              <a:latin typeface="Palatino Linotype" panose="02040502050505030304" pitchFamily="18" charset="0"/>
            </a:endParaRPr>
          </a:p>
        </p:txBody>
      </p:sp>
    </p:spTree>
    <p:extLst>
      <p:ext uri="{BB962C8B-B14F-4D97-AF65-F5344CB8AC3E}">
        <p14:creationId xmlns:p14="http://schemas.microsoft.com/office/powerpoint/2010/main" val="1966518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latin typeface="Palatino Linotype" panose="02040502050505030304" pitchFamily="18" charset="0"/>
              </a:rPr>
              <a:t>Képek forrása</a:t>
            </a:r>
            <a:endParaRPr lang="hu-HU" dirty="0">
              <a:latin typeface="Palatino Linotype" panose="02040502050505030304" pitchFamily="18" charset="0"/>
            </a:endParaRPr>
          </a:p>
        </p:txBody>
      </p:sp>
      <p:sp>
        <p:nvSpPr>
          <p:cNvPr id="3" name="Tartalom helye 2"/>
          <p:cNvSpPr>
            <a:spLocks noGrp="1"/>
          </p:cNvSpPr>
          <p:nvPr>
            <p:ph idx="1"/>
          </p:nvPr>
        </p:nvSpPr>
        <p:spPr>
          <a:xfrm>
            <a:off x="838200" y="1536700"/>
            <a:ext cx="10515600" cy="5206999"/>
          </a:xfrm>
        </p:spPr>
        <p:txBody>
          <a:bodyPr>
            <a:noAutofit/>
          </a:bodyPr>
          <a:lstStyle/>
          <a:p>
            <a:pPr>
              <a:lnSpc>
                <a:spcPct val="120000"/>
              </a:lnSpc>
              <a:spcBef>
                <a:spcPts val="0"/>
              </a:spcBef>
            </a:pPr>
            <a:r>
              <a:rPr lang="hu-HU" sz="1100" dirty="0" err="1">
                <a:latin typeface="Palatino Linotype" panose="02040502050505030304" pitchFamily="18" charset="0"/>
              </a:rPr>
              <a:t>Dionysiac</a:t>
            </a:r>
            <a:r>
              <a:rPr lang="hu-HU" sz="1100" dirty="0">
                <a:latin typeface="Palatino Linotype" panose="02040502050505030304" pitchFamily="18" charset="0"/>
              </a:rPr>
              <a:t> </a:t>
            </a:r>
            <a:r>
              <a:rPr lang="hu-HU" sz="1100" dirty="0" err="1">
                <a:latin typeface="Palatino Linotype" panose="02040502050505030304" pitchFamily="18" charset="0"/>
              </a:rPr>
              <a:t>Process</a:t>
            </a:r>
            <a:r>
              <a:rPr lang="hu-HU" sz="1100" dirty="0">
                <a:latin typeface="Palatino Linotype" panose="02040502050505030304" pitchFamily="18" charset="0"/>
              </a:rPr>
              <a:t> (kép, forrása: </a:t>
            </a:r>
            <a:r>
              <a:rPr lang="hu-HU" sz="1100" u="sng" dirty="0">
                <a:latin typeface="Palatino Linotype" panose="02040502050505030304" pitchFamily="18" charset="0"/>
                <a:hlinkClick r:id="rId2"/>
              </a:rPr>
              <a:t>https://www.worldhistory.org/image/4886/dionysiac-procession/</a:t>
            </a:r>
            <a:r>
              <a:rPr lang="hu-HU" sz="1100" dirty="0">
                <a:latin typeface="Palatino Linotype" panose="02040502050505030304" pitchFamily="18" charset="0"/>
              </a:rPr>
              <a:t>)</a:t>
            </a:r>
          </a:p>
          <a:p>
            <a:pPr>
              <a:lnSpc>
                <a:spcPct val="120000"/>
              </a:lnSpc>
              <a:spcBef>
                <a:spcPts val="0"/>
              </a:spcBef>
            </a:pPr>
            <a:r>
              <a:rPr lang="hu-HU" sz="1100" dirty="0">
                <a:latin typeface="Palatino Linotype" panose="02040502050505030304" pitchFamily="18" charset="0"/>
              </a:rPr>
              <a:t>Dionüszosz maszk kép forrása: </a:t>
            </a:r>
            <a:r>
              <a:rPr lang="hu-HU" sz="1100" u="sng" dirty="0">
                <a:latin typeface="Palatino Linotype" panose="02040502050505030304" pitchFamily="18" charset="0"/>
                <a:hlinkClick r:id="rId2"/>
              </a:rPr>
              <a:t>https://www.worldhistory.org/image/4886/dionysiac-procession/</a:t>
            </a:r>
            <a:endParaRPr lang="hu-HU" sz="1100" dirty="0">
              <a:latin typeface="Palatino Linotype" panose="02040502050505030304" pitchFamily="18" charset="0"/>
            </a:endParaRPr>
          </a:p>
          <a:p>
            <a:pPr>
              <a:lnSpc>
                <a:spcPct val="120000"/>
              </a:lnSpc>
              <a:spcBef>
                <a:spcPts val="0"/>
              </a:spcBef>
            </a:pPr>
            <a:r>
              <a:rPr lang="hu-HU" sz="1100" dirty="0" err="1">
                <a:latin typeface="Palatino Linotype" panose="02040502050505030304" pitchFamily="18" charset="0"/>
              </a:rPr>
              <a:t>Alexandros</a:t>
            </a:r>
            <a:r>
              <a:rPr lang="hu-HU" sz="1100" dirty="0">
                <a:latin typeface="Palatino Linotype" panose="02040502050505030304" pitchFamily="18" charset="0"/>
              </a:rPr>
              <a:t> </a:t>
            </a:r>
            <a:r>
              <a:rPr lang="hu-HU" sz="1100" dirty="0" err="1">
                <a:latin typeface="Palatino Linotype" panose="02040502050505030304" pitchFamily="18" charset="0"/>
              </a:rPr>
              <a:t>like</a:t>
            </a:r>
            <a:r>
              <a:rPr lang="hu-HU" sz="1100" dirty="0">
                <a:latin typeface="Palatino Linotype" panose="02040502050505030304" pitchFamily="18" charset="0"/>
              </a:rPr>
              <a:t> </a:t>
            </a:r>
            <a:r>
              <a:rPr lang="hu-HU" sz="1100" dirty="0" err="1">
                <a:latin typeface="Palatino Linotype" panose="02040502050505030304" pitchFamily="18" charset="0"/>
              </a:rPr>
              <a:t>Zeus-Ammon</a:t>
            </a:r>
            <a:r>
              <a:rPr lang="hu-HU" sz="1100" dirty="0">
                <a:latin typeface="Palatino Linotype" panose="02040502050505030304" pitchFamily="18" charset="0"/>
              </a:rPr>
              <a:t>: </a:t>
            </a:r>
            <a:r>
              <a:rPr lang="hu-HU" sz="1100" u="sng" dirty="0">
                <a:latin typeface="Palatino Linotype" panose="02040502050505030304" pitchFamily="18" charset="0"/>
                <a:hlinkClick r:id="rId3"/>
              </a:rPr>
              <a:t>https://www.worldhistory.org/article/925/alexander-the-great-as-a-god/</a:t>
            </a:r>
            <a:endParaRPr lang="hu-HU" sz="1100" dirty="0">
              <a:latin typeface="Palatino Linotype" panose="02040502050505030304" pitchFamily="18" charset="0"/>
            </a:endParaRPr>
          </a:p>
          <a:p>
            <a:pPr>
              <a:lnSpc>
                <a:spcPct val="120000"/>
              </a:lnSpc>
              <a:spcBef>
                <a:spcPts val="0"/>
              </a:spcBef>
            </a:pPr>
            <a:r>
              <a:rPr lang="hu-HU" sz="1100" dirty="0">
                <a:latin typeface="Palatino Linotype" panose="02040502050505030304" pitchFamily="18" charset="0"/>
              </a:rPr>
              <a:t>A Makedón Királyság II. </a:t>
            </a:r>
            <a:r>
              <a:rPr lang="hu-HU" sz="1100" dirty="0" err="1">
                <a:latin typeface="Palatino Linotype" panose="02040502050505030304" pitchFamily="18" charset="0"/>
              </a:rPr>
              <a:t>Philipposz</a:t>
            </a:r>
            <a:r>
              <a:rPr lang="hu-HU" sz="1100" dirty="0">
                <a:latin typeface="Palatino Linotype" panose="02040502050505030304" pitchFamily="18" charset="0"/>
              </a:rPr>
              <a:t> halálakor (Kr.e. 336): </a:t>
            </a:r>
            <a:r>
              <a:rPr lang="hu-HU" sz="1100" u="sng" dirty="0" smtClean="0">
                <a:latin typeface="Palatino Linotype" panose="02040502050505030304" pitchFamily="18" charset="0"/>
                <a:hlinkClick r:id="rId4"/>
              </a:rPr>
              <a:t>https</a:t>
            </a:r>
            <a:r>
              <a:rPr lang="hu-HU" sz="1100" u="sng" dirty="0">
                <a:latin typeface="Palatino Linotype" panose="02040502050505030304" pitchFamily="18" charset="0"/>
                <a:hlinkClick r:id="rId4"/>
              </a:rPr>
              <a:t>://www.worldhistory.org/image/19668/the-macedonian-kingdom-at-philip-iis-death-c-336-b/</a:t>
            </a:r>
            <a:endParaRPr lang="hu-HU" sz="1100" dirty="0">
              <a:latin typeface="Palatino Linotype" panose="02040502050505030304" pitchFamily="18" charset="0"/>
            </a:endParaRPr>
          </a:p>
          <a:p>
            <a:pPr>
              <a:lnSpc>
                <a:spcPct val="120000"/>
              </a:lnSpc>
              <a:spcBef>
                <a:spcPts val="0"/>
              </a:spcBef>
            </a:pPr>
            <a:r>
              <a:rPr lang="hu-HU" sz="1100" dirty="0" smtClean="0">
                <a:latin typeface="Palatino Linotype" panose="02040502050505030304" pitchFamily="18" charset="0"/>
              </a:rPr>
              <a:t>II. </a:t>
            </a:r>
            <a:r>
              <a:rPr lang="hu-HU" sz="1100" dirty="0" err="1" smtClean="0">
                <a:latin typeface="Palatino Linotype" panose="02040502050505030304" pitchFamily="18" charset="0"/>
              </a:rPr>
              <a:t>Philipposz</a:t>
            </a:r>
            <a:r>
              <a:rPr lang="hu-HU" sz="1100" dirty="0" smtClean="0">
                <a:latin typeface="Palatino Linotype" panose="02040502050505030304" pitchFamily="18" charset="0"/>
              </a:rPr>
              <a:t> szobra </a:t>
            </a:r>
            <a:r>
              <a:rPr lang="hu-HU" sz="1100" dirty="0" err="1" smtClean="0">
                <a:latin typeface="Palatino Linotype" panose="02040502050505030304" pitchFamily="18" charset="0"/>
              </a:rPr>
              <a:t>Theszalonikiben</a:t>
            </a:r>
            <a:r>
              <a:rPr lang="hu-HU" sz="1100" dirty="0" smtClean="0">
                <a:latin typeface="Palatino Linotype" panose="02040502050505030304" pitchFamily="18" charset="0"/>
              </a:rPr>
              <a:t>: </a:t>
            </a:r>
            <a:r>
              <a:rPr lang="hu-HU" sz="1100" u="sng" dirty="0" smtClean="0">
                <a:latin typeface="Palatino Linotype" panose="02040502050505030304" pitchFamily="18" charset="0"/>
                <a:hlinkClick r:id="rId5"/>
              </a:rPr>
              <a:t>https://saloniki.guide/en/Attraction-Statue_of_Philip_II_of_Macedon-p395-r189473-Thessaloniki</a:t>
            </a:r>
            <a:endParaRPr lang="hu-HU" sz="1100" dirty="0" smtClean="0">
              <a:latin typeface="Palatino Linotype" panose="02040502050505030304" pitchFamily="18" charset="0"/>
            </a:endParaRPr>
          </a:p>
          <a:p>
            <a:pPr>
              <a:lnSpc>
                <a:spcPct val="120000"/>
              </a:lnSpc>
              <a:spcBef>
                <a:spcPts val="0"/>
              </a:spcBef>
            </a:pPr>
            <a:r>
              <a:rPr lang="hu-HU" sz="1100" dirty="0" err="1" smtClean="0">
                <a:latin typeface="Palatino Linotype" panose="02040502050505030304" pitchFamily="18" charset="0"/>
              </a:rPr>
              <a:t>Lüszipposz</a:t>
            </a:r>
            <a:r>
              <a:rPr lang="hu-HU" sz="1100" dirty="0">
                <a:latin typeface="Palatino Linotype" panose="02040502050505030304" pitchFamily="18" charset="0"/>
              </a:rPr>
              <a:t>: Nagy Sándor (színes): </a:t>
            </a:r>
            <a:r>
              <a:rPr lang="hu-HU" sz="1100" u="sng" dirty="0">
                <a:latin typeface="Palatino Linotype" panose="02040502050505030304" pitchFamily="18" charset="0"/>
                <a:hlinkClick r:id="rId6"/>
              </a:rPr>
              <a:t>https://kultura.hu/muzeumot-kap-nagy-sandor/</a:t>
            </a:r>
            <a:endParaRPr lang="hu-HU" sz="1100" dirty="0">
              <a:latin typeface="Palatino Linotype" panose="02040502050505030304" pitchFamily="18" charset="0"/>
            </a:endParaRPr>
          </a:p>
          <a:p>
            <a:pPr>
              <a:lnSpc>
                <a:spcPct val="120000"/>
              </a:lnSpc>
              <a:spcBef>
                <a:spcPts val="0"/>
              </a:spcBef>
            </a:pPr>
            <a:r>
              <a:rPr lang="hu-HU" sz="1100" dirty="0">
                <a:latin typeface="Palatino Linotype" panose="02040502050505030304" pitchFamily="18" charset="0"/>
              </a:rPr>
              <a:t>Nagy Sándor képe </a:t>
            </a:r>
            <a:r>
              <a:rPr lang="hu-HU" sz="1100" dirty="0" smtClean="0">
                <a:latin typeface="Palatino Linotype" panose="02040502050505030304" pitchFamily="18" charset="0"/>
              </a:rPr>
              <a:t>Pergamonból </a:t>
            </a:r>
            <a:r>
              <a:rPr lang="hu-HU" sz="1100" dirty="0">
                <a:latin typeface="Palatino Linotype" panose="02040502050505030304" pitchFamily="18" charset="0"/>
              </a:rPr>
              <a:t>(Kr.e. II. sz</a:t>
            </a:r>
            <a:r>
              <a:rPr lang="hu-HU" sz="1100" dirty="0" smtClean="0">
                <a:latin typeface="Palatino Linotype" panose="02040502050505030304" pitchFamily="18" charset="0"/>
              </a:rPr>
              <a:t>.): </a:t>
            </a:r>
            <a:r>
              <a:rPr lang="hu-HU" sz="1100" u="sng" dirty="0">
                <a:latin typeface="Palatino Linotype" panose="02040502050505030304" pitchFamily="18" charset="0"/>
                <a:hlinkClick r:id="rId6"/>
              </a:rPr>
              <a:t>https://kultura.hu/muzeumot-kap-nagy-sandor/</a:t>
            </a:r>
            <a:r>
              <a:rPr lang="hu-HU" sz="1100" dirty="0">
                <a:latin typeface="Palatino Linotype" panose="02040502050505030304" pitchFamily="18" charset="0"/>
              </a:rPr>
              <a:t> </a:t>
            </a:r>
            <a:endParaRPr lang="hu-HU" sz="1100" dirty="0" smtClean="0">
              <a:latin typeface="Palatino Linotype" panose="02040502050505030304" pitchFamily="18" charset="0"/>
            </a:endParaRPr>
          </a:p>
          <a:p>
            <a:pPr>
              <a:lnSpc>
                <a:spcPct val="120000"/>
              </a:lnSpc>
              <a:spcBef>
                <a:spcPts val="0"/>
              </a:spcBef>
            </a:pPr>
            <a:r>
              <a:rPr lang="hu-HU" sz="1100" dirty="0" err="1" smtClean="0">
                <a:latin typeface="Palatino Linotype" panose="02040502050505030304" pitchFamily="18" charset="0"/>
              </a:rPr>
              <a:t>Philipposz</a:t>
            </a:r>
            <a:r>
              <a:rPr lang="hu-HU" sz="1100" dirty="0" smtClean="0">
                <a:latin typeface="Palatino Linotype" panose="02040502050505030304" pitchFamily="18" charset="0"/>
              </a:rPr>
              <a:t> </a:t>
            </a:r>
            <a:r>
              <a:rPr lang="hu-HU" sz="1100" dirty="0">
                <a:latin typeface="Palatino Linotype" panose="02040502050505030304" pitchFamily="18" charset="0"/>
              </a:rPr>
              <a:t>érme: </a:t>
            </a:r>
            <a:r>
              <a:rPr lang="hu-HU" sz="1100" u="sng" dirty="0">
                <a:latin typeface="Palatino Linotype" panose="02040502050505030304" pitchFamily="18" charset="0"/>
                <a:hlinkClick r:id="rId7"/>
              </a:rPr>
              <a:t>https://www.britishmuseum.org/collection/object/C_1897-0305-8</a:t>
            </a:r>
            <a:endParaRPr lang="hu-HU" sz="1100" dirty="0">
              <a:latin typeface="Palatino Linotype" panose="02040502050505030304" pitchFamily="18" charset="0"/>
            </a:endParaRPr>
          </a:p>
          <a:p>
            <a:pPr>
              <a:lnSpc>
                <a:spcPct val="120000"/>
              </a:lnSpc>
              <a:spcBef>
                <a:spcPts val="0"/>
              </a:spcBef>
            </a:pPr>
            <a:r>
              <a:rPr lang="hu-HU" sz="1100" dirty="0">
                <a:latin typeface="Palatino Linotype" panose="02040502050505030304" pitchFamily="18" charset="0"/>
              </a:rPr>
              <a:t>Nagy Sándor érme – Athéné és Niké </a:t>
            </a:r>
            <a:r>
              <a:rPr lang="hu-HU" sz="1100" u="sng" dirty="0">
                <a:latin typeface="Palatino Linotype" panose="02040502050505030304" pitchFamily="18" charset="0"/>
                <a:hlinkClick r:id="rId8"/>
              </a:rPr>
              <a:t>https://www.britishmuseum.org/collection/object/C_1867-1228-4</a:t>
            </a:r>
            <a:endParaRPr lang="hu-HU" sz="1100" dirty="0">
              <a:latin typeface="Palatino Linotype" panose="02040502050505030304" pitchFamily="18" charset="0"/>
            </a:endParaRPr>
          </a:p>
          <a:p>
            <a:pPr>
              <a:lnSpc>
                <a:spcPct val="120000"/>
              </a:lnSpc>
              <a:spcBef>
                <a:spcPts val="0"/>
              </a:spcBef>
            </a:pPr>
            <a:r>
              <a:rPr lang="hu-HU" sz="1100" dirty="0" err="1">
                <a:latin typeface="Palatino Linotype" panose="02040502050505030304" pitchFamily="18" charset="0"/>
              </a:rPr>
              <a:t>Portrait</a:t>
            </a:r>
            <a:r>
              <a:rPr lang="hu-HU" sz="1100" dirty="0">
                <a:latin typeface="Palatino Linotype" panose="02040502050505030304" pitchFamily="18" charset="0"/>
              </a:rPr>
              <a:t> of Alexander </a:t>
            </a:r>
            <a:r>
              <a:rPr lang="hu-HU" sz="1100" dirty="0" err="1">
                <a:latin typeface="Palatino Linotype" panose="02040502050505030304" pitchFamily="18" charset="0"/>
              </a:rPr>
              <a:t>the</a:t>
            </a:r>
            <a:r>
              <a:rPr lang="hu-HU" sz="1100" dirty="0">
                <a:latin typeface="Palatino Linotype" panose="02040502050505030304" pitchFamily="18" charset="0"/>
              </a:rPr>
              <a:t> Great, </a:t>
            </a:r>
            <a:r>
              <a:rPr lang="hu-HU" sz="1100" dirty="0" err="1">
                <a:latin typeface="Palatino Linotype" panose="02040502050505030304" pitchFamily="18" charset="0"/>
              </a:rPr>
              <a:t>bust</a:t>
            </a:r>
            <a:r>
              <a:rPr lang="hu-HU" sz="1100" dirty="0">
                <a:latin typeface="Palatino Linotype" panose="02040502050505030304" pitchFamily="18" charset="0"/>
              </a:rPr>
              <a:t> </a:t>
            </a:r>
            <a:r>
              <a:rPr lang="hu-HU" sz="1100" dirty="0" err="1">
                <a:latin typeface="Palatino Linotype" panose="02040502050505030304" pitchFamily="18" charset="0"/>
              </a:rPr>
              <a:t>with</a:t>
            </a:r>
            <a:r>
              <a:rPr lang="hu-HU" sz="1100" dirty="0">
                <a:latin typeface="Palatino Linotype" panose="02040502050505030304" pitchFamily="18" charset="0"/>
              </a:rPr>
              <a:t> </a:t>
            </a:r>
            <a:r>
              <a:rPr lang="hu-HU" sz="1100" dirty="0" err="1">
                <a:latin typeface="Palatino Linotype" panose="02040502050505030304" pitchFamily="18" charset="0"/>
              </a:rPr>
              <a:t>head</a:t>
            </a:r>
            <a:r>
              <a:rPr lang="hu-HU" sz="1100" dirty="0">
                <a:latin typeface="Palatino Linotype" panose="02040502050505030304" pitchFamily="18" charset="0"/>
              </a:rPr>
              <a:t> </a:t>
            </a:r>
            <a:r>
              <a:rPr lang="hu-HU" sz="1100" dirty="0" err="1">
                <a:latin typeface="Palatino Linotype" panose="02040502050505030304" pitchFamily="18" charset="0"/>
              </a:rPr>
              <a:t>in</a:t>
            </a:r>
            <a:r>
              <a:rPr lang="hu-HU" sz="1100" dirty="0">
                <a:latin typeface="Palatino Linotype" panose="02040502050505030304" pitchFamily="18" charset="0"/>
              </a:rPr>
              <a:t> </a:t>
            </a:r>
            <a:r>
              <a:rPr lang="hu-HU" sz="1100" dirty="0" err="1">
                <a:latin typeface="Palatino Linotype" panose="02040502050505030304" pitchFamily="18" charset="0"/>
              </a:rPr>
              <a:t>profile</a:t>
            </a:r>
            <a:r>
              <a:rPr lang="hu-HU" sz="1100" dirty="0">
                <a:latin typeface="Palatino Linotype" panose="02040502050505030304" pitchFamily="18" charset="0"/>
              </a:rPr>
              <a:t> </a:t>
            </a:r>
            <a:r>
              <a:rPr lang="hu-HU" sz="1100" dirty="0" err="1">
                <a:latin typeface="Palatino Linotype" panose="02040502050505030304" pitchFamily="18" charset="0"/>
              </a:rPr>
              <a:t>to</a:t>
            </a:r>
            <a:r>
              <a:rPr lang="hu-HU" sz="1100" dirty="0">
                <a:latin typeface="Palatino Linotype" panose="02040502050505030304" pitchFamily="18" charset="0"/>
              </a:rPr>
              <a:t> </a:t>
            </a:r>
            <a:r>
              <a:rPr lang="hu-HU" sz="1100" dirty="0" err="1">
                <a:latin typeface="Palatino Linotype" panose="02040502050505030304" pitchFamily="18" charset="0"/>
              </a:rPr>
              <a:t>the</a:t>
            </a:r>
            <a:r>
              <a:rPr lang="hu-HU" sz="1100" dirty="0">
                <a:latin typeface="Palatino Linotype" panose="02040502050505030304" pitchFamily="18" charset="0"/>
              </a:rPr>
              <a:t> </a:t>
            </a:r>
            <a:r>
              <a:rPr lang="hu-HU" sz="1100" dirty="0" err="1">
                <a:latin typeface="Palatino Linotype" panose="02040502050505030304" pitchFamily="18" charset="0"/>
              </a:rPr>
              <a:t>left</a:t>
            </a:r>
            <a:r>
              <a:rPr lang="hu-HU" sz="1100" dirty="0">
                <a:latin typeface="Palatino Linotype" panose="02040502050505030304" pitchFamily="18" charset="0"/>
              </a:rPr>
              <a:t>; </a:t>
            </a:r>
            <a:r>
              <a:rPr lang="hu-HU" sz="1100" dirty="0" err="1">
                <a:latin typeface="Palatino Linotype" panose="02040502050505030304" pitchFamily="18" charset="0"/>
              </a:rPr>
              <a:t>in</a:t>
            </a:r>
            <a:r>
              <a:rPr lang="hu-HU" sz="1100" dirty="0">
                <a:latin typeface="Palatino Linotype" panose="02040502050505030304" pitchFamily="18" charset="0"/>
              </a:rPr>
              <a:t> </a:t>
            </a:r>
            <a:r>
              <a:rPr lang="hu-HU" sz="1100" dirty="0" err="1">
                <a:latin typeface="Palatino Linotype" panose="02040502050505030304" pitchFamily="18" charset="0"/>
              </a:rPr>
              <a:t>circle</a:t>
            </a:r>
            <a:r>
              <a:rPr lang="hu-HU" sz="1100" dirty="0">
                <a:latin typeface="Palatino Linotype" panose="02040502050505030304" pitchFamily="18" charset="0"/>
              </a:rPr>
              <a:t>, </a:t>
            </a:r>
            <a:r>
              <a:rPr lang="hu-HU" sz="1100" dirty="0" err="1">
                <a:latin typeface="Palatino Linotype" panose="02040502050505030304" pitchFamily="18" charset="0"/>
              </a:rPr>
              <a:t>cartouche</a:t>
            </a:r>
            <a:r>
              <a:rPr lang="hu-HU" sz="1100" dirty="0">
                <a:latin typeface="Palatino Linotype" panose="02040502050505030304" pitchFamily="18" charset="0"/>
              </a:rPr>
              <a:t> </a:t>
            </a:r>
            <a:r>
              <a:rPr lang="hu-HU" sz="1100" dirty="0" err="1">
                <a:latin typeface="Palatino Linotype" panose="02040502050505030304" pitchFamily="18" charset="0"/>
              </a:rPr>
              <a:t>below</a:t>
            </a:r>
            <a:r>
              <a:rPr lang="hu-HU" sz="1100" dirty="0">
                <a:latin typeface="Palatino Linotype" panose="02040502050505030304" pitchFamily="18" charset="0"/>
              </a:rPr>
              <a:t>; </a:t>
            </a:r>
            <a:r>
              <a:rPr lang="hu-HU" sz="1100" dirty="0" err="1">
                <a:latin typeface="Palatino Linotype" panose="02040502050505030304" pitchFamily="18" charset="0"/>
              </a:rPr>
              <a:t>illustration</a:t>
            </a:r>
            <a:r>
              <a:rPr lang="hu-HU" sz="1100" dirty="0">
                <a:latin typeface="Palatino Linotype" panose="02040502050505030304" pitchFamily="18" charset="0"/>
              </a:rPr>
              <a:t> </a:t>
            </a:r>
            <a:r>
              <a:rPr lang="hu-HU" sz="1100" dirty="0" err="1">
                <a:latin typeface="Palatino Linotype" panose="02040502050505030304" pitchFamily="18" charset="0"/>
              </a:rPr>
              <a:t>to</a:t>
            </a:r>
            <a:r>
              <a:rPr lang="hu-HU" sz="1100" dirty="0">
                <a:latin typeface="Palatino Linotype" panose="02040502050505030304" pitchFamily="18" charset="0"/>
              </a:rPr>
              <a:t> </a:t>
            </a:r>
            <a:r>
              <a:rPr lang="hu-HU" sz="1100" dirty="0" err="1">
                <a:latin typeface="Palatino Linotype" panose="02040502050505030304" pitchFamily="18" charset="0"/>
              </a:rPr>
              <a:t>Henricus</a:t>
            </a:r>
            <a:r>
              <a:rPr lang="hu-HU" sz="1100" dirty="0">
                <a:latin typeface="Palatino Linotype" panose="02040502050505030304" pitchFamily="18" charset="0"/>
              </a:rPr>
              <a:t> </a:t>
            </a:r>
            <a:r>
              <a:rPr lang="hu-HU" sz="1100" dirty="0" err="1">
                <a:latin typeface="Palatino Linotype" panose="02040502050505030304" pitchFamily="18" charset="0"/>
              </a:rPr>
              <a:t>Spoor's</a:t>
            </a:r>
            <a:r>
              <a:rPr lang="hu-HU" sz="1100" dirty="0">
                <a:latin typeface="Palatino Linotype" panose="02040502050505030304" pitchFamily="18" charset="0"/>
              </a:rPr>
              <a:t> "</a:t>
            </a:r>
            <a:r>
              <a:rPr lang="hu-HU" sz="1100" dirty="0" err="1">
                <a:latin typeface="Palatino Linotype" panose="02040502050505030304" pitchFamily="18" charset="0"/>
              </a:rPr>
              <a:t>Favissae</a:t>
            </a:r>
            <a:r>
              <a:rPr lang="hu-HU" sz="1100" dirty="0">
                <a:latin typeface="Palatino Linotype" panose="02040502050505030304" pitchFamily="18" charset="0"/>
              </a:rPr>
              <a:t> </a:t>
            </a:r>
            <a:r>
              <a:rPr lang="hu-HU" sz="1100" dirty="0" err="1">
                <a:latin typeface="Palatino Linotype" panose="02040502050505030304" pitchFamily="18" charset="0"/>
              </a:rPr>
              <a:t>Utriusque</a:t>
            </a:r>
            <a:r>
              <a:rPr lang="hu-HU" sz="1100" dirty="0">
                <a:latin typeface="Palatino Linotype" panose="02040502050505030304" pitchFamily="18" charset="0"/>
              </a:rPr>
              <a:t> </a:t>
            </a:r>
            <a:r>
              <a:rPr lang="hu-HU" sz="1100" dirty="0" err="1">
                <a:latin typeface="Palatino Linotype" panose="02040502050505030304" pitchFamily="18" charset="0"/>
              </a:rPr>
              <a:t>Antiquitatis</a:t>
            </a:r>
            <a:r>
              <a:rPr lang="hu-HU" sz="1100" dirty="0">
                <a:latin typeface="Palatino Linotype" panose="02040502050505030304" pitchFamily="18" charset="0"/>
              </a:rPr>
              <a:t>" (Utrecht: 1707). c.1707 </a:t>
            </a:r>
            <a:r>
              <a:rPr lang="hu-HU" sz="1100" u="sng" dirty="0">
                <a:latin typeface="Palatino Linotype" panose="02040502050505030304" pitchFamily="18" charset="0"/>
                <a:hlinkClick r:id="rId9"/>
              </a:rPr>
              <a:t>https://www.britishmuseum.org/collection/object/P_1872-0413-23</a:t>
            </a:r>
            <a:endParaRPr lang="hu-HU" sz="1100" dirty="0">
              <a:latin typeface="Palatino Linotype" panose="02040502050505030304" pitchFamily="18" charset="0"/>
            </a:endParaRPr>
          </a:p>
          <a:p>
            <a:pPr>
              <a:lnSpc>
                <a:spcPct val="120000"/>
              </a:lnSpc>
              <a:spcBef>
                <a:spcPts val="0"/>
              </a:spcBef>
            </a:pPr>
            <a:r>
              <a:rPr lang="hu-HU" sz="1100" dirty="0" smtClean="0">
                <a:latin typeface="Palatino Linotype" panose="02040502050505030304" pitchFamily="18" charset="0"/>
              </a:rPr>
              <a:t>Nagy </a:t>
            </a:r>
            <a:r>
              <a:rPr lang="hu-HU" sz="1100" dirty="0">
                <a:latin typeface="Palatino Linotype" panose="02040502050505030304" pitchFamily="18" charset="0"/>
              </a:rPr>
              <a:t>Sándor megöli </a:t>
            </a:r>
            <a:r>
              <a:rPr lang="hu-HU" sz="1100" dirty="0" err="1">
                <a:latin typeface="Palatino Linotype" panose="02040502050505030304" pitchFamily="18" charset="0"/>
              </a:rPr>
              <a:t>Kleitoszt</a:t>
            </a:r>
            <a:r>
              <a:rPr lang="hu-HU" sz="1100" dirty="0">
                <a:latin typeface="Palatino Linotype" panose="02040502050505030304" pitchFamily="18" charset="0"/>
              </a:rPr>
              <a:t> - </a:t>
            </a:r>
            <a:r>
              <a:rPr lang="hu-HU" sz="1100" u="sng" dirty="0">
                <a:latin typeface="Palatino Linotype" panose="02040502050505030304" pitchFamily="18" charset="0"/>
                <a:hlinkClick r:id="rId10"/>
              </a:rPr>
              <a:t>https://www.britishmuseum.org/collection/object/P_1900-0613-331</a:t>
            </a:r>
            <a:endParaRPr lang="hu-HU" sz="1100" dirty="0">
              <a:latin typeface="Palatino Linotype" panose="02040502050505030304" pitchFamily="18" charset="0"/>
            </a:endParaRPr>
          </a:p>
          <a:p>
            <a:pPr>
              <a:lnSpc>
                <a:spcPct val="120000"/>
              </a:lnSpc>
              <a:spcBef>
                <a:spcPts val="0"/>
              </a:spcBef>
            </a:pPr>
            <a:r>
              <a:rPr lang="hu-HU" sz="1100" dirty="0">
                <a:latin typeface="Palatino Linotype" panose="02040502050505030304" pitchFamily="18" charset="0"/>
              </a:rPr>
              <a:t>Nagy Sándor és </a:t>
            </a:r>
            <a:r>
              <a:rPr lang="hu-HU" sz="1100" dirty="0" err="1">
                <a:latin typeface="Palatino Linotype" panose="02040502050505030304" pitchFamily="18" charset="0"/>
              </a:rPr>
              <a:t>Olümpiasz</a:t>
            </a:r>
            <a:r>
              <a:rPr lang="hu-HU" sz="1100" dirty="0">
                <a:latin typeface="Palatino Linotype" panose="02040502050505030304" pitchFamily="18" charset="0"/>
              </a:rPr>
              <a:t> képmása egy római kori érmén (Kr.u. 4-5. sz.) – https://www.britishmuseum.org/collection/object/C_R-4803</a:t>
            </a:r>
          </a:p>
          <a:p>
            <a:pPr>
              <a:lnSpc>
                <a:spcPct val="120000"/>
              </a:lnSpc>
              <a:spcBef>
                <a:spcPts val="0"/>
              </a:spcBef>
            </a:pPr>
            <a:r>
              <a:rPr lang="hu-HU" sz="1100" dirty="0" err="1" smtClean="0">
                <a:latin typeface="Palatino Linotype" panose="02040502050505030304" pitchFamily="18" charset="0"/>
              </a:rPr>
              <a:t>Bronze</a:t>
            </a:r>
            <a:r>
              <a:rPr lang="hu-HU" sz="1100" dirty="0" smtClean="0">
                <a:latin typeface="Palatino Linotype" panose="02040502050505030304" pitchFamily="18" charset="0"/>
              </a:rPr>
              <a:t> </a:t>
            </a:r>
            <a:r>
              <a:rPr lang="hu-HU" sz="1100" dirty="0" err="1">
                <a:latin typeface="Palatino Linotype" panose="02040502050505030304" pitchFamily="18" charset="0"/>
              </a:rPr>
              <a:t>statuette</a:t>
            </a:r>
            <a:r>
              <a:rPr lang="hu-HU" sz="1100" dirty="0">
                <a:latin typeface="Palatino Linotype" panose="02040502050505030304" pitchFamily="18" charset="0"/>
              </a:rPr>
              <a:t> of </a:t>
            </a:r>
            <a:r>
              <a:rPr lang="hu-HU" sz="1100" dirty="0" err="1">
                <a:latin typeface="Palatino Linotype" panose="02040502050505030304" pitchFamily="18" charset="0"/>
              </a:rPr>
              <a:t>the</a:t>
            </a:r>
            <a:r>
              <a:rPr lang="hu-HU" sz="1100" dirty="0">
                <a:latin typeface="Palatino Linotype" panose="02040502050505030304" pitchFamily="18" charset="0"/>
              </a:rPr>
              <a:t> </a:t>
            </a:r>
            <a:r>
              <a:rPr lang="hu-HU" sz="1100" dirty="0" err="1">
                <a:latin typeface="Palatino Linotype" panose="02040502050505030304" pitchFamily="18" charset="0"/>
              </a:rPr>
              <a:t>sacred</a:t>
            </a:r>
            <a:r>
              <a:rPr lang="hu-HU" sz="1100" dirty="0">
                <a:latin typeface="Palatino Linotype" panose="02040502050505030304" pitchFamily="18" charset="0"/>
              </a:rPr>
              <a:t> </a:t>
            </a:r>
            <a:r>
              <a:rPr lang="hu-HU" sz="1100" dirty="0" err="1">
                <a:latin typeface="Palatino Linotype" panose="02040502050505030304" pitchFamily="18" charset="0"/>
              </a:rPr>
              <a:t>Egyptian</a:t>
            </a:r>
            <a:r>
              <a:rPr lang="hu-HU" sz="1100" dirty="0">
                <a:latin typeface="Palatino Linotype" panose="02040502050505030304" pitchFamily="18" charset="0"/>
              </a:rPr>
              <a:t> bull </a:t>
            </a:r>
            <a:r>
              <a:rPr lang="hu-HU" sz="1100" dirty="0" err="1">
                <a:latin typeface="Palatino Linotype" panose="02040502050505030304" pitchFamily="18" charset="0"/>
              </a:rPr>
              <a:t>Apis</a:t>
            </a:r>
            <a:r>
              <a:rPr lang="hu-HU" sz="1100" dirty="0">
                <a:latin typeface="Palatino Linotype" panose="02040502050505030304" pitchFamily="18" charset="0"/>
              </a:rPr>
              <a:t> </a:t>
            </a:r>
            <a:r>
              <a:rPr lang="hu-HU" sz="1100" dirty="0" err="1">
                <a:latin typeface="Palatino Linotype" panose="02040502050505030304" pitchFamily="18" charset="0"/>
              </a:rPr>
              <a:t>with</a:t>
            </a:r>
            <a:r>
              <a:rPr lang="hu-HU" sz="1100" dirty="0">
                <a:latin typeface="Palatino Linotype" panose="02040502050505030304" pitchFamily="18" charset="0"/>
              </a:rPr>
              <a:t> a </a:t>
            </a:r>
            <a:r>
              <a:rPr lang="hu-HU" sz="1100" dirty="0" err="1">
                <a:latin typeface="Palatino Linotype" panose="02040502050505030304" pitchFamily="18" charset="0"/>
              </a:rPr>
              <a:t>Greek</a:t>
            </a:r>
            <a:r>
              <a:rPr lang="hu-HU" sz="1100" dirty="0">
                <a:latin typeface="Palatino Linotype" panose="02040502050505030304" pitchFamily="18" charset="0"/>
              </a:rPr>
              <a:t> </a:t>
            </a:r>
            <a:r>
              <a:rPr lang="hu-HU" sz="1100" dirty="0" err="1">
                <a:latin typeface="Palatino Linotype" panose="02040502050505030304" pitchFamily="18" charset="0"/>
              </a:rPr>
              <a:t>inscription</a:t>
            </a:r>
            <a:r>
              <a:rPr lang="hu-HU" sz="1100" dirty="0">
                <a:latin typeface="Palatino Linotype" panose="02040502050505030304" pitchFamily="18" charset="0"/>
              </a:rPr>
              <a:t> </a:t>
            </a:r>
            <a:r>
              <a:rPr lang="hu-HU" sz="1100" dirty="0" err="1">
                <a:latin typeface="Palatino Linotype" panose="02040502050505030304" pitchFamily="18" charset="0"/>
              </a:rPr>
              <a:t>recording</a:t>
            </a:r>
            <a:r>
              <a:rPr lang="hu-HU" sz="1100" dirty="0">
                <a:latin typeface="Palatino Linotype" panose="02040502050505030304" pitchFamily="18" charset="0"/>
              </a:rPr>
              <a:t> </a:t>
            </a:r>
            <a:r>
              <a:rPr lang="hu-HU" sz="1100" dirty="0" err="1">
                <a:latin typeface="Palatino Linotype" panose="02040502050505030304" pitchFamily="18" charset="0"/>
              </a:rPr>
              <a:t>its</a:t>
            </a:r>
            <a:r>
              <a:rPr lang="hu-HU" sz="1100" dirty="0">
                <a:latin typeface="Palatino Linotype" panose="02040502050505030304" pitchFamily="18" charset="0"/>
              </a:rPr>
              <a:t> </a:t>
            </a:r>
            <a:r>
              <a:rPr lang="hu-HU" sz="1100" dirty="0" err="1">
                <a:latin typeface="Palatino Linotype" panose="02040502050505030304" pitchFamily="18" charset="0"/>
              </a:rPr>
              <a:t>dedication</a:t>
            </a:r>
            <a:r>
              <a:rPr lang="hu-HU" sz="1100" dirty="0">
                <a:latin typeface="Palatino Linotype" panose="02040502050505030304" pitchFamily="18" charset="0"/>
              </a:rPr>
              <a:t> </a:t>
            </a:r>
            <a:r>
              <a:rPr lang="hu-HU" sz="1100" dirty="0" err="1">
                <a:latin typeface="Palatino Linotype" panose="02040502050505030304" pitchFamily="18" charset="0"/>
              </a:rPr>
              <a:t>to</a:t>
            </a:r>
            <a:r>
              <a:rPr lang="hu-HU" sz="1100" dirty="0">
                <a:latin typeface="Palatino Linotype" panose="02040502050505030304" pitchFamily="18" charset="0"/>
              </a:rPr>
              <a:t> "</a:t>
            </a:r>
            <a:r>
              <a:rPr lang="hu-HU" sz="1100" dirty="0" err="1">
                <a:latin typeface="Palatino Linotype" panose="02040502050505030304" pitchFamily="18" charset="0"/>
              </a:rPr>
              <a:t>Panepi</a:t>
            </a:r>
            <a:r>
              <a:rPr lang="hu-HU" sz="1100" dirty="0">
                <a:latin typeface="Palatino Linotype" panose="02040502050505030304" pitchFamily="18" charset="0"/>
              </a:rPr>
              <a:t>" (</a:t>
            </a:r>
            <a:r>
              <a:rPr lang="hu-HU" sz="1100" dirty="0" err="1">
                <a:latin typeface="Palatino Linotype" panose="02040502050505030304" pitchFamily="18" charset="0"/>
              </a:rPr>
              <a:t>Apis</a:t>
            </a:r>
            <a:r>
              <a:rPr lang="hu-HU" sz="1100" dirty="0">
                <a:latin typeface="Palatino Linotype" panose="02040502050505030304" pitchFamily="18" charset="0"/>
              </a:rPr>
              <a:t>) </a:t>
            </a:r>
            <a:r>
              <a:rPr lang="hu-HU" sz="1100" dirty="0" err="1">
                <a:latin typeface="Palatino Linotype" panose="02040502050505030304" pitchFamily="18" charset="0"/>
              </a:rPr>
              <a:t>by</a:t>
            </a:r>
            <a:r>
              <a:rPr lang="hu-HU" sz="1100" dirty="0">
                <a:latin typeface="Palatino Linotype" panose="02040502050505030304" pitchFamily="18" charset="0"/>
              </a:rPr>
              <a:t> </a:t>
            </a:r>
            <a:r>
              <a:rPr lang="hu-HU" sz="1100" dirty="0" err="1">
                <a:latin typeface="Palatino Linotype" panose="02040502050505030304" pitchFamily="18" charset="0"/>
              </a:rPr>
              <a:t>a</a:t>
            </a:r>
            <a:r>
              <a:rPr lang="hu-HU" sz="1100" dirty="0">
                <a:latin typeface="Palatino Linotype" panose="02040502050505030304" pitchFamily="18" charset="0"/>
              </a:rPr>
              <a:t> </a:t>
            </a:r>
            <a:r>
              <a:rPr lang="hu-HU" sz="1100" dirty="0" err="1">
                <a:latin typeface="Palatino Linotype" panose="02040502050505030304" pitchFamily="18" charset="0"/>
              </a:rPr>
              <a:t>worshipper</a:t>
            </a:r>
            <a:r>
              <a:rPr lang="hu-HU" sz="1100" dirty="0">
                <a:latin typeface="Palatino Linotype" panose="02040502050505030304" pitchFamily="18" charset="0"/>
              </a:rPr>
              <a:t> </a:t>
            </a:r>
            <a:r>
              <a:rPr lang="hu-HU" sz="1100" dirty="0" err="1">
                <a:latin typeface="Palatino Linotype" panose="02040502050505030304" pitchFamily="18" charset="0"/>
              </a:rPr>
              <a:t>named</a:t>
            </a:r>
            <a:r>
              <a:rPr lang="hu-HU" sz="1100" dirty="0">
                <a:latin typeface="Palatino Linotype" panose="02040502050505030304" pitchFamily="18" charset="0"/>
              </a:rPr>
              <a:t> </a:t>
            </a:r>
            <a:r>
              <a:rPr lang="hu-HU" sz="1100" dirty="0" err="1">
                <a:latin typeface="Palatino Linotype" panose="02040502050505030304" pitchFamily="18" charset="0"/>
              </a:rPr>
              <a:t>Sokydes</a:t>
            </a:r>
            <a:r>
              <a:rPr lang="hu-HU" sz="1100" dirty="0">
                <a:latin typeface="Palatino Linotype" panose="02040502050505030304" pitchFamily="18" charset="0"/>
              </a:rPr>
              <a:t>. – </a:t>
            </a:r>
            <a:r>
              <a:rPr lang="hu-HU" sz="1100" u="sng" dirty="0">
                <a:latin typeface="Palatino Linotype" panose="02040502050505030304" pitchFamily="18" charset="0"/>
                <a:hlinkClick r:id="rId11"/>
              </a:rPr>
              <a:t>https://www.britishmuseum.org/collection/object/G_1898-0225-1</a:t>
            </a:r>
            <a:endParaRPr lang="hu-HU" sz="1100" dirty="0">
              <a:latin typeface="Palatino Linotype" panose="02040502050505030304" pitchFamily="18" charset="0"/>
            </a:endParaRPr>
          </a:p>
          <a:p>
            <a:pPr>
              <a:lnSpc>
                <a:spcPct val="120000"/>
              </a:lnSpc>
              <a:spcBef>
                <a:spcPts val="0"/>
              </a:spcBef>
            </a:pPr>
            <a:r>
              <a:rPr lang="hu-HU" sz="1100" dirty="0" smtClean="0">
                <a:latin typeface="Palatino Linotype" panose="02040502050505030304" pitchFamily="18" charset="0"/>
              </a:rPr>
              <a:t>A </a:t>
            </a:r>
            <a:r>
              <a:rPr lang="hu-HU" sz="1100" dirty="0" err="1">
                <a:latin typeface="Palatino Linotype" panose="02040502050505030304" pitchFamily="18" charset="0"/>
              </a:rPr>
              <a:t>section</a:t>
            </a:r>
            <a:r>
              <a:rPr lang="hu-HU" sz="1100" dirty="0">
                <a:latin typeface="Palatino Linotype" panose="02040502050505030304" pitchFamily="18" charset="0"/>
              </a:rPr>
              <a:t> of a </a:t>
            </a:r>
            <a:r>
              <a:rPr lang="hu-HU" sz="1100" dirty="0" err="1">
                <a:latin typeface="Palatino Linotype" panose="02040502050505030304" pitchFamily="18" charset="0"/>
              </a:rPr>
              <a:t>purported</a:t>
            </a:r>
            <a:r>
              <a:rPr lang="hu-HU" sz="1100" dirty="0">
                <a:latin typeface="Palatino Linotype" panose="02040502050505030304" pitchFamily="18" charset="0"/>
              </a:rPr>
              <a:t> </a:t>
            </a:r>
            <a:r>
              <a:rPr lang="hu-HU" sz="1100" dirty="0" err="1">
                <a:latin typeface="Palatino Linotype" panose="02040502050505030304" pitchFamily="18" charset="0"/>
              </a:rPr>
              <a:t>Greek</a:t>
            </a:r>
            <a:r>
              <a:rPr lang="hu-HU" sz="1100" dirty="0">
                <a:latin typeface="Palatino Linotype" panose="02040502050505030304" pitchFamily="18" charset="0"/>
              </a:rPr>
              <a:t> </a:t>
            </a:r>
            <a:r>
              <a:rPr lang="hu-HU" sz="1100" dirty="0" err="1">
                <a:latin typeface="Palatino Linotype" panose="02040502050505030304" pitchFamily="18" charset="0"/>
              </a:rPr>
              <a:t>vase</a:t>
            </a:r>
            <a:r>
              <a:rPr lang="hu-HU" sz="1100" dirty="0">
                <a:latin typeface="Palatino Linotype" panose="02040502050505030304" pitchFamily="18" charset="0"/>
              </a:rPr>
              <a:t>, </a:t>
            </a:r>
            <a:r>
              <a:rPr lang="hu-HU" sz="1100" dirty="0" err="1">
                <a:latin typeface="Palatino Linotype" panose="02040502050505030304" pitchFamily="18" charset="0"/>
              </a:rPr>
              <a:t>with</a:t>
            </a:r>
            <a:r>
              <a:rPr lang="hu-HU" sz="1100" dirty="0">
                <a:latin typeface="Palatino Linotype" panose="02040502050505030304" pitchFamily="18" charset="0"/>
              </a:rPr>
              <a:t> </a:t>
            </a:r>
            <a:r>
              <a:rPr lang="hu-HU" sz="1100" dirty="0" err="1">
                <a:latin typeface="Palatino Linotype" panose="02040502050505030304" pitchFamily="18" charset="0"/>
              </a:rPr>
              <a:t>Xerxes</a:t>
            </a:r>
            <a:r>
              <a:rPr lang="hu-HU" sz="1100" dirty="0">
                <a:latin typeface="Palatino Linotype" panose="02040502050505030304" pitchFamily="18" charset="0"/>
              </a:rPr>
              <a:t> </a:t>
            </a:r>
            <a:r>
              <a:rPr lang="hu-HU" sz="1100" dirty="0" err="1">
                <a:latin typeface="Palatino Linotype" panose="02040502050505030304" pitchFamily="18" charset="0"/>
              </a:rPr>
              <a:t>sitting</a:t>
            </a:r>
            <a:r>
              <a:rPr lang="hu-HU" sz="1100" dirty="0">
                <a:latin typeface="Palatino Linotype" panose="02040502050505030304" pitchFamily="18" charset="0"/>
              </a:rPr>
              <a:t> </a:t>
            </a:r>
            <a:r>
              <a:rPr lang="hu-HU" sz="1100" dirty="0" err="1">
                <a:latin typeface="Palatino Linotype" panose="02040502050505030304" pitchFamily="18" charset="0"/>
              </a:rPr>
              <a:t>in</a:t>
            </a:r>
            <a:r>
              <a:rPr lang="hu-HU" sz="1100" dirty="0">
                <a:latin typeface="Palatino Linotype" panose="02040502050505030304" pitchFamily="18" charset="0"/>
              </a:rPr>
              <a:t> </a:t>
            </a:r>
            <a:r>
              <a:rPr lang="hu-HU" sz="1100" dirty="0" err="1">
                <a:latin typeface="Palatino Linotype" panose="02040502050505030304" pitchFamily="18" charset="0"/>
              </a:rPr>
              <a:t>his</a:t>
            </a:r>
            <a:r>
              <a:rPr lang="hu-HU" sz="1100" dirty="0">
                <a:latin typeface="Palatino Linotype" panose="02040502050505030304" pitchFamily="18" charset="0"/>
              </a:rPr>
              <a:t> </a:t>
            </a:r>
            <a:r>
              <a:rPr lang="hu-HU" sz="1100" dirty="0" err="1">
                <a:latin typeface="Palatino Linotype" panose="02040502050505030304" pitchFamily="18" charset="0"/>
              </a:rPr>
              <a:t>chariot</a:t>
            </a:r>
            <a:r>
              <a:rPr lang="hu-HU" sz="1100" dirty="0">
                <a:latin typeface="Palatino Linotype" panose="02040502050505030304" pitchFamily="18" charset="0"/>
              </a:rPr>
              <a:t> </a:t>
            </a:r>
            <a:r>
              <a:rPr lang="hu-HU" sz="1100" dirty="0" err="1">
                <a:latin typeface="Palatino Linotype" panose="02040502050505030304" pitchFamily="18" charset="0"/>
              </a:rPr>
              <a:t>while</a:t>
            </a:r>
            <a:r>
              <a:rPr lang="hu-HU" sz="1100" dirty="0">
                <a:latin typeface="Palatino Linotype" panose="02040502050505030304" pitchFamily="18" charset="0"/>
              </a:rPr>
              <a:t> </a:t>
            </a:r>
            <a:r>
              <a:rPr lang="hu-HU" sz="1100" dirty="0" err="1">
                <a:latin typeface="Palatino Linotype" panose="02040502050505030304" pitchFamily="18" charset="0"/>
              </a:rPr>
              <a:t>his</a:t>
            </a:r>
            <a:r>
              <a:rPr lang="hu-HU" sz="1100" dirty="0">
                <a:latin typeface="Palatino Linotype" panose="02040502050505030304" pitchFamily="18" charset="0"/>
              </a:rPr>
              <a:t> </a:t>
            </a:r>
            <a:r>
              <a:rPr lang="hu-HU" sz="1100" dirty="0" err="1">
                <a:latin typeface="Palatino Linotype" panose="02040502050505030304" pitchFamily="18" charset="0"/>
              </a:rPr>
              <a:t>servant</a:t>
            </a:r>
            <a:r>
              <a:rPr lang="hu-HU" sz="1100" dirty="0">
                <a:latin typeface="Palatino Linotype" panose="02040502050505030304" pitchFamily="18" charset="0"/>
              </a:rPr>
              <a:t> </a:t>
            </a:r>
            <a:r>
              <a:rPr lang="hu-HU" sz="1100" dirty="0" err="1">
                <a:latin typeface="Palatino Linotype" panose="02040502050505030304" pitchFamily="18" charset="0"/>
              </a:rPr>
              <a:t>beats</a:t>
            </a:r>
            <a:r>
              <a:rPr lang="hu-HU" sz="1100" dirty="0">
                <a:latin typeface="Palatino Linotype" panose="02040502050505030304" pitchFamily="18" charset="0"/>
              </a:rPr>
              <a:t> </a:t>
            </a:r>
            <a:r>
              <a:rPr lang="hu-HU" sz="1100" dirty="0" err="1">
                <a:latin typeface="Palatino Linotype" panose="02040502050505030304" pitchFamily="18" charset="0"/>
              </a:rPr>
              <a:t>the</a:t>
            </a:r>
            <a:r>
              <a:rPr lang="hu-HU" sz="1100" dirty="0">
                <a:latin typeface="Palatino Linotype" panose="02040502050505030304" pitchFamily="18" charset="0"/>
              </a:rPr>
              <a:t> </a:t>
            </a:r>
            <a:r>
              <a:rPr lang="hu-HU" sz="1100" dirty="0" err="1">
                <a:latin typeface="Palatino Linotype" panose="02040502050505030304" pitchFamily="18" charset="0"/>
              </a:rPr>
              <a:t>sea</a:t>
            </a:r>
            <a:r>
              <a:rPr lang="hu-HU" sz="1100" dirty="0">
                <a:latin typeface="Palatino Linotype" panose="02040502050505030304" pitchFamily="18" charset="0"/>
              </a:rPr>
              <a:t> </a:t>
            </a:r>
            <a:r>
              <a:rPr lang="hu-HU" sz="1100" dirty="0" err="1">
                <a:latin typeface="Palatino Linotype" panose="02040502050505030304" pitchFamily="18" charset="0"/>
              </a:rPr>
              <a:t>with</a:t>
            </a:r>
            <a:r>
              <a:rPr lang="hu-HU" sz="1100" dirty="0">
                <a:latin typeface="Palatino Linotype" panose="02040502050505030304" pitchFamily="18" charset="0"/>
              </a:rPr>
              <a:t> </a:t>
            </a:r>
            <a:r>
              <a:rPr lang="hu-HU" sz="1100" dirty="0" err="1">
                <a:latin typeface="Palatino Linotype" panose="02040502050505030304" pitchFamily="18" charset="0"/>
              </a:rPr>
              <a:t>a</a:t>
            </a:r>
            <a:r>
              <a:rPr lang="hu-HU" sz="1100" dirty="0">
                <a:latin typeface="Palatino Linotype" panose="02040502050505030304" pitchFamily="18" charset="0"/>
              </a:rPr>
              <a:t> </a:t>
            </a:r>
            <a:r>
              <a:rPr lang="hu-HU" sz="1100" dirty="0" err="1">
                <a:latin typeface="Palatino Linotype" panose="02040502050505030304" pitchFamily="18" charset="0"/>
              </a:rPr>
              <a:t>whip</a:t>
            </a:r>
            <a:r>
              <a:rPr lang="hu-HU" sz="1100" dirty="0">
                <a:latin typeface="Palatino Linotype" panose="02040502050505030304" pitchFamily="18" charset="0"/>
              </a:rPr>
              <a:t>; </a:t>
            </a:r>
            <a:r>
              <a:rPr lang="hu-HU" sz="1100" dirty="0" err="1">
                <a:latin typeface="Palatino Linotype" panose="02040502050505030304" pitchFamily="18" charset="0"/>
              </a:rPr>
              <a:t>first</a:t>
            </a:r>
            <a:r>
              <a:rPr lang="hu-HU" sz="1100" dirty="0">
                <a:latin typeface="Palatino Linotype" panose="02040502050505030304" pitchFamily="18" charset="0"/>
              </a:rPr>
              <a:t> </a:t>
            </a:r>
            <a:r>
              <a:rPr lang="hu-HU" sz="1100" dirty="0" err="1">
                <a:latin typeface="Palatino Linotype" panose="02040502050505030304" pitchFamily="18" charset="0"/>
              </a:rPr>
              <a:t>progress</a:t>
            </a:r>
            <a:r>
              <a:rPr lang="hu-HU" sz="1100" dirty="0">
                <a:latin typeface="Palatino Linotype" panose="02040502050505030304" pitchFamily="18" charset="0"/>
              </a:rPr>
              <a:t> </a:t>
            </a:r>
            <a:r>
              <a:rPr lang="hu-HU" sz="1100" dirty="0" err="1">
                <a:latin typeface="Palatino Linotype" panose="02040502050505030304" pitchFamily="18" charset="0"/>
              </a:rPr>
              <a:t>proof</a:t>
            </a:r>
            <a:r>
              <a:rPr lang="hu-HU" sz="1100" dirty="0">
                <a:latin typeface="Palatino Linotype" panose="02040502050505030304" pitchFamily="18" charset="0"/>
              </a:rPr>
              <a:t> printed </a:t>
            </a:r>
            <a:r>
              <a:rPr lang="hu-HU" sz="1100" dirty="0" err="1">
                <a:latin typeface="Palatino Linotype" panose="02040502050505030304" pitchFamily="18" charset="0"/>
              </a:rPr>
              <a:t>from</a:t>
            </a:r>
            <a:r>
              <a:rPr lang="hu-HU" sz="1100" dirty="0">
                <a:latin typeface="Palatino Linotype" panose="02040502050505030304" pitchFamily="18" charset="0"/>
              </a:rPr>
              <a:t> </a:t>
            </a:r>
            <a:r>
              <a:rPr lang="hu-HU" sz="1100" dirty="0" err="1">
                <a:latin typeface="Palatino Linotype" panose="02040502050505030304" pitchFamily="18" charset="0"/>
              </a:rPr>
              <a:t>the</a:t>
            </a:r>
            <a:r>
              <a:rPr lang="hu-HU" sz="1100" dirty="0">
                <a:latin typeface="Palatino Linotype" panose="02040502050505030304" pitchFamily="18" charset="0"/>
              </a:rPr>
              <a:t> line </a:t>
            </a:r>
            <a:r>
              <a:rPr lang="hu-HU" sz="1100" dirty="0" err="1">
                <a:latin typeface="Palatino Linotype" panose="02040502050505030304" pitchFamily="18" charset="0"/>
              </a:rPr>
              <a:t>block</a:t>
            </a:r>
            <a:r>
              <a:rPr lang="hu-HU" sz="1100" dirty="0">
                <a:latin typeface="Palatino Linotype" panose="02040502050505030304" pitchFamily="18" charset="0"/>
              </a:rPr>
              <a:t>. c. 1897 </a:t>
            </a:r>
            <a:r>
              <a:rPr lang="hu-HU" sz="1100" dirty="0" err="1">
                <a:latin typeface="Palatino Linotype" panose="02040502050505030304" pitchFamily="18" charset="0"/>
              </a:rPr>
              <a:t>Colour</a:t>
            </a:r>
            <a:r>
              <a:rPr lang="hu-HU" sz="1100" dirty="0">
                <a:latin typeface="Palatino Linotype" panose="02040502050505030304" pitchFamily="18" charset="0"/>
              </a:rPr>
              <a:t> </a:t>
            </a:r>
            <a:r>
              <a:rPr lang="hu-HU" sz="1100" dirty="0" err="1">
                <a:latin typeface="Palatino Linotype" panose="02040502050505030304" pitchFamily="18" charset="0"/>
              </a:rPr>
              <a:t>metalcut</a:t>
            </a:r>
            <a:r>
              <a:rPr lang="hu-HU" sz="1100" dirty="0">
                <a:latin typeface="Palatino Linotype" panose="02040502050505030304" pitchFamily="18" charset="0"/>
              </a:rPr>
              <a:t> – </a:t>
            </a:r>
            <a:r>
              <a:rPr lang="hu-HU" sz="1100" u="sng" dirty="0">
                <a:latin typeface="Palatino Linotype" panose="02040502050505030304" pitchFamily="18" charset="0"/>
                <a:hlinkClick r:id="rId12"/>
              </a:rPr>
              <a:t>https://www.britishmuseum.org/collection/object/P_1921-0105-1</a:t>
            </a:r>
            <a:endParaRPr lang="hu-HU" sz="1100" dirty="0">
              <a:latin typeface="Palatino Linotype" panose="02040502050505030304" pitchFamily="18" charset="0"/>
            </a:endParaRPr>
          </a:p>
          <a:p>
            <a:pPr>
              <a:lnSpc>
                <a:spcPct val="120000"/>
              </a:lnSpc>
              <a:spcBef>
                <a:spcPts val="0"/>
              </a:spcBef>
            </a:pPr>
            <a:r>
              <a:rPr lang="hu-HU" sz="1100" dirty="0" err="1">
                <a:latin typeface="Palatino Linotype" panose="02040502050505030304" pitchFamily="18" charset="0"/>
              </a:rPr>
              <a:t>Didyma</a:t>
            </a:r>
            <a:r>
              <a:rPr lang="hu-HU" sz="1100" dirty="0">
                <a:latin typeface="Palatino Linotype" panose="02040502050505030304" pitchFamily="18" charset="0"/>
              </a:rPr>
              <a:t> – Apolló temploma – </a:t>
            </a:r>
            <a:r>
              <a:rPr lang="hu-HU" sz="1100" u="sng" dirty="0">
                <a:latin typeface="Palatino Linotype" panose="02040502050505030304" pitchFamily="18" charset="0"/>
                <a:hlinkClick r:id="rId13"/>
              </a:rPr>
              <a:t>https://www.worldhistory.org/image/2225/temple-of-apollo-didyma/</a:t>
            </a:r>
            <a:r>
              <a:rPr lang="hu-HU" sz="1100" dirty="0">
                <a:latin typeface="Palatino Linotype" panose="02040502050505030304" pitchFamily="18" charset="0"/>
              </a:rPr>
              <a:t> </a:t>
            </a:r>
          </a:p>
          <a:p>
            <a:pPr>
              <a:lnSpc>
                <a:spcPct val="120000"/>
              </a:lnSpc>
              <a:spcBef>
                <a:spcPts val="0"/>
              </a:spcBef>
            </a:pPr>
            <a:r>
              <a:rPr lang="hu-HU" sz="1100" dirty="0" err="1">
                <a:latin typeface="Palatino Linotype" panose="02040502050505030304" pitchFamily="18" charset="0"/>
              </a:rPr>
              <a:t>View</a:t>
            </a:r>
            <a:r>
              <a:rPr lang="hu-HU" sz="1100" dirty="0">
                <a:latin typeface="Palatino Linotype" panose="02040502050505030304" pitchFamily="18" charset="0"/>
              </a:rPr>
              <a:t> of </a:t>
            </a:r>
            <a:r>
              <a:rPr lang="hu-HU" sz="1100" dirty="0" err="1">
                <a:latin typeface="Palatino Linotype" panose="02040502050505030304" pitchFamily="18" charset="0"/>
              </a:rPr>
              <a:t>the</a:t>
            </a:r>
            <a:r>
              <a:rPr lang="hu-HU" sz="1100" dirty="0">
                <a:latin typeface="Palatino Linotype" panose="02040502050505030304" pitchFamily="18" charset="0"/>
              </a:rPr>
              <a:t> </a:t>
            </a:r>
            <a:r>
              <a:rPr lang="hu-HU" sz="1100" dirty="0" err="1">
                <a:latin typeface="Palatino Linotype" panose="02040502050505030304" pitchFamily="18" charset="0"/>
              </a:rPr>
              <a:t>ruins</a:t>
            </a:r>
            <a:r>
              <a:rPr lang="hu-HU" sz="1100" dirty="0">
                <a:latin typeface="Palatino Linotype" panose="02040502050505030304" pitchFamily="18" charset="0"/>
              </a:rPr>
              <a:t> </a:t>
            </a:r>
            <a:r>
              <a:rPr lang="hu-HU" sz="1100" dirty="0" err="1">
                <a:latin typeface="Palatino Linotype" panose="02040502050505030304" pitchFamily="18" charset="0"/>
              </a:rPr>
              <a:t>of</a:t>
            </a:r>
            <a:r>
              <a:rPr lang="hu-HU" sz="1100" dirty="0">
                <a:latin typeface="Palatino Linotype" panose="02040502050505030304" pitchFamily="18" charset="0"/>
              </a:rPr>
              <a:t> </a:t>
            </a:r>
            <a:r>
              <a:rPr lang="hu-HU" sz="1100" dirty="0" err="1">
                <a:latin typeface="Palatino Linotype" panose="02040502050505030304" pitchFamily="18" charset="0"/>
              </a:rPr>
              <a:t>Persepolis</a:t>
            </a:r>
            <a:r>
              <a:rPr lang="hu-HU" sz="1100" dirty="0">
                <a:latin typeface="Palatino Linotype" panose="02040502050505030304" pitchFamily="18" charset="0"/>
              </a:rPr>
              <a:t> </a:t>
            </a:r>
            <a:r>
              <a:rPr lang="hu-HU" sz="1100" dirty="0" err="1">
                <a:latin typeface="Palatino Linotype" panose="02040502050505030304" pitchFamily="18" charset="0"/>
              </a:rPr>
              <a:t>with</a:t>
            </a:r>
            <a:r>
              <a:rPr lang="hu-HU" sz="1100" dirty="0">
                <a:latin typeface="Palatino Linotype" panose="02040502050505030304" pitchFamily="18" charset="0"/>
              </a:rPr>
              <a:t> standing </a:t>
            </a:r>
            <a:r>
              <a:rPr lang="hu-HU" sz="1100" dirty="0" err="1">
                <a:latin typeface="Palatino Linotype" panose="02040502050505030304" pitchFamily="18" charset="0"/>
              </a:rPr>
              <a:t>columns</a:t>
            </a:r>
            <a:r>
              <a:rPr lang="hu-HU" sz="1100" dirty="0">
                <a:latin typeface="Palatino Linotype" panose="02040502050505030304" pitchFamily="18" charset="0"/>
              </a:rPr>
              <a:t>, a </a:t>
            </a:r>
            <a:r>
              <a:rPr lang="hu-HU" sz="1100" dirty="0" err="1">
                <a:latin typeface="Palatino Linotype" panose="02040502050505030304" pitchFamily="18" charset="0"/>
              </a:rPr>
              <a:t>fallen</a:t>
            </a:r>
            <a:r>
              <a:rPr lang="hu-HU" sz="1100" dirty="0">
                <a:latin typeface="Palatino Linotype" panose="02040502050505030304" pitchFamily="18" charset="0"/>
              </a:rPr>
              <a:t> </a:t>
            </a:r>
            <a:r>
              <a:rPr lang="hu-HU" sz="1100" dirty="0" err="1">
                <a:latin typeface="Palatino Linotype" panose="02040502050505030304" pitchFamily="18" charset="0"/>
              </a:rPr>
              <a:t>fragment</a:t>
            </a:r>
            <a:r>
              <a:rPr lang="hu-HU" sz="1100" dirty="0">
                <a:latin typeface="Palatino Linotype" panose="02040502050505030304" pitchFamily="18" charset="0"/>
              </a:rPr>
              <a:t> </a:t>
            </a:r>
            <a:r>
              <a:rPr lang="hu-HU" sz="1100" dirty="0" err="1">
                <a:latin typeface="Palatino Linotype" panose="02040502050505030304" pitchFamily="18" charset="0"/>
              </a:rPr>
              <a:t>on</a:t>
            </a:r>
            <a:r>
              <a:rPr lang="hu-HU" sz="1100" dirty="0">
                <a:latin typeface="Palatino Linotype" panose="02040502050505030304" pitchFamily="18" charset="0"/>
              </a:rPr>
              <a:t> </a:t>
            </a:r>
            <a:r>
              <a:rPr lang="hu-HU" sz="1100" dirty="0" err="1">
                <a:latin typeface="Palatino Linotype" panose="02040502050505030304" pitchFamily="18" charset="0"/>
              </a:rPr>
              <a:t>the</a:t>
            </a:r>
            <a:r>
              <a:rPr lang="hu-HU" sz="1100" dirty="0">
                <a:latin typeface="Palatino Linotype" panose="02040502050505030304" pitchFamily="18" charset="0"/>
              </a:rPr>
              <a:t> right, a </a:t>
            </a:r>
            <a:r>
              <a:rPr lang="hu-HU" sz="1100" dirty="0" err="1">
                <a:latin typeface="Palatino Linotype" panose="02040502050505030304" pitchFamily="18" charset="0"/>
              </a:rPr>
              <a:t>monumental</a:t>
            </a:r>
            <a:r>
              <a:rPr lang="hu-HU" sz="1100" dirty="0">
                <a:latin typeface="Palatino Linotype" panose="02040502050505030304" pitchFamily="18" charset="0"/>
              </a:rPr>
              <a:t> </a:t>
            </a:r>
            <a:r>
              <a:rPr lang="hu-HU" sz="1100" dirty="0" err="1">
                <a:latin typeface="Palatino Linotype" panose="02040502050505030304" pitchFamily="18" charset="0"/>
              </a:rPr>
              <a:t>staircase</a:t>
            </a:r>
            <a:r>
              <a:rPr lang="hu-HU" sz="1100" dirty="0">
                <a:latin typeface="Palatino Linotype" panose="02040502050505030304" pitchFamily="18" charset="0"/>
              </a:rPr>
              <a:t> </a:t>
            </a:r>
            <a:r>
              <a:rPr lang="hu-HU" sz="1100" dirty="0" err="1">
                <a:latin typeface="Palatino Linotype" panose="02040502050505030304" pitchFamily="18" charset="0"/>
              </a:rPr>
              <a:t>on</a:t>
            </a:r>
            <a:r>
              <a:rPr lang="hu-HU" sz="1100" dirty="0">
                <a:latin typeface="Palatino Linotype" panose="02040502050505030304" pitchFamily="18" charset="0"/>
              </a:rPr>
              <a:t> </a:t>
            </a:r>
            <a:r>
              <a:rPr lang="hu-HU" sz="1100" dirty="0" err="1">
                <a:latin typeface="Palatino Linotype" panose="02040502050505030304" pitchFamily="18" charset="0"/>
              </a:rPr>
              <a:t>the</a:t>
            </a:r>
            <a:r>
              <a:rPr lang="hu-HU" sz="1100" dirty="0">
                <a:latin typeface="Palatino Linotype" panose="02040502050505030304" pitchFamily="18" charset="0"/>
              </a:rPr>
              <a:t> </a:t>
            </a:r>
            <a:r>
              <a:rPr lang="hu-HU" sz="1100" dirty="0" err="1">
                <a:latin typeface="Palatino Linotype" panose="02040502050505030304" pitchFamily="18" charset="0"/>
              </a:rPr>
              <a:t>left</a:t>
            </a:r>
            <a:r>
              <a:rPr lang="hu-HU" sz="1100" dirty="0">
                <a:latin typeface="Palatino Linotype" panose="02040502050505030304" pitchFamily="18" charset="0"/>
              </a:rPr>
              <a:t> and a </a:t>
            </a:r>
            <a:r>
              <a:rPr lang="hu-HU" sz="1100" dirty="0" err="1">
                <a:latin typeface="Palatino Linotype" panose="02040502050505030304" pitchFamily="18" charset="0"/>
              </a:rPr>
              <a:t>crescent</a:t>
            </a:r>
            <a:r>
              <a:rPr lang="hu-HU" sz="1100" dirty="0">
                <a:latin typeface="Palatino Linotype" panose="02040502050505030304" pitchFamily="18" charset="0"/>
              </a:rPr>
              <a:t> </a:t>
            </a:r>
            <a:r>
              <a:rPr lang="hu-HU" sz="1100" dirty="0" err="1">
                <a:latin typeface="Palatino Linotype" panose="02040502050505030304" pitchFamily="18" charset="0"/>
              </a:rPr>
              <a:t>moon</a:t>
            </a:r>
            <a:r>
              <a:rPr lang="hu-HU" sz="1100" dirty="0">
                <a:latin typeface="Palatino Linotype" panose="02040502050505030304" pitchFamily="18" charset="0"/>
              </a:rPr>
              <a:t> </a:t>
            </a:r>
            <a:r>
              <a:rPr lang="hu-HU" sz="1100" dirty="0" err="1">
                <a:latin typeface="Palatino Linotype" panose="02040502050505030304" pitchFamily="18" charset="0"/>
              </a:rPr>
              <a:t>above</a:t>
            </a:r>
            <a:r>
              <a:rPr lang="hu-HU" sz="1100" dirty="0">
                <a:latin typeface="Palatino Linotype" panose="02040502050505030304" pitchFamily="18" charset="0"/>
              </a:rPr>
              <a:t>. Pen and </a:t>
            </a:r>
            <a:r>
              <a:rPr lang="hu-HU" sz="1100" dirty="0" err="1">
                <a:latin typeface="Palatino Linotype" panose="02040502050505030304" pitchFamily="18" charset="0"/>
              </a:rPr>
              <a:t>brown</a:t>
            </a:r>
            <a:r>
              <a:rPr lang="hu-HU" sz="1100" dirty="0">
                <a:latin typeface="Palatino Linotype" panose="02040502050505030304" pitchFamily="18" charset="0"/>
              </a:rPr>
              <a:t> </a:t>
            </a:r>
            <a:r>
              <a:rPr lang="hu-HU" sz="1100" dirty="0" err="1">
                <a:latin typeface="Palatino Linotype" panose="02040502050505030304" pitchFamily="18" charset="0"/>
              </a:rPr>
              <a:t>ink</a:t>
            </a:r>
            <a:r>
              <a:rPr lang="hu-HU" sz="1100" dirty="0">
                <a:latin typeface="Palatino Linotype" panose="02040502050505030304" pitchFamily="18" charset="0"/>
              </a:rPr>
              <a:t> </a:t>
            </a:r>
            <a:r>
              <a:rPr lang="hu-HU" sz="1100" dirty="0" err="1">
                <a:latin typeface="Palatino Linotype" panose="02040502050505030304" pitchFamily="18" charset="0"/>
              </a:rPr>
              <a:t>with</a:t>
            </a:r>
            <a:r>
              <a:rPr lang="hu-HU" sz="1100" dirty="0">
                <a:latin typeface="Palatino Linotype" panose="02040502050505030304" pitchFamily="18" charset="0"/>
              </a:rPr>
              <a:t> </a:t>
            </a:r>
            <a:r>
              <a:rPr lang="hu-HU" sz="1100" dirty="0" err="1">
                <a:latin typeface="Palatino Linotype" panose="02040502050505030304" pitchFamily="18" charset="0"/>
              </a:rPr>
              <a:t>watercolour</a:t>
            </a:r>
            <a:r>
              <a:rPr lang="hu-HU" sz="1100" dirty="0">
                <a:latin typeface="Palatino Linotype" panose="02040502050505030304" pitchFamily="18" charset="0"/>
              </a:rPr>
              <a:t>. (</a:t>
            </a:r>
            <a:r>
              <a:rPr lang="hu-HU" sz="1100" dirty="0" err="1">
                <a:latin typeface="Palatino Linotype" panose="02040502050505030304" pitchFamily="18" charset="0"/>
              </a:rPr>
              <a:t>between</a:t>
            </a:r>
            <a:r>
              <a:rPr lang="hu-HU" sz="1100" dirty="0">
                <a:latin typeface="Palatino Linotype" panose="02040502050505030304" pitchFamily="18" charset="0"/>
              </a:rPr>
              <a:t> 1772-1860) – </a:t>
            </a:r>
            <a:r>
              <a:rPr lang="hu-HU" sz="1100" u="sng" dirty="0">
                <a:latin typeface="Palatino Linotype" panose="02040502050505030304" pitchFamily="18" charset="0"/>
                <a:hlinkClick r:id="rId14"/>
              </a:rPr>
              <a:t>https://www.britishmuseum.org/collection/object/W_2014-6012-4</a:t>
            </a:r>
            <a:endParaRPr lang="hu-HU" sz="1100" dirty="0">
              <a:latin typeface="Palatino Linotype" panose="02040502050505030304" pitchFamily="18" charset="0"/>
            </a:endParaRPr>
          </a:p>
          <a:p>
            <a:pPr>
              <a:lnSpc>
                <a:spcPct val="120000"/>
              </a:lnSpc>
              <a:spcBef>
                <a:spcPts val="0"/>
              </a:spcBef>
            </a:pPr>
            <a:r>
              <a:rPr lang="hu-HU" sz="1100" dirty="0">
                <a:latin typeface="Palatino Linotype" panose="02040502050505030304" pitchFamily="18" charset="0"/>
              </a:rPr>
              <a:t>Battle </a:t>
            </a:r>
            <a:r>
              <a:rPr lang="hu-HU" sz="1100" dirty="0" err="1">
                <a:latin typeface="Palatino Linotype" panose="02040502050505030304" pitchFamily="18" charset="0"/>
              </a:rPr>
              <a:t>field</a:t>
            </a:r>
            <a:r>
              <a:rPr lang="hu-HU" sz="1100" dirty="0">
                <a:latin typeface="Palatino Linotype" panose="02040502050505030304" pitchFamily="18" charset="0"/>
              </a:rPr>
              <a:t>, </a:t>
            </a:r>
            <a:r>
              <a:rPr lang="hu-HU" sz="1100" dirty="0" err="1">
                <a:latin typeface="Palatino Linotype" panose="02040502050505030304" pitchFamily="18" charset="0"/>
              </a:rPr>
              <a:t>with</a:t>
            </a:r>
            <a:r>
              <a:rPr lang="hu-HU" sz="1100" dirty="0">
                <a:latin typeface="Palatino Linotype" panose="02040502050505030304" pitchFamily="18" charset="0"/>
              </a:rPr>
              <a:t>, </a:t>
            </a:r>
            <a:r>
              <a:rPr lang="hu-HU" sz="1100" dirty="0" err="1">
                <a:latin typeface="Palatino Linotype" panose="02040502050505030304" pitchFamily="18" charset="0"/>
              </a:rPr>
              <a:t>at</a:t>
            </a:r>
            <a:r>
              <a:rPr lang="hu-HU" sz="1100" dirty="0">
                <a:latin typeface="Palatino Linotype" panose="02040502050505030304" pitchFamily="18" charset="0"/>
              </a:rPr>
              <a:t> </a:t>
            </a:r>
            <a:r>
              <a:rPr lang="hu-HU" sz="1100" dirty="0" err="1">
                <a:latin typeface="Palatino Linotype" panose="02040502050505030304" pitchFamily="18" charset="0"/>
              </a:rPr>
              <a:t>left</a:t>
            </a:r>
            <a:r>
              <a:rPr lang="hu-HU" sz="1100" dirty="0">
                <a:latin typeface="Palatino Linotype" panose="02040502050505030304" pitchFamily="18" charset="0"/>
              </a:rPr>
              <a:t>, Achilles, </a:t>
            </a:r>
            <a:r>
              <a:rPr lang="hu-HU" sz="1100" dirty="0" err="1">
                <a:latin typeface="Palatino Linotype" panose="02040502050505030304" pitchFamily="18" charset="0"/>
              </a:rPr>
              <a:t>led</a:t>
            </a:r>
            <a:r>
              <a:rPr lang="hu-HU" sz="1100" dirty="0">
                <a:latin typeface="Palatino Linotype" panose="02040502050505030304" pitchFamily="18" charset="0"/>
              </a:rPr>
              <a:t> </a:t>
            </a:r>
            <a:r>
              <a:rPr lang="hu-HU" sz="1100" dirty="0" err="1">
                <a:latin typeface="Palatino Linotype" panose="02040502050505030304" pitchFamily="18" charset="0"/>
              </a:rPr>
              <a:t>by</a:t>
            </a:r>
            <a:r>
              <a:rPr lang="hu-HU" sz="1100" dirty="0">
                <a:latin typeface="Palatino Linotype" panose="02040502050505030304" pitchFamily="18" charset="0"/>
              </a:rPr>
              <a:t> </a:t>
            </a:r>
            <a:r>
              <a:rPr lang="hu-HU" sz="1100" dirty="0" err="1">
                <a:latin typeface="Palatino Linotype" panose="02040502050505030304" pitchFamily="18" charset="0"/>
              </a:rPr>
              <a:t>Athena</a:t>
            </a:r>
            <a:r>
              <a:rPr lang="hu-HU" sz="1100" dirty="0">
                <a:latin typeface="Palatino Linotype" panose="02040502050505030304" pitchFamily="18" charset="0"/>
              </a:rPr>
              <a:t>, </a:t>
            </a:r>
            <a:r>
              <a:rPr lang="hu-HU" sz="1100" dirty="0" err="1">
                <a:latin typeface="Palatino Linotype" panose="02040502050505030304" pitchFamily="18" charset="0"/>
              </a:rPr>
              <a:t>rushing</a:t>
            </a:r>
            <a:r>
              <a:rPr lang="hu-HU" sz="1100" dirty="0">
                <a:latin typeface="Palatino Linotype" panose="02040502050505030304" pitchFamily="18" charset="0"/>
              </a:rPr>
              <a:t> </a:t>
            </a:r>
            <a:r>
              <a:rPr lang="hu-HU" sz="1100" dirty="0" err="1">
                <a:latin typeface="Palatino Linotype" panose="02040502050505030304" pitchFamily="18" charset="0"/>
              </a:rPr>
              <a:t>towards</a:t>
            </a:r>
            <a:r>
              <a:rPr lang="hu-HU" sz="1100" dirty="0">
                <a:latin typeface="Palatino Linotype" panose="02040502050505030304" pitchFamily="18" charset="0"/>
              </a:rPr>
              <a:t> </a:t>
            </a:r>
            <a:r>
              <a:rPr lang="hu-HU" sz="1100" dirty="0" err="1">
                <a:latin typeface="Palatino Linotype" panose="02040502050505030304" pitchFamily="18" charset="0"/>
              </a:rPr>
              <a:t>Hector</a:t>
            </a:r>
            <a:r>
              <a:rPr lang="hu-HU" sz="1100" dirty="0">
                <a:latin typeface="Palatino Linotype" panose="02040502050505030304" pitchFamily="18" charset="0"/>
              </a:rPr>
              <a:t>, </a:t>
            </a:r>
            <a:r>
              <a:rPr lang="hu-HU" sz="1100" dirty="0" err="1">
                <a:latin typeface="Palatino Linotype" panose="02040502050505030304" pitchFamily="18" charset="0"/>
              </a:rPr>
              <a:t>who</a:t>
            </a:r>
            <a:r>
              <a:rPr lang="hu-HU" sz="1100" dirty="0">
                <a:latin typeface="Palatino Linotype" panose="02040502050505030304" pitchFamily="18" charset="0"/>
              </a:rPr>
              <a:t> is </a:t>
            </a:r>
            <a:r>
              <a:rPr lang="hu-HU" sz="1100" dirty="0" err="1">
                <a:latin typeface="Palatino Linotype" panose="02040502050505030304" pitchFamily="18" charset="0"/>
              </a:rPr>
              <a:t>protected</a:t>
            </a:r>
            <a:r>
              <a:rPr lang="hu-HU" sz="1100" dirty="0">
                <a:latin typeface="Palatino Linotype" panose="02040502050505030304" pitchFamily="18" charset="0"/>
              </a:rPr>
              <a:t> </a:t>
            </a:r>
            <a:r>
              <a:rPr lang="hu-HU" sz="1100" dirty="0" err="1">
                <a:latin typeface="Palatino Linotype" panose="02040502050505030304" pitchFamily="18" charset="0"/>
              </a:rPr>
              <a:t>by</a:t>
            </a:r>
            <a:r>
              <a:rPr lang="hu-HU" sz="1100" dirty="0">
                <a:latin typeface="Palatino Linotype" panose="02040502050505030304" pitchFamily="18" charset="0"/>
              </a:rPr>
              <a:t> a </a:t>
            </a:r>
            <a:r>
              <a:rPr lang="hu-HU" sz="1100" dirty="0" err="1">
                <a:latin typeface="Palatino Linotype" panose="02040502050505030304" pitchFamily="18" charset="0"/>
              </a:rPr>
              <a:t>cloud</a:t>
            </a:r>
            <a:r>
              <a:rPr lang="hu-HU" sz="1100" dirty="0">
                <a:latin typeface="Palatino Linotype" panose="02040502050505030304" pitchFamily="18" charset="0"/>
              </a:rPr>
              <a:t> </a:t>
            </a:r>
            <a:r>
              <a:rPr lang="hu-HU" sz="1100" dirty="0" err="1">
                <a:latin typeface="Palatino Linotype" panose="02040502050505030304" pitchFamily="18" charset="0"/>
              </a:rPr>
              <a:t>summoned</a:t>
            </a:r>
            <a:r>
              <a:rPr lang="hu-HU" sz="1100" dirty="0">
                <a:latin typeface="Palatino Linotype" panose="02040502050505030304" pitchFamily="18" charset="0"/>
              </a:rPr>
              <a:t> </a:t>
            </a:r>
            <a:r>
              <a:rPr lang="hu-HU" sz="1100" dirty="0" err="1">
                <a:latin typeface="Palatino Linotype" panose="02040502050505030304" pitchFamily="18" charset="0"/>
              </a:rPr>
              <a:t>by</a:t>
            </a:r>
            <a:r>
              <a:rPr lang="hu-HU" sz="1100" dirty="0">
                <a:latin typeface="Palatino Linotype" panose="02040502050505030304" pitchFamily="18" charset="0"/>
              </a:rPr>
              <a:t> Apollo; </a:t>
            </a:r>
            <a:r>
              <a:rPr lang="hu-HU" sz="1100" dirty="0" err="1">
                <a:latin typeface="Palatino Linotype" panose="02040502050505030304" pitchFamily="18" charset="0"/>
              </a:rPr>
              <a:t>illustration</a:t>
            </a:r>
            <a:r>
              <a:rPr lang="hu-HU" sz="1100" dirty="0">
                <a:latin typeface="Palatino Linotype" panose="02040502050505030304" pitchFamily="18" charset="0"/>
              </a:rPr>
              <a:t> </a:t>
            </a:r>
            <a:r>
              <a:rPr lang="hu-HU" sz="1100" dirty="0" err="1">
                <a:latin typeface="Palatino Linotype" panose="02040502050505030304" pitchFamily="18" charset="0"/>
              </a:rPr>
              <a:t>to</a:t>
            </a:r>
            <a:r>
              <a:rPr lang="hu-HU" sz="1100" dirty="0">
                <a:latin typeface="Palatino Linotype" panose="02040502050505030304" pitchFamily="18" charset="0"/>
              </a:rPr>
              <a:t> '</a:t>
            </a:r>
            <a:r>
              <a:rPr lang="hu-HU" sz="1100" dirty="0" err="1">
                <a:latin typeface="Palatino Linotype" panose="02040502050505030304" pitchFamily="18" charset="0"/>
              </a:rPr>
              <a:t>L'Iliade</a:t>
            </a:r>
            <a:r>
              <a:rPr lang="hu-HU" sz="1100" dirty="0">
                <a:latin typeface="Palatino Linotype" panose="02040502050505030304" pitchFamily="18" charset="0"/>
              </a:rPr>
              <a:t> </a:t>
            </a:r>
            <a:r>
              <a:rPr lang="hu-HU" sz="1100" dirty="0" err="1">
                <a:latin typeface="Palatino Linotype" panose="02040502050505030304" pitchFamily="18" charset="0"/>
              </a:rPr>
              <a:t>d'Homère</a:t>
            </a:r>
            <a:r>
              <a:rPr lang="hu-HU" sz="1100" dirty="0">
                <a:latin typeface="Palatino Linotype" panose="02040502050505030304" pitchFamily="18" charset="0"/>
              </a:rPr>
              <a:t> </a:t>
            </a:r>
            <a:r>
              <a:rPr lang="hu-HU" sz="1100" dirty="0" err="1">
                <a:latin typeface="Palatino Linotype" panose="02040502050505030304" pitchFamily="18" charset="0"/>
              </a:rPr>
              <a:t>traduite</a:t>
            </a:r>
            <a:r>
              <a:rPr lang="hu-HU" sz="1100" dirty="0">
                <a:latin typeface="Palatino Linotype" panose="02040502050505030304" pitchFamily="18" charset="0"/>
              </a:rPr>
              <a:t> en </a:t>
            </a:r>
            <a:r>
              <a:rPr lang="hu-HU" sz="1100" dirty="0" err="1">
                <a:latin typeface="Palatino Linotype" panose="02040502050505030304" pitchFamily="18" charset="0"/>
              </a:rPr>
              <a:t>françois</a:t>
            </a:r>
            <a:r>
              <a:rPr lang="hu-HU" sz="1100" dirty="0">
                <a:latin typeface="Palatino Linotype" panose="02040502050505030304" pitchFamily="18" charset="0"/>
              </a:rPr>
              <a:t>', a </a:t>
            </a:r>
            <a:r>
              <a:rPr lang="hu-HU" sz="1100" dirty="0" err="1">
                <a:latin typeface="Palatino Linotype" panose="02040502050505030304" pitchFamily="18" charset="0"/>
              </a:rPr>
              <a:t>French</a:t>
            </a:r>
            <a:r>
              <a:rPr lang="hu-HU" sz="1100" dirty="0">
                <a:latin typeface="Palatino Linotype" panose="02040502050505030304" pitchFamily="18" charset="0"/>
              </a:rPr>
              <a:t> </a:t>
            </a:r>
            <a:r>
              <a:rPr lang="hu-HU" sz="1100" dirty="0" err="1">
                <a:latin typeface="Palatino Linotype" panose="02040502050505030304" pitchFamily="18" charset="0"/>
              </a:rPr>
              <a:t>translation</a:t>
            </a:r>
            <a:r>
              <a:rPr lang="hu-HU" sz="1100" dirty="0">
                <a:latin typeface="Palatino Linotype" panose="02040502050505030304" pitchFamily="18" charset="0"/>
              </a:rPr>
              <a:t> of </a:t>
            </a:r>
            <a:r>
              <a:rPr lang="hu-HU" sz="1100" dirty="0" err="1">
                <a:latin typeface="Palatino Linotype" panose="02040502050505030304" pitchFamily="18" charset="0"/>
              </a:rPr>
              <a:t>the</a:t>
            </a:r>
            <a:r>
              <a:rPr lang="hu-HU" sz="1100" dirty="0">
                <a:latin typeface="Palatino Linotype" panose="02040502050505030304" pitchFamily="18" charset="0"/>
              </a:rPr>
              <a:t> </a:t>
            </a:r>
            <a:r>
              <a:rPr lang="hu-HU" sz="1100" dirty="0" err="1">
                <a:latin typeface="Palatino Linotype" panose="02040502050505030304" pitchFamily="18" charset="0"/>
              </a:rPr>
              <a:t>Iliad</a:t>
            </a:r>
            <a:r>
              <a:rPr lang="hu-HU" sz="1100" dirty="0">
                <a:latin typeface="Palatino Linotype" panose="02040502050505030304" pitchFamily="18" charset="0"/>
              </a:rPr>
              <a:t> </a:t>
            </a:r>
            <a:r>
              <a:rPr lang="hu-HU" sz="1100" dirty="0" err="1">
                <a:latin typeface="Palatino Linotype" panose="02040502050505030304" pitchFamily="18" charset="0"/>
              </a:rPr>
              <a:t>by</a:t>
            </a:r>
            <a:r>
              <a:rPr lang="hu-HU" sz="1100" dirty="0">
                <a:latin typeface="Palatino Linotype" panose="02040502050505030304" pitchFamily="18" charset="0"/>
              </a:rPr>
              <a:t> Madame </a:t>
            </a:r>
            <a:r>
              <a:rPr lang="hu-HU" sz="1100" dirty="0" err="1">
                <a:latin typeface="Palatino Linotype" panose="02040502050505030304" pitchFamily="18" charset="0"/>
              </a:rPr>
              <a:t>Dacier</a:t>
            </a:r>
            <a:r>
              <a:rPr lang="hu-HU" sz="1100" dirty="0">
                <a:latin typeface="Palatino Linotype" panose="02040502050505030304" pitchFamily="18" charset="0"/>
              </a:rPr>
              <a:t> (Paris: </a:t>
            </a:r>
            <a:r>
              <a:rPr lang="hu-HU" sz="1100" dirty="0" err="1">
                <a:latin typeface="Palatino Linotype" panose="02040502050505030304" pitchFamily="18" charset="0"/>
              </a:rPr>
              <a:t>Rigaud</a:t>
            </a:r>
            <a:r>
              <a:rPr lang="hu-HU" sz="1100" dirty="0">
                <a:latin typeface="Palatino Linotype" panose="02040502050505030304" pitchFamily="18" charset="0"/>
              </a:rPr>
              <a:t>, 1711). 1710/11, </a:t>
            </a:r>
            <a:r>
              <a:rPr lang="hu-HU" sz="1100" dirty="0" err="1">
                <a:latin typeface="Palatino Linotype" panose="02040502050505030304" pitchFamily="18" charset="0"/>
              </a:rPr>
              <a:t>Etching</a:t>
            </a:r>
            <a:r>
              <a:rPr lang="hu-HU" sz="1100" dirty="0">
                <a:latin typeface="Palatino Linotype" panose="02040502050505030304" pitchFamily="18" charset="0"/>
              </a:rPr>
              <a:t> – </a:t>
            </a:r>
            <a:r>
              <a:rPr lang="hu-HU" sz="1100" u="sng" dirty="0">
                <a:latin typeface="Palatino Linotype" panose="02040502050505030304" pitchFamily="18" charset="0"/>
                <a:hlinkClick r:id="rId15"/>
              </a:rPr>
              <a:t>https://www.britishmuseum.org/collection/object/P_1917-1208-1441</a:t>
            </a:r>
            <a:endParaRPr lang="hu-HU" sz="1100" dirty="0">
              <a:latin typeface="Palatino Linotype" panose="02040502050505030304" pitchFamily="18" charset="0"/>
            </a:endParaRPr>
          </a:p>
          <a:p>
            <a:pPr>
              <a:lnSpc>
                <a:spcPct val="120000"/>
              </a:lnSpc>
              <a:spcBef>
                <a:spcPts val="0"/>
              </a:spcBef>
            </a:pPr>
            <a:r>
              <a:rPr lang="hu-HU" sz="1100" dirty="0">
                <a:latin typeface="Palatino Linotype" panose="02040502050505030304" pitchFamily="18" charset="0"/>
              </a:rPr>
              <a:t>Héraklész márvány </a:t>
            </a:r>
            <a:r>
              <a:rPr lang="hu-HU" sz="1100" dirty="0" smtClean="0">
                <a:latin typeface="Palatino Linotype" panose="02040502050505030304" pitchFamily="18" charset="0"/>
              </a:rPr>
              <a:t>fejszobra </a:t>
            </a:r>
            <a:r>
              <a:rPr lang="hu-HU" sz="1100" dirty="0">
                <a:latin typeface="Palatino Linotype" panose="02040502050505030304" pitchFamily="18" charset="0"/>
              </a:rPr>
              <a:t>(</a:t>
            </a:r>
            <a:r>
              <a:rPr lang="hu-HU" sz="1100" dirty="0" err="1">
                <a:latin typeface="Palatino Linotype" panose="02040502050505030304" pitchFamily="18" charset="0"/>
              </a:rPr>
              <a:t>Lüszipposz</a:t>
            </a:r>
            <a:r>
              <a:rPr lang="hu-HU" sz="1100" dirty="0">
                <a:latin typeface="Palatino Linotype" panose="02040502050505030304" pitchFamily="18" charset="0"/>
              </a:rPr>
              <a:t> Kr.e. IV. sz.-i szobrának másolata</a:t>
            </a:r>
            <a:r>
              <a:rPr lang="hu-HU" sz="1100" dirty="0" smtClean="0">
                <a:latin typeface="Palatino Linotype" panose="02040502050505030304" pitchFamily="18" charset="0"/>
              </a:rPr>
              <a:t>)  </a:t>
            </a:r>
            <a:r>
              <a:rPr lang="hu-HU" sz="1100" dirty="0">
                <a:latin typeface="Palatino Linotype" panose="02040502050505030304" pitchFamily="18" charset="0"/>
              </a:rPr>
              <a:t>– </a:t>
            </a:r>
            <a:r>
              <a:rPr lang="hu-HU" sz="1100" u="sng" dirty="0">
                <a:latin typeface="Palatino Linotype" panose="02040502050505030304" pitchFamily="18" charset="0"/>
                <a:hlinkClick r:id="rId16"/>
              </a:rPr>
              <a:t>https://www.metmuseum.org/art/collection/search/252932</a:t>
            </a:r>
            <a:endParaRPr lang="hu-HU" sz="1100" dirty="0">
              <a:latin typeface="Palatino Linotype" panose="02040502050505030304" pitchFamily="18" charset="0"/>
            </a:endParaRPr>
          </a:p>
          <a:p>
            <a:pPr>
              <a:lnSpc>
                <a:spcPct val="120000"/>
              </a:lnSpc>
              <a:spcBef>
                <a:spcPts val="0"/>
              </a:spcBef>
            </a:pPr>
            <a:endParaRPr lang="hu-HU" sz="1100" dirty="0">
              <a:latin typeface="Palatino Linotype" panose="02040502050505030304" pitchFamily="18" charset="0"/>
            </a:endParaRPr>
          </a:p>
        </p:txBody>
      </p:sp>
    </p:spTree>
    <p:extLst>
      <p:ext uri="{BB962C8B-B14F-4D97-AF65-F5344CB8AC3E}">
        <p14:creationId xmlns:p14="http://schemas.microsoft.com/office/powerpoint/2010/main" val="4111895642"/>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831</TotalTime>
  <Words>2004</Words>
  <Application>Microsoft Office PowerPoint</Application>
  <PresentationFormat>Szélesvásznú</PresentationFormat>
  <Paragraphs>116</Paragraphs>
  <Slides>22</Slides>
  <Notes>1</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22</vt:i4>
      </vt:variant>
    </vt:vector>
  </HeadingPairs>
  <TitlesOfParts>
    <vt:vector size="28" baseType="lpstr">
      <vt:lpstr>Arial</vt:lpstr>
      <vt:lpstr>Brush Script MT</vt:lpstr>
      <vt:lpstr>Calibri</vt:lpstr>
      <vt:lpstr>Calibri Light</vt:lpstr>
      <vt:lpstr>Palatino Linotype</vt:lpstr>
      <vt:lpstr>Office-téma</vt:lpstr>
      <vt:lpstr>„Mint istenek az emberek között”</vt:lpstr>
      <vt:lpstr>Bevezetés – az előadás témája</vt:lpstr>
      <vt:lpstr>Bevezetés - tematika</vt:lpstr>
      <vt:lpstr>Bevezetés – propaganda</vt:lpstr>
      <vt:lpstr>Bevezetés - előzmények</vt:lpstr>
      <vt:lpstr>Bevezetés - előzmények</vt:lpstr>
      <vt:lpstr>A bosszú témája A III. Szent Háború</vt:lpstr>
      <vt:lpstr>A bosszú témája A központban: a perzsák </vt:lpstr>
      <vt:lpstr>A perzsa háborúk újraélesztése Nagy Sándor, az istenfélő I.</vt:lpstr>
      <vt:lpstr>A perzsa háborúk újraélesztése Nagy Sándor, az istenfélő II.</vt:lpstr>
      <vt:lpstr>A perzsa háborúk újraélesztése Háborús bűncselekmények és vallásos indokaik I. Thébai elpusztítása</vt:lpstr>
      <vt:lpstr>PowerPoint bemutató</vt:lpstr>
      <vt:lpstr>A perzsa háborúk újraélesztése Háborús bűncselekmények és vallásos indokaik II. A Branchidae papi nemzetség kiirtása</vt:lpstr>
      <vt:lpstr>A perzsa háborúk újraélesztése Háborús bűncselekmények és vallásos indokaik III. Perszepolisz feldúlása</vt:lpstr>
      <vt:lpstr>Imitatio I. Bevezetés</vt:lpstr>
      <vt:lpstr>Imitatio II. Achilleus és Alexandrosz</vt:lpstr>
      <vt:lpstr>Imitatio III. Héraklész és Alexandrosz</vt:lpstr>
      <vt:lpstr>Imitatio III. Dionüszosz és Alexandrosz</vt:lpstr>
      <vt:lpstr>Imitatio IV. Egy későbbi legitimációs kísérlet</vt:lpstr>
      <vt:lpstr>Köszönöm a figyelmet!</vt:lpstr>
      <vt:lpstr>Források</vt:lpstr>
      <vt:lpstr>Képek forrása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„Mint istenek az emberek között”</dc:title>
  <dc:creator>Szerző</dc:creator>
  <cp:lastModifiedBy>Szerző</cp:lastModifiedBy>
  <cp:revision>48</cp:revision>
  <dcterms:created xsi:type="dcterms:W3CDTF">2024-11-26T10:47:43Z</dcterms:created>
  <dcterms:modified xsi:type="dcterms:W3CDTF">2024-11-27T22:50:52Z</dcterms:modified>
</cp:coreProperties>
</file>