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6" r:id="rId1"/>
  </p:sldMasterIdLst>
  <p:notesMasterIdLst>
    <p:notesMasterId r:id="rId25"/>
  </p:notesMasterIdLst>
  <p:sldIdLst>
    <p:sldId id="256" r:id="rId2"/>
    <p:sldId id="258" r:id="rId3"/>
    <p:sldId id="259" r:id="rId4"/>
    <p:sldId id="260" r:id="rId5"/>
    <p:sldId id="262" r:id="rId6"/>
    <p:sldId id="261" r:id="rId7"/>
    <p:sldId id="27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9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F5370-0405-4024-9415-70AD7944051D}" type="datetimeFigureOut">
              <a:rPr lang="hu-HU" smtClean="0"/>
              <a:t>2024.11.28.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557D0-CC3F-41F9-A2AC-A8B61C91C7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64917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557D0-CC3F-41F9-A2AC-A8B61C91C7A7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8176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E464-EEB0-4289-BBA8-7B4BC725D276}" type="datetimeFigureOut">
              <a:rPr lang="hu-HU" smtClean="0"/>
              <a:t>2024.11.28.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5402E15-225E-4C3C-B80F-129C7CB4A5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98164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E464-EEB0-4289-BBA8-7B4BC725D276}" type="datetimeFigureOut">
              <a:rPr lang="hu-HU" smtClean="0"/>
              <a:t>2024.11.28.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2E15-225E-4C3C-B80F-129C7CB4A5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21366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E464-EEB0-4289-BBA8-7B4BC725D276}" type="datetimeFigureOut">
              <a:rPr lang="hu-HU" smtClean="0"/>
              <a:t>2024.11.28.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5402E15-225E-4C3C-B80F-129C7CB4A5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74155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E464-EEB0-4289-BBA8-7B4BC725D276}" type="datetimeFigureOut">
              <a:rPr lang="hu-HU" smtClean="0"/>
              <a:t>2024.11.28.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5402E15-225E-4C3C-B80F-129C7CB4A5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0739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E464-EEB0-4289-BBA8-7B4BC725D276}" type="datetimeFigureOut">
              <a:rPr lang="hu-HU" smtClean="0"/>
              <a:t>2024.11.28.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5402E15-225E-4C3C-B80F-129C7CB4A5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9255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E464-EEB0-4289-BBA8-7B4BC725D276}" type="datetimeFigureOut">
              <a:rPr lang="hu-HU" smtClean="0"/>
              <a:t>2024.11.28.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2E15-225E-4C3C-B80F-129C7CB4A5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49499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E464-EEB0-4289-BBA8-7B4BC725D276}" type="datetimeFigureOut">
              <a:rPr lang="hu-HU" smtClean="0"/>
              <a:t>2024.11.28.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2E15-225E-4C3C-B80F-129C7CB4A5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4152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E464-EEB0-4289-BBA8-7B4BC725D276}" type="datetimeFigureOut">
              <a:rPr lang="hu-HU" smtClean="0"/>
              <a:t>2024.11.28.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2E15-225E-4C3C-B80F-129C7CB4A5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5414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E464-EEB0-4289-BBA8-7B4BC725D276}" type="datetimeFigureOut">
              <a:rPr lang="hu-HU" smtClean="0"/>
              <a:t>2024.11.28.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5402E15-225E-4C3C-B80F-129C7CB4A5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43196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E464-EEB0-4289-BBA8-7B4BC725D276}" type="datetimeFigureOut">
              <a:rPr lang="hu-HU" smtClean="0"/>
              <a:t>2024.11.28.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5402E15-225E-4C3C-B80F-129C7CB4A5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9569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E464-EEB0-4289-BBA8-7B4BC725D276}" type="datetimeFigureOut">
              <a:rPr lang="hu-HU" smtClean="0"/>
              <a:t>2024.11.28.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5402E15-225E-4C3C-B80F-129C7CB4A561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7965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E464-EEB0-4289-BBA8-7B4BC725D276}" type="datetimeFigureOut">
              <a:rPr lang="hu-HU" smtClean="0"/>
              <a:t>2024.11.28.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5402E15-225E-4C3C-B80F-129C7CB4A5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859301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E464-EEB0-4289-BBA8-7B4BC725D276}" type="datetimeFigureOut">
              <a:rPr lang="hu-HU" smtClean="0"/>
              <a:t>2024.11.28.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5402E15-225E-4C3C-B80F-129C7CB4A561}" type="slidenum">
              <a:rPr lang="hu-HU" smtClean="0"/>
              <a:t>‹#›</a:t>
            </a:fld>
            <a:endParaRPr lang="hu-H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72016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E464-EEB0-4289-BBA8-7B4BC725D276}" type="datetimeFigureOut">
              <a:rPr lang="hu-HU" smtClean="0"/>
              <a:t>2024.11.28.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5402E15-225E-4C3C-B80F-129C7CB4A5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393673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E464-EEB0-4289-BBA8-7B4BC725D276}" type="datetimeFigureOut">
              <a:rPr lang="hu-HU" smtClean="0"/>
              <a:t>2024.11.28.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2E15-225E-4C3C-B80F-129C7CB4A5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47026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9E464-EEB0-4289-BBA8-7B4BC725D276}" type="datetimeFigureOut">
              <a:rPr lang="hu-HU" smtClean="0"/>
              <a:t>2024.11.28.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2E15-225E-4C3C-B80F-129C7CB4A5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23598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9E464-EEB0-4289-BBA8-7B4BC725D276}" type="datetimeFigureOut">
              <a:rPr lang="hu-HU" smtClean="0"/>
              <a:t>2024.11.28.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5402E15-225E-4C3C-B80F-129C7CB4A5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0770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  <p:sldLayoutId id="2147483978" r:id="rId12"/>
    <p:sldLayoutId id="2147483979" r:id="rId13"/>
    <p:sldLayoutId id="2147483980" r:id="rId14"/>
    <p:sldLayoutId id="2147483981" r:id="rId15"/>
    <p:sldLayoutId id="214748398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7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07067" y="991370"/>
            <a:ext cx="7766936" cy="2098194"/>
          </a:xfrm>
        </p:spPr>
        <p:txBody>
          <a:bodyPr anchor="ctr"/>
          <a:lstStyle/>
          <a:p>
            <a:r>
              <a:rPr lang="hu-HU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Jugurtha</a:t>
            </a:r>
            <a:r>
              <a:rPr lang="hu-HU" b="1" dirty="0">
                <a:latin typeface="Times New Roman" panose="02020603050405020304" pitchFamily="18" charset="0"/>
                <a:ea typeface="Calibri" panose="020F0502020204030204" pitchFamily="34" charset="0"/>
              </a:rPr>
              <a:t> elleni háború</a:t>
            </a:r>
            <a:endParaRPr lang="hu-HU" b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 anchor="ctr">
            <a:normAutofit/>
          </a:bodyPr>
          <a:lstStyle/>
          <a:p>
            <a:r>
              <a:rPr lang="hu-HU" sz="3200" b="1" i="1" dirty="0"/>
              <a:t>Donald C. </a:t>
            </a:r>
            <a:r>
              <a:rPr lang="hu-HU" sz="3200" b="1" i="1" dirty="0" err="1"/>
              <a:t>Earl</a:t>
            </a:r>
            <a:r>
              <a:rPr lang="hu-HU" sz="3200" b="1" i="1" dirty="0"/>
              <a:t>, The </a:t>
            </a:r>
            <a:r>
              <a:rPr lang="hu-HU" sz="3200" b="1" i="1" dirty="0" err="1"/>
              <a:t>political</a:t>
            </a:r>
            <a:r>
              <a:rPr lang="hu-HU" sz="3200" b="1" i="1" dirty="0"/>
              <a:t> </a:t>
            </a:r>
            <a:r>
              <a:rPr lang="hu-HU" sz="3200" b="1" i="1" dirty="0" err="1"/>
              <a:t>thought</a:t>
            </a:r>
            <a:r>
              <a:rPr lang="hu-HU" sz="3200" b="1" i="1" dirty="0"/>
              <a:t> of </a:t>
            </a:r>
            <a:r>
              <a:rPr lang="hu-HU" sz="3200" b="1" i="1" dirty="0" err="1" smtClean="0"/>
              <a:t>Sallust</a:t>
            </a:r>
            <a:r>
              <a:rPr lang="hu-HU" sz="3200" b="1" i="1" dirty="0" smtClean="0"/>
              <a:t> </a:t>
            </a:r>
            <a:endParaRPr lang="hu-HU" sz="3200" b="1" i="1" dirty="0"/>
          </a:p>
        </p:txBody>
      </p:sp>
    </p:spTree>
    <p:extLst>
      <p:ext uri="{BB962C8B-B14F-4D97-AF65-F5344CB8AC3E}">
        <p14:creationId xmlns:p14="http://schemas.microsoft.com/office/powerpoint/2010/main" val="305999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925782" y="1025237"/>
            <a:ext cx="9074727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b="1" dirty="0" err="1" smtClean="0"/>
              <a:t>Caius</a:t>
            </a:r>
            <a:r>
              <a:rPr lang="hu-HU" sz="2400" b="1" dirty="0" smtClean="0"/>
              <a:t> </a:t>
            </a:r>
            <a:r>
              <a:rPr lang="hu-HU" sz="2400" b="1" dirty="0" err="1"/>
              <a:t>Sallustius</a:t>
            </a:r>
            <a:r>
              <a:rPr lang="hu-HU" sz="2400" b="1" dirty="0"/>
              <a:t> </a:t>
            </a:r>
            <a:r>
              <a:rPr lang="hu-HU" sz="2400" b="1" dirty="0" err="1"/>
              <a:t>Crispus</a:t>
            </a:r>
            <a:r>
              <a:rPr lang="hu-HU" sz="2400" b="1" dirty="0"/>
              <a:t> </a:t>
            </a:r>
            <a:r>
              <a:rPr lang="hu-HU" sz="2400" dirty="0"/>
              <a:t>(kb. Kr. e. 86—35). Egy szabin kisvárosban, </a:t>
            </a:r>
            <a:r>
              <a:rPr lang="hu-HU" sz="2400" dirty="0" err="1"/>
              <a:t>Amiternumban</a:t>
            </a:r>
            <a:r>
              <a:rPr lang="hu-HU" sz="2400" dirty="0"/>
              <a:t> született, közepes módú plebejus családban</a:t>
            </a:r>
            <a:r>
              <a:rPr lang="hu-HU" sz="2400" dirty="0" smtClean="0"/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smtClean="0"/>
              <a:t>Az </a:t>
            </a:r>
            <a:r>
              <a:rPr lang="hu-HU" sz="2400" dirty="0"/>
              <a:t>ötvenes években már jelentős tisztséget tölt be, </a:t>
            </a:r>
            <a:r>
              <a:rPr lang="hu-HU" sz="2400" b="1" dirty="0"/>
              <a:t>bekerül a szenátusba </a:t>
            </a:r>
            <a:r>
              <a:rPr lang="hu-HU" sz="2400" dirty="0"/>
              <a:t>is. Az egyre magasabbra jutó Julius Caesar körébe tudta emelni magát. Ez a kapcsolat többféle hivatalt adott, volt </a:t>
            </a:r>
            <a:r>
              <a:rPr lang="hu-HU" sz="2400" b="1" i="1" dirty="0"/>
              <a:t>quaestor</a:t>
            </a:r>
            <a:r>
              <a:rPr lang="hu-HU" sz="2400" b="1" dirty="0"/>
              <a:t> és </a:t>
            </a:r>
            <a:r>
              <a:rPr lang="hu-HU" sz="2400" b="1" i="1" dirty="0" err="1"/>
              <a:t>tribunus</a:t>
            </a:r>
            <a:r>
              <a:rPr lang="hu-HU" sz="2400" i="1" dirty="0"/>
              <a:t> </a:t>
            </a:r>
            <a:r>
              <a:rPr lang="hu-HU" sz="2400" dirty="0"/>
              <a:t>is. </a:t>
            </a:r>
            <a:r>
              <a:rPr lang="hu-HU" sz="2400" b="1" dirty="0"/>
              <a:t>Caesar embere</a:t>
            </a:r>
            <a:r>
              <a:rPr lang="hu-HU" sz="2400" dirty="0"/>
              <a:t>ként és </a:t>
            </a:r>
            <a:r>
              <a:rPr lang="hu-HU" sz="2400" dirty="0" err="1"/>
              <a:t>Numidia</a:t>
            </a:r>
            <a:r>
              <a:rPr lang="hu-HU" sz="2400" dirty="0"/>
              <a:t> kormányzójaként hatalmas vagyont </a:t>
            </a:r>
            <a:r>
              <a:rPr lang="hu-HU" sz="2400" b="1" dirty="0"/>
              <a:t>harácsolt, sikkasztott, hűtlenül kezelt </a:t>
            </a:r>
            <a:r>
              <a:rPr lang="hu-HU" sz="2400" dirty="0"/>
              <a:t>korántsem sztoikus módon s eszközökkel. </a:t>
            </a:r>
            <a:endParaRPr lang="hu-HU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/>
              <a:t>A szerelemben  megbízhatatlan, túl kalandos szellemű és életmódú férfi volt. </a:t>
            </a:r>
            <a:endParaRPr lang="hu-HU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smtClean="0"/>
              <a:t>Sokan </a:t>
            </a:r>
            <a:r>
              <a:rPr lang="hu-HU" sz="2400" dirty="0"/>
              <a:t>voltak indulatosan dühösek rá, de híre és megbecsülése </a:t>
            </a:r>
            <a:r>
              <a:rPr lang="hu-HU" sz="2400" dirty="0" err="1"/>
              <a:t>nőttön</a:t>
            </a:r>
            <a:r>
              <a:rPr lang="hu-HU" sz="2400" dirty="0"/>
              <a:t> nőtt.</a:t>
            </a:r>
            <a:endParaRPr lang="hu-HU" sz="2400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5658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700213" y="414338"/>
            <a:ext cx="950118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err="1"/>
              <a:t>Sallustius</a:t>
            </a:r>
            <a:r>
              <a:rPr lang="hu-HU" sz="2400" dirty="0"/>
              <a:t> történeti munkáiban jórészt </a:t>
            </a:r>
            <a:r>
              <a:rPr lang="hu-HU" sz="2400" dirty="0" err="1"/>
              <a:t>Poszeidóniosz</a:t>
            </a:r>
            <a:r>
              <a:rPr lang="hu-HU" sz="2400" dirty="0"/>
              <a:t> nézeteit visszhangozza, gyökeres változtatásokat </a:t>
            </a:r>
            <a:r>
              <a:rPr lang="hu-HU" sz="2400" dirty="0" smtClean="0"/>
              <a:t>követel.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/>
              <a:t>Még a későbbi, nála jelentékenyebb történetírók is – például Tacitus – igyekeztek követni ábrázoló módszerét és </a:t>
            </a:r>
            <a:r>
              <a:rPr lang="hu-HU" sz="2400" b="1" dirty="0"/>
              <a:t>rendkívül szép stílusá</a:t>
            </a:r>
            <a:r>
              <a:rPr lang="hu-HU" sz="2400" dirty="0"/>
              <a:t>t</a:t>
            </a:r>
            <a:r>
              <a:rPr lang="hu-HU" sz="2400" dirty="0" smtClean="0"/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/>
              <a:t>Élete delétől mind szenvedélyesebben fordult a tudományos munka felé. Kitűnő mesterektől sajátította el az </a:t>
            </a:r>
            <a:r>
              <a:rPr lang="hu-HU" sz="2400" b="1" dirty="0"/>
              <a:t>ékesszólást, filozófiát és grammatiká</a:t>
            </a:r>
            <a:r>
              <a:rPr lang="hu-HU" sz="2400" dirty="0"/>
              <a:t>t, történeti kutatásaihoz Rómában és </a:t>
            </a:r>
            <a:r>
              <a:rPr lang="hu-HU" sz="2400" dirty="0" err="1"/>
              <a:t>Numidiában</a:t>
            </a:r>
            <a:r>
              <a:rPr lang="hu-HU" sz="2400" dirty="0"/>
              <a:t> is gyűjtött anyagot. Módszere az alaposság, a sokoldalú és </a:t>
            </a:r>
            <a:r>
              <a:rPr lang="hu-HU" sz="2400" b="1" dirty="0"/>
              <a:t>mély </a:t>
            </a:r>
            <a:r>
              <a:rPr lang="hu-HU" sz="2400" b="1" dirty="0" smtClean="0"/>
              <a:t>gondolatok, </a:t>
            </a:r>
            <a:r>
              <a:rPr lang="hu-HU" sz="2400" b="1" dirty="0"/>
              <a:t>a tények beszéltetése </a:t>
            </a:r>
            <a:r>
              <a:rPr lang="hu-HU" sz="2400" dirty="0"/>
              <a:t>műveinek metodikai bázisa. </a:t>
            </a:r>
            <a:endParaRPr lang="hu-HU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err="1" smtClean="0"/>
              <a:t>Sallustius</a:t>
            </a:r>
            <a:r>
              <a:rPr lang="hu-HU" sz="2400" dirty="0" smtClean="0"/>
              <a:t> </a:t>
            </a:r>
            <a:r>
              <a:rPr lang="hu-HU" sz="2400" dirty="0"/>
              <a:t>önmaga és osztálya züllöttségére keres magyarázatot a történelemben, mindig a </a:t>
            </a:r>
            <a:r>
              <a:rPr lang="hu-HU" sz="2400" b="1" dirty="0"/>
              <a:t>tárgyi és elvi lényegre koncentrál</a:t>
            </a:r>
            <a:r>
              <a:rPr lang="hu-HU" sz="2400" dirty="0"/>
              <a:t>, ehhez igazítja műveinek kompozícióját, arányait és stíluseszközeit. </a:t>
            </a:r>
          </a:p>
        </p:txBody>
      </p:sp>
    </p:spTree>
    <p:extLst>
      <p:ext uri="{BB962C8B-B14F-4D97-AF65-F5344CB8AC3E}">
        <p14:creationId xmlns:p14="http://schemas.microsoft.com/office/powerpoint/2010/main" val="346956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93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538" y="952499"/>
            <a:ext cx="4943475" cy="4648201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7158037" y="4400371"/>
            <a:ext cx="44291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Statue of </a:t>
            </a:r>
            <a:r>
              <a:rPr lang="en-US" sz="2400" dirty="0" err="1"/>
              <a:t>Sallustius</a:t>
            </a:r>
            <a:r>
              <a:rPr lang="en-US" sz="2400" dirty="0"/>
              <a:t> in front </a:t>
            </a:r>
            <a:r>
              <a:rPr lang="en-US" sz="2400" dirty="0" smtClean="0"/>
              <a:t>of</a:t>
            </a:r>
            <a:endParaRPr lang="hu-HU" sz="2400" dirty="0" smtClean="0"/>
          </a:p>
          <a:p>
            <a:r>
              <a:rPr lang="en-US" sz="2400" dirty="0" smtClean="0"/>
              <a:t> </a:t>
            </a:r>
            <a:r>
              <a:rPr lang="en-US" sz="2400" dirty="0"/>
              <a:t>Austria </a:t>
            </a:r>
            <a:r>
              <a:rPr lang="en-US" sz="2400" dirty="0" smtClean="0"/>
              <a:t>parliament</a:t>
            </a:r>
            <a:endParaRPr lang="hu-HU" sz="2400" dirty="0" smtClean="0"/>
          </a:p>
          <a:p>
            <a:r>
              <a:rPr lang="en-US" sz="2400" dirty="0" smtClean="0"/>
              <a:t> </a:t>
            </a:r>
            <a:r>
              <a:rPr lang="en-US" sz="2400" dirty="0"/>
              <a:t>in Vienna, Austria</a:t>
            </a:r>
            <a:endParaRPr lang="hu-HU" sz="2400" dirty="0"/>
          </a:p>
        </p:txBody>
      </p:sp>
      <p:sp>
        <p:nvSpPr>
          <p:cNvPr id="7" name="Szövegdoboz 6"/>
          <p:cNvSpPr txBox="1"/>
          <p:nvPr/>
        </p:nvSpPr>
        <p:spPr>
          <a:xfrm>
            <a:off x="2014538" y="6086475"/>
            <a:ext cx="8615362" cy="528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1514475" y="6166128"/>
            <a:ext cx="9887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Kép: </a:t>
            </a:r>
            <a:r>
              <a:rPr lang="hu-HU" dirty="0" smtClean="0"/>
              <a:t>https</a:t>
            </a:r>
            <a:r>
              <a:rPr lang="hu-HU" dirty="0"/>
              <a:t>://romaikor.hu/ki_kicsoda_a_romai_tortenelemben/caius_sallustius_crispus</a:t>
            </a:r>
          </a:p>
        </p:txBody>
      </p:sp>
    </p:spTree>
    <p:extLst>
      <p:ext uri="{BB962C8B-B14F-4D97-AF65-F5344CB8AC3E}">
        <p14:creationId xmlns:p14="http://schemas.microsoft.com/office/powerpoint/2010/main" val="117049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37" y="185738"/>
            <a:ext cx="4400550" cy="622935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6357937" y="5122426"/>
            <a:ext cx="56149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Kép: </a:t>
            </a:r>
            <a:r>
              <a:rPr lang="hu-HU" sz="2000" dirty="0" smtClean="0"/>
              <a:t>https</a:t>
            </a:r>
            <a:r>
              <a:rPr lang="hu-HU" sz="2000" dirty="0"/>
              <a:t>://www.antikvarium.hu/konyv/caius-sallustius-crispus-caius-sallustius-crispus-osszes-munkai-483127-0</a:t>
            </a:r>
          </a:p>
        </p:txBody>
      </p:sp>
    </p:spTree>
    <p:extLst>
      <p:ext uri="{BB962C8B-B14F-4D97-AF65-F5344CB8AC3E}">
        <p14:creationId xmlns:p14="http://schemas.microsoft.com/office/powerpoint/2010/main" val="182336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76376" y="819946"/>
            <a:ext cx="975836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/>
              <a:t>Második monográfiájában </a:t>
            </a:r>
            <a:r>
              <a:rPr lang="hu-HU" sz="2400" dirty="0" smtClean="0"/>
              <a:t>korántsem </a:t>
            </a:r>
            <a:r>
              <a:rPr lang="hu-HU" sz="2400" dirty="0"/>
              <a:t>csak a régebbi múlt és az afrikai egzotikum kutatása csábítja, hanem a politikai </a:t>
            </a:r>
            <a:r>
              <a:rPr lang="hu-HU" sz="2400" dirty="0" smtClean="0"/>
              <a:t>viszályok </a:t>
            </a:r>
            <a:r>
              <a:rPr lang="hu-HU" sz="2400" dirty="0"/>
              <a:t>oka és tanulsága. Az Kr. e. 2. század végén „</a:t>
            </a:r>
            <a:r>
              <a:rPr lang="hu-HU" sz="2400" i="1" dirty="0"/>
              <a:t>első ízben kezdődött meg a harc a nemesség túlkapásai ellen</a:t>
            </a:r>
            <a:r>
              <a:rPr lang="hu-HU" sz="2400" dirty="0"/>
              <a:t>” és épp ennek a harcnak volt fontos állomása a </a:t>
            </a:r>
            <a:r>
              <a:rPr lang="hu-HU" sz="2400" dirty="0" err="1"/>
              <a:t>numidiai</a:t>
            </a:r>
            <a:r>
              <a:rPr lang="hu-HU" sz="2400" dirty="0"/>
              <a:t> király, </a:t>
            </a:r>
            <a:r>
              <a:rPr lang="hu-HU" sz="2400" dirty="0" err="1"/>
              <a:t>Jugurtha</a:t>
            </a:r>
            <a:r>
              <a:rPr lang="hu-HU" sz="2400" dirty="0"/>
              <a:t> ellen vívott, Róma szempontjából sokáig szégyenletes és fájdalmas háború.  </a:t>
            </a:r>
            <a:endParaRPr lang="hu-HU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err="1"/>
              <a:t>Sallustius</a:t>
            </a:r>
            <a:r>
              <a:rPr lang="hu-HU" sz="2400" dirty="0"/>
              <a:t> nemcsak azért írta meg ennek történetét, mert ez a háború „</a:t>
            </a:r>
            <a:r>
              <a:rPr lang="hu-HU" sz="2400" i="1" dirty="0"/>
              <a:t>nagy, kegyetlen és sokféle győzelemmel zárult</a:t>
            </a:r>
            <a:r>
              <a:rPr lang="hu-HU" sz="2400" dirty="0"/>
              <a:t>”, hanem azért is, mert ez jelentette a </a:t>
            </a:r>
            <a:r>
              <a:rPr lang="hu-HU" sz="2400" i="1" dirty="0"/>
              <a:t>res </a:t>
            </a:r>
            <a:r>
              <a:rPr lang="hu-HU" sz="2400" i="1" dirty="0" err="1"/>
              <a:t>publica</a:t>
            </a:r>
            <a:r>
              <a:rPr lang="hu-HU" sz="2400" dirty="0"/>
              <a:t> fokozatos széthullásának egyik </a:t>
            </a:r>
            <a:r>
              <a:rPr lang="hu-HU" sz="2400" dirty="0" err="1"/>
              <a:t>mérföldkövét</a:t>
            </a:r>
            <a:r>
              <a:rPr lang="hu-HU" sz="2400" dirty="0"/>
              <a:t>. </a:t>
            </a:r>
            <a:endParaRPr lang="hu-HU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smtClean="0"/>
              <a:t>Három </a:t>
            </a:r>
            <a:r>
              <a:rPr lang="hu-HU" sz="2400" dirty="0"/>
              <a:t>fő témát hangsúlyoz: a háborút, a római nemesség korrupcióját, és </a:t>
            </a:r>
            <a:r>
              <a:rPr lang="hu-HU" sz="2400" dirty="0" err="1"/>
              <a:t>Jugurtha</a:t>
            </a:r>
            <a:r>
              <a:rPr lang="hu-HU" sz="2400" dirty="0"/>
              <a:t> </a:t>
            </a:r>
            <a:r>
              <a:rPr lang="hu-HU" sz="2400" i="1" dirty="0"/>
              <a:t>virtus</a:t>
            </a:r>
            <a:r>
              <a:rPr lang="hu-HU" sz="2400" dirty="0"/>
              <a:t>-</a:t>
            </a:r>
            <a:r>
              <a:rPr lang="hu-HU" sz="2400" dirty="0" err="1"/>
              <a:t>ának</a:t>
            </a:r>
            <a:r>
              <a:rPr lang="hu-HU" sz="2400" dirty="0"/>
              <a:t> hanyatlását.</a:t>
            </a:r>
          </a:p>
        </p:txBody>
      </p:sp>
    </p:spTree>
    <p:extLst>
      <p:ext uri="{BB962C8B-B14F-4D97-AF65-F5344CB8AC3E}">
        <p14:creationId xmlns:p14="http://schemas.microsoft.com/office/powerpoint/2010/main" val="81667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638" y="300038"/>
            <a:ext cx="6457950" cy="3614737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638" y="3071813"/>
            <a:ext cx="7729537" cy="3567112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8257309" y="4572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A </a:t>
            </a:r>
            <a:r>
              <a:rPr lang="hu-HU" sz="2000" dirty="0" err="1" smtClean="0"/>
              <a:t>numidiai</a:t>
            </a:r>
            <a:r>
              <a:rPr lang="hu-HU" sz="2000" dirty="0" smtClean="0"/>
              <a:t> uralkodó egykori családfája</a:t>
            </a:r>
            <a:endParaRPr lang="hu-HU" sz="2000" dirty="0"/>
          </a:p>
        </p:txBody>
      </p:sp>
      <p:sp>
        <p:nvSpPr>
          <p:cNvPr id="5" name="Szövegdoboz 4"/>
          <p:cNvSpPr txBox="1"/>
          <p:nvPr/>
        </p:nvSpPr>
        <p:spPr>
          <a:xfrm>
            <a:off x="1496290" y="5597235"/>
            <a:ext cx="3057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err="1" smtClean="0"/>
              <a:t>Numidia</a:t>
            </a:r>
            <a:r>
              <a:rPr lang="hu-HU" sz="2000" dirty="0" smtClean="0"/>
              <a:t> és Észak-Afrika.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26203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114550" y="828675"/>
            <a:ext cx="8072438" cy="4500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1600201" y="452437"/>
            <a:ext cx="985837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err="1"/>
              <a:t>Sallustius</a:t>
            </a:r>
            <a:r>
              <a:rPr lang="hu-HU" sz="2400" dirty="0"/>
              <a:t> </a:t>
            </a:r>
            <a:r>
              <a:rPr lang="hu-HU" sz="2400" dirty="0" smtClean="0"/>
              <a:t>kiemelt </a:t>
            </a:r>
            <a:r>
              <a:rPr lang="hu-HU" sz="2400" dirty="0"/>
              <a:t>figyelmet fordított a </a:t>
            </a:r>
            <a:r>
              <a:rPr lang="hu-HU" sz="2400" b="1" dirty="0"/>
              <a:t>kitérők alkalmazására</a:t>
            </a:r>
            <a:r>
              <a:rPr lang="hu-HU" sz="2400" dirty="0"/>
              <a:t>, amelyek nemcsak magyarázó jellegűek, hanem gyakran </a:t>
            </a:r>
            <a:r>
              <a:rPr lang="hu-HU" sz="2400" b="1" dirty="0"/>
              <a:t>szerkezeti csúcs- vagy fordulópontok</a:t>
            </a:r>
            <a:r>
              <a:rPr lang="hu-HU" sz="2400" dirty="0"/>
              <a:t>at is jelölnek. </a:t>
            </a:r>
            <a:endParaRPr lang="hu-HU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/>
              <a:t>Az első fejezetekben </a:t>
            </a:r>
            <a:r>
              <a:rPr lang="hu-HU" sz="2400" dirty="0" err="1"/>
              <a:t>Jugurtha</a:t>
            </a:r>
            <a:r>
              <a:rPr lang="hu-HU" sz="2400" dirty="0"/>
              <a:t> áll a középpontban, akinek </a:t>
            </a:r>
            <a:r>
              <a:rPr lang="hu-HU" sz="2400" b="1" i="1" dirty="0"/>
              <a:t>virtus</a:t>
            </a:r>
            <a:r>
              <a:rPr lang="hu-HU" sz="2400" dirty="0"/>
              <a:t>-át (erényét) a szöveg számos alkalommal kiemeli</a:t>
            </a:r>
            <a:r>
              <a:rPr lang="hu-HU" sz="2400" dirty="0" smtClean="0"/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err="1"/>
              <a:t>Micipsa</a:t>
            </a:r>
            <a:r>
              <a:rPr lang="hu-HU" sz="2400" dirty="0"/>
              <a:t> király </a:t>
            </a:r>
            <a:r>
              <a:rPr lang="hu-HU" sz="2400" dirty="0" smtClean="0"/>
              <a:t>kezdetben örömmel gondolt </a:t>
            </a:r>
            <a:r>
              <a:rPr lang="hu-HU" sz="2400" dirty="0"/>
              <a:t>arra, hogy </a:t>
            </a:r>
            <a:r>
              <a:rPr lang="hu-HU" sz="2400" dirty="0" err="1"/>
              <a:t>Jugurtha</a:t>
            </a:r>
            <a:r>
              <a:rPr lang="hu-HU" sz="2400" dirty="0"/>
              <a:t> virtus-a dicsőséget hoz a </a:t>
            </a:r>
            <a:r>
              <a:rPr lang="hu-HU" sz="2400" dirty="0" smtClean="0"/>
              <a:t>királyságára, de féltékeny is volt.</a:t>
            </a:r>
            <a:endParaRPr lang="hu-HU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smtClean="0"/>
              <a:t>Hispániába </a:t>
            </a:r>
            <a:r>
              <a:rPr lang="hu-HU" sz="2400" dirty="0"/>
              <a:t>küldi, abban a reményben, hogy ott, vagy hősiessége, vagy az ellenségek kegyetlensége révén elpusztul. </a:t>
            </a:r>
            <a:r>
              <a:rPr lang="hu-HU" sz="2400" dirty="0" err="1"/>
              <a:t>Jugurtha</a:t>
            </a:r>
            <a:r>
              <a:rPr lang="hu-HU" sz="2400" dirty="0"/>
              <a:t> azonban ott is </a:t>
            </a:r>
            <a:r>
              <a:rPr lang="hu-HU" sz="2400" b="1" dirty="0"/>
              <a:t>kivételes </a:t>
            </a:r>
            <a:r>
              <a:rPr lang="hu-HU" sz="2400" b="1" i="1" dirty="0"/>
              <a:t>virtus</a:t>
            </a:r>
            <a:r>
              <a:rPr lang="hu-HU" sz="2400" dirty="0"/>
              <a:t>-át </a:t>
            </a:r>
            <a:r>
              <a:rPr lang="hu-HU" sz="2400" dirty="0" smtClean="0"/>
              <a:t>bizonyítja. </a:t>
            </a:r>
            <a:r>
              <a:rPr lang="hu-HU" sz="2400" dirty="0" err="1" smtClean="0"/>
              <a:t>Numantia</a:t>
            </a:r>
            <a:r>
              <a:rPr lang="hu-HU" sz="2400" dirty="0" smtClean="0"/>
              <a:t> </a:t>
            </a:r>
            <a:r>
              <a:rPr lang="hu-HU" sz="2400" dirty="0"/>
              <a:t>ostrománál például eredményeit </a:t>
            </a:r>
            <a:r>
              <a:rPr lang="hu-HU" sz="2400" dirty="0" smtClean="0"/>
              <a:t>„</a:t>
            </a:r>
            <a:r>
              <a:rPr lang="hu-HU" sz="2400" i="1" dirty="0" err="1" smtClean="0"/>
              <a:t>inpigro</a:t>
            </a:r>
            <a:r>
              <a:rPr lang="hu-HU" sz="2400" i="1" dirty="0" smtClean="0"/>
              <a:t> </a:t>
            </a:r>
            <a:r>
              <a:rPr lang="hu-HU" sz="2400" i="1" dirty="0" err="1"/>
              <a:t>atque</a:t>
            </a:r>
            <a:r>
              <a:rPr lang="hu-HU" sz="2400" i="1" dirty="0"/>
              <a:t> </a:t>
            </a:r>
            <a:r>
              <a:rPr lang="hu-HU" sz="2400" i="1" dirty="0" err="1"/>
              <a:t>acri</a:t>
            </a:r>
            <a:r>
              <a:rPr lang="hu-HU" sz="2400" i="1" dirty="0"/>
              <a:t> </a:t>
            </a:r>
            <a:r>
              <a:rPr lang="hu-HU" sz="2400" i="1" dirty="0" err="1" smtClean="0"/>
              <a:t>ingenio</a:t>
            </a:r>
            <a:r>
              <a:rPr lang="hu-HU" sz="2400" dirty="0" smtClean="0"/>
              <a:t>”-</a:t>
            </a:r>
            <a:r>
              <a:rPr lang="hu-HU" sz="2400" dirty="0" err="1" smtClean="0"/>
              <a:t>nak</a:t>
            </a:r>
            <a:r>
              <a:rPr lang="hu-HU" sz="2400" dirty="0" smtClean="0"/>
              <a:t> (fáradhatatlan </a:t>
            </a:r>
            <a:r>
              <a:rPr lang="hu-HU" sz="2400" dirty="0"/>
              <a:t>és éleselméjű </a:t>
            </a:r>
            <a:r>
              <a:rPr lang="hu-HU" sz="2400" dirty="0" smtClean="0"/>
              <a:t>tehetségének) </a:t>
            </a:r>
            <a:r>
              <a:rPr lang="hu-HU" sz="2400" dirty="0"/>
              <a:t>tulajdonítja, és rámutat arra, hogy </a:t>
            </a:r>
            <a:r>
              <a:rPr lang="hu-HU" sz="2400" dirty="0" smtClean="0"/>
              <a:t>„</a:t>
            </a:r>
            <a:r>
              <a:rPr lang="hu-HU" sz="2400" i="1" dirty="0" err="1" smtClean="0"/>
              <a:t>munificentia</a:t>
            </a:r>
            <a:r>
              <a:rPr lang="hu-HU" sz="2400" i="1" dirty="0" smtClean="0"/>
              <a:t> </a:t>
            </a:r>
            <a:r>
              <a:rPr lang="hu-HU" sz="2400" i="1" dirty="0" err="1"/>
              <a:t>animi</a:t>
            </a:r>
            <a:r>
              <a:rPr lang="hu-HU" sz="2400" i="1" dirty="0"/>
              <a:t> et </a:t>
            </a:r>
            <a:r>
              <a:rPr lang="hu-HU" sz="2400" i="1" dirty="0" err="1"/>
              <a:t>ingeni</a:t>
            </a:r>
            <a:r>
              <a:rPr lang="hu-HU" sz="2400" i="1" dirty="0"/>
              <a:t> </a:t>
            </a:r>
            <a:r>
              <a:rPr lang="hu-HU" sz="2400" i="1" dirty="0" err="1" smtClean="0"/>
              <a:t>sollertia</a:t>
            </a:r>
            <a:r>
              <a:rPr lang="hu-HU" sz="2400" dirty="0" smtClean="0"/>
              <a:t>” </a:t>
            </a:r>
            <a:r>
              <a:rPr lang="hu-HU" sz="2400" dirty="0"/>
              <a:t>(nagylelkűsége és leleményessége) révén </a:t>
            </a:r>
            <a:r>
              <a:rPr lang="hu-HU" sz="2400" b="1" dirty="0"/>
              <a:t>sok római barátot szerzett. </a:t>
            </a:r>
            <a:endParaRPr lang="hu-HU" sz="2400" b="1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4926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557338" y="385763"/>
            <a:ext cx="997267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200" dirty="0"/>
              <a:t>Már fiatal korában </a:t>
            </a:r>
            <a:r>
              <a:rPr lang="hu-HU" sz="2200" dirty="0" smtClean="0"/>
              <a:t>népe </a:t>
            </a:r>
            <a:r>
              <a:rPr lang="hu-HU" sz="2200" dirty="0"/>
              <a:t>szokásai szerint élt: lovagolt, dárdát hajított, futóversenyeken vett részt, és vadászott. Az a megjegyzés, hogy "</a:t>
            </a:r>
            <a:r>
              <a:rPr lang="hu-HU" sz="2200" b="1" dirty="0"/>
              <a:t>ahogy az ő népének szokása</a:t>
            </a:r>
            <a:r>
              <a:rPr lang="hu-HU" sz="2200" dirty="0"/>
              <a:t>" (</a:t>
            </a:r>
            <a:r>
              <a:rPr lang="hu-HU" sz="2200" dirty="0" err="1"/>
              <a:t>uti</a:t>
            </a:r>
            <a:r>
              <a:rPr lang="hu-HU" sz="2200" dirty="0"/>
              <a:t> mos </a:t>
            </a:r>
            <a:r>
              <a:rPr lang="hu-HU" sz="2200" dirty="0" err="1"/>
              <a:t>gentis</a:t>
            </a:r>
            <a:r>
              <a:rPr lang="hu-HU" sz="2200" dirty="0"/>
              <a:t> </a:t>
            </a:r>
            <a:r>
              <a:rPr lang="hu-HU" sz="2200" dirty="0" err="1"/>
              <a:t>illius</a:t>
            </a:r>
            <a:r>
              <a:rPr lang="hu-HU" sz="2200" dirty="0"/>
              <a:t> est), különösen fontos. Bár </a:t>
            </a:r>
            <a:r>
              <a:rPr lang="hu-HU" sz="2200" dirty="0" err="1"/>
              <a:t>Jugurtha</a:t>
            </a:r>
            <a:r>
              <a:rPr lang="hu-HU" sz="2200" dirty="0"/>
              <a:t> nem követhette a római ifjak hagyományos útját, mégis végrehajthatott </a:t>
            </a:r>
            <a:r>
              <a:rPr lang="hu-HU" sz="2200" dirty="0" err="1"/>
              <a:t>egregia</a:t>
            </a:r>
            <a:r>
              <a:rPr lang="hu-HU" sz="2200" dirty="0"/>
              <a:t> </a:t>
            </a:r>
            <a:r>
              <a:rPr lang="hu-HU" sz="2200" dirty="0" err="1"/>
              <a:t>facinora</a:t>
            </a:r>
            <a:r>
              <a:rPr lang="hu-HU" sz="2200" dirty="0"/>
              <a:t>-t (kivételes tetteket), és megszerezhette a </a:t>
            </a:r>
            <a:r>
              <a:rPr lang="hu-HU" sz="2200" b="1" dirty="0" err="1"/>
              <a:t>gloria</a:t>
            </a:r>
            <a:r>
              <a:rPr lang="hu-HU" sz="2200" dirty="0"/>
              <a:t>-t azáltal, hogy saját kultúrája normái szerint cselekedett. </a:t>
            </a:r>
            <a:endParaRPr lang="hu-HU" sz="22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200" dirty="0" err="1" smtClean="0"/>
              <a:t>Numantiában</a:t>
            </a:r>
            <a:r>
              <a:rPr lang="hu-HU" sz="2200" dirty="0" smtClean="0"/>
              <a:t> </a:t>
            </a:r>
            <a:r>
              <a:rPr lang="hu-HU" sz="2200" dirty="0"/>
              <a:t>olyan területen bizonyíthatott, ahol eredményei közvetlenül összehasonlíthatók voltak a római polgárokéival. </a:t>
            </a:r>
            <a:r>
              <a:rPr lang="hu-HU" sz="2200" dirty="0" smtClean="0"/>
              <a:t> Kiemelkedett</a:t>
            </a:r>
            <a:r>
              <a:rPr lang="hu-HU" sz="2200" dirty="0"/>
              <a:t>, és elnyerte a vágyott </a:t>
            </a:r>
            <a:r>
              <a:rPr lang="hu-HU" sz="2200" b="1" dirty="0" err="1"/>
              <a:t>gloria</a:t>
            </a:r>
            <a:r>
              <a:rPr lang="hu-HU" sz="2200" b="1" dirty="0"/>
              <a:t> </a:t>
            </a:r>
            <a:r>
              <a:rPr lang="hu-HU" sz="2200" b="1" dirty="0" err="1"/>
              <a:t>militaris</a:t>
            </a:r>
            <a:r>
              <a:rPr lang="hu-HU" sz="2200" dirty="0"/>
              <a:t>-t (katonai dicsőséget).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200" dirty="0"/>
              <a:t>Alakja a korai </a:t>
            </a:r>
            <a:r>
              <a:rPr lang="hu-HU" sz="2200" b="1" dirty="0"/>
              <a:t>római köztársaság ifjúságát </a:t>
            </a:r>
            <a:r>
              <a:rPr lang="hu-HU" sz="2200" b="1" dirty="0" smtClean="0"/>
              <a:t>idézi</a:t>
            </a:r>
            <a:r>
              <a:rPr lang="hu-HU" sz="2200" dirty="0" smtClean="0"/>
              <a:t>: </a:t>
            </a:r>
            <a:r>
              <a:rPr lang="hu-HU" sz="2200" dirty="0" err="1" smtClean="0"/>
              <a:t>multus</a:t>
            </a:r>
            <a:r>
              <a:rPr lang="hu-HU" sz="2200" dirty="0" smtClean="0"/>
              <a:t> </a:t>
            </a:r>
            <a:r>
              <a:rPr lang="hu-HU" sz="2200" dirty="0"/>
              <a:t>labor (sok munka) és multa </a:t>
            </a:r>
            <a:r>
              <a:rPr lang="hu-HU" sz="2200" dirty="0" err="1"/>
              <a:t>cura</a:t>
            </a:r>
            <a:r>
              <a:rPr lang="hu-HU" sz="2200" dirty="0"/>
              <a:t> (nagy gondosság), </a:t>
            </a:r>
            <a:r>
              <a:rPr lang="hu-HU" sz="2200" dirty="0" smtClean="0"/>
              <a:t>fegyelmezettség, engedelmesség, </a:t>
            </a:r>
            <a:r>
              <a:rPr lang="hu-HU" sz="2200" dirty="0"/>
              <a:t>valamint </a:t>
            </a:r>
            <a:r>
              <a:rPr lang="hu-HU" sz="2200" dirty="0" smtClean="0"/>
              <a:t>bátorság. </a:t>
            </a:r>
            <a:r>
              <a:rPr lang="hu-HU" sz="2200" dirty="0" err="1" smtClean="0"/>
              <a:t>Jugurtha</a:t>
            </a:r>
            <a:r>
              <a:rPr lang="hu-HU" sz="2200" dirty="0" smtClean="0"/>
              <a:t> </a:t>
            </a:r>
            <a:r>
              <a:rPr lang="hu-HU" sz="2200" dirty="0"/>
              <a:t>a csatában </a:t>
            </a:r>
            <a:r>
              <a:rPr lang="hu-HU" sz="2200" dirty="0" err="1"/>
              <a:t>strenuus</a:t>
            </a:r>
            <a:r>
              <a:rPr lang="hu-HU" sz="2200" dirty="0"/>
              <a:t> (tevékeny, harcra kész) volt, és </a:t>
            </a:r>
            <a:r>
              <a:rPr lang="hu-HU" sz="2200" dirty="0" err="1"/>
              <a:t>bonus</a:t>
            </a:r>
            <a:r>
              <a:rPr lang="hu-HU" sz="2200" dirty="0"/>
              <a:t> </a:t>
            </a:r>
            <a:r>
              <a:rPr lang="hu-HU" sz="2200" dirty="0" err="1"/>
              <a:t>consilio</a:t>
            </a:r>
            <a:r>
              <a:rPr lang="hu-HU" sz="2200" dirty="0"/>
              <a:t> (jó stratéga), ami a római arisztokrácia ideálját </a:t>
            </a:r>
            <a:r>
              <a:rPr lang="hu-HU" sz="2200" dirty="0" smtClean="0"/>
              <a:t>idézi.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200" dirty="0" err="1" smtClean="0"/>
              <a:t>Sallustius</a:t>
            </a:r>
            <a:r>
              <a:rPr lang="hu-HU" sz="2200" dirty="0" smtClean="0"/>
              <a:t> </a:t>
            </a:r>
            <a:r>
              <a:rPr lang="hu-HU" sz="2200" dirty="0"/>
              <a:t>L. Cornelius Scipio </a:t>
            </a:r>
            <a:r>
              <a:rPr lang="hu-HU" sz="2200" dirty="0" err="1"/>
              <a:t>Barbatus</a:t>
            </a:r>
            <a:r>
              <a:rPr lang="hu-HU" sz="2200" dirty="0"/>
              <a:t> szavaival </a:t>
            </a:r>
            <a:r>
              <a:rPr lang="hu-HU" sz="2200" dirty="0" smtClean="0"/>
              <a:t>mutatja </a:t>
            </a:r>
            <a:r>
              <a:rPr lang="hu-HU" sz="2200" dirty="0"/>
              <a:t>be: </a:t>
            </a:r>
            <a:r>
              <a:rPr lang="hu-HU" sz="2200" b="1" dirty="0" err="1"/>
              <a:t>fortis</a:t>
            </a:r>
            <a:r>
              <a:rPr lang="hu-HU" sz="2200" b="1" dirty="0"/>
              <a:t> </a:t>
            </a:r>
            <a:r>
              <a:rPr lang="hu-HU" sz="2200" b="1" dirty="0" err="1"/>
              <a:t>vir</a:t>
            </a:r>
            <a:r>
              <a:rPr lang="hu-HU" sz="2200" b="1" dirty="0"/>
              <a:t> </a:t>
            </a:r>
            <a:r>
              <a:rPr lang="hu-HU" sz="2200" b="1" dirty="0" err="1"/>
              <a:t>sapiensque</a:t>
            </a:r>
            <a:r>
              <a:rPr lang="hu-HU" sz="2200" dirty="0"/>
              <a:t> (erős és bölcs férfi).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8264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1643063" y="394692"/>
            <a:ext cx="9615488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200" dirty="0" smtClean="0"/>
              <a:t>Katonai </a:t>
            </a:r>
            <a:r>
              <a:rPr lang="hu-HU" sz="2200" dirty="0"/>
              <a:t>teljesítménye és magatartása révén megerősítette családja tekintélyét és presztízsét, erényeit a rómaiak és maga Scipio </a:t>
            </a:r>
            <a:r>
              <a:rPr lang="hu-HU" sz="2200" dirty="0" err="1"/>
              <a:t>Aemilianus</a:t>
            </a:r>
            <a:r>
              <a:rPr lang="hu-HU" sz="2200" dirty="0"/>
              <a:t> is elismerte</a:t>
            </a:r>
            <a:r>
              <a:rPr lang="hu-HU" sz="2200" dirty="0" smtClean="0"/>
              <a:t>. „</a:t>
            </a:r>
            <a:r>
              <a:rPr lang="hu-HU" sz="2200" b="1" dirty="0" smtClean="0"/>
              <a:t>A család neve megújult</a:t>
            </a:r>
            <a:r>
              <a:rPr lang="hu-HU" sz="2200" dirty="0" smtClean="0"/>
              <a:t>” </a:t>
            </a:r>
            <a:r>
              <a:rPr lang="it-IT" sz="2200" dirty="0"/>
              <a:t>(in Hispania nomen familiae renovatum est). </a:t>
            </a:r>
            <a:r>
              <a:rPr lang="hu-HU" sz="2200" dirty="0" smtClean="0"/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200" dirty="0" err="1"/>
              <a:t>Numantiában</a:t>
            </a:r>
            <a:r>
              <a:rPr lang="hu-HU" sz="2200" dirty="0"/>
              <a:t> került kapcsolatba olyan rómaiakkal, akik a korabeli társadalmi és </a:t>
            </a:r>
            <a:r>
              <a:rPr lang="hu-HU" sz="2200" b="1" dirty="0"/>
              <a:t>politikai korrupció </a:t>
            </a:r>
            <a:r>
              <a:rPr lang="hu-HU" sz="2200" b="1" dirty="0" err="1"/>
              <a:t>megtestesítői</a:t>
            </a:r>
            <a:r>
              <a:rPr lang="hu-HU" sz="2200" b="1" dirty="0"/>
              <a:t> </a:t>
            </a:r>
            <a:r>
              <a:rPr lang="hu-HU" sz="2200" dirty="0"/>
              <a:t>voltak: </a:t>
            </a:r>
            <a:r>
              <a:rPr lang="hu-HU" sz="2200" dirty="0" err="1"/>
              <a:t>conplures</a:t>
            </a:r>
            <a:r>
              <a:rPr lang="hu-HU" sz="2200" dirty="0"/>
              <a:t> </a:t>
            </a:r>
            <a:r>
              <a:rPr lang="hu-HU" sz="2200" dirty="0" err="1"/>
              <a:t>novi</a:t>
            </a:r>
            <a:r>
              <a:rPr lang="hu-HU" sz="2200" dirty="0"/>
              <a:t> </a:t>
            </a:r>
            <a:r>
              <a:rPr lang="hu-HU" sz="2200" dirty="0" err="1"/>
              <a:t>atque</a:t>
            </a:r>
            <a:r>
              <a:rPr lang="hu-HU" sz="2200" dirty="0"/>
              <a:t> </a:t>
            </a:r>
            <a:r>
              <a:rPr lang="hu-HU" sz="2200" dirty="0" err="1"/>
              <a:t>nobiles</a:t>
            </a:r>
            <a:r>
              <a:rPr lang="hu-HU" sz="2200" dirty="0"/>
              <a:t>, </a:t>
            </a:r>
            <a:r>
              <a:rPr lang="hu-HU" sz="2200" dirty="0" err="1"/>
              <a:t>quibus</a:t>
            </a:r>
            <a:r>
              <a:rPr lang="hu-HU" sz="2200" dirty="0"/>
              <a:t> </a:t>
            </a:r>
            <a:r>
              <a:rPr lang="hu-HU" sz="2200" dirty="0" err="1"/>
              <a:t>divitiae</a:t>
            </a:r>
            <a:r>
              <a:rPr lang="hu-HU" sz="2200" dirty="0"/>
              <a:t> </a:t>
            </a:r>
            <a:r>
              <a:rPr lang="hu-HU" sz="2200" dirty="0" err="1"/>
              <a:t>bono</a:t>
            </a:r>
            <a:r>
              <a:rPr lang="hu-HU" sz="2200" dirty="0"/>
              <a:t> </a:t>
            </a:r>
            <a:r>
              <a:rPr lang="hu-HU" sz="2200" dirty="0" err="1"/>
              <a:t>honestoque</a:t>
            </a:r>
            <a:r>
              <a:rPr lang="hu-HU" sz="2200" dirty="0"/>
              <a:t> </a:t>
            </a:r>
            <a:r>
              <a:rPr lang="hu-HU" sz="2200" dirty="0" err="1"/>
              <a:t>potiores</a:t>
            </a:r>
            <a:r>
              <a:rPr lang="hu-HU" sz="2200" dirty="0"/>
              <a:t> </a:t>
            </a:r>
            <a:r>
              <a:rPr lang="hu-HU" sz="2200" dirty="0" err="1"/>
              <a:t>erant</a:t>
            </a:r>
            <a:r>
              <a:rPr lang="hu-HU" sz="2200" dirty="0"/>
              <a:t>, </a:t>
            </a:r>
            <a:r>
              <a:rPr lang="hu-HU" sz="2200" dirty="0" err="1"/>
              <a:t>factiosi</a:t>
            </a:r>
            <a:r>
              <a:rPr lang="hu-HU" sz="2200" dirty="0"/>
              <a:t> </a:t>
            </a:r>
            <a:r>
              <a:rPr lang="hu-HU" sz="2200" dirty="0" err="1"/>
              <a:t>domi</a:t>
            </a:r>
            <a:r>
              <a:rPr lang="hu-HU" sz="2200" dirty="0"/>
              <a:t>, </a:t>
            </a:r>
            <a:r>
              <a:rPr lang="hu-HU" sz="2200" dirty="0" err="1"/>
              <a:t>potentes</a:t>
            </a:r>
            <a:r>
              <a:rPr lang="hu-HU" sz="2200" dirty="0"/>
              <a:t> apud </a:t>
            </a:r>
            <a:r>
              <a:rPr lang="hu-HU" sz="2200" dirty="0" err="1"/>
              <a:t>socios</a:t>
            </a:r>
            <a:r>
              <a:rPr lang="hu-HU" sz="2200" dirty="0"/>
              <a:t>, </a:t>
            </a:r>
            <a:r>
              <a:rPr lang="hu-HU" sz="2200" dirty="0" err="1"/>
              <a:t>clari</a:t>
            </a:r>
            <a:r>
              <a:rPr lang="hu-HU" sz="2200" dirty="0"/>
              <a:t> </a:t>
            </a:r>
            <a:r>
              <a:rPr lang="hu-HU" sz="2200" dirty="0" err="1"/>
              <a:t>magis</a:t>
            </a:r>
            <a:r>
              <a:rPr lang="hu-HU" sz="2200" dirty="0"/>
              <a:t> </a:t>
            </a:r>
            <a:r>
              <a:rPr lang="hu-HU" sz="2200" dirty="0" err="1"/>
              <a:t>quam</a:t>
            </a:r>
            <a:r>
              <a:rPr lang="hu-HU" sz="2200" dirty="0"/>
              <a:t> honesti („több új és nemes ember, akik </a:t>
            </a:r>
            <a:r>
              <a:rPr lang="hu-HU" sz="2200" b="1" dirty="0"/>
              <a:t>számára a gazdagság fontosabb volt a </a:t>
            </a:r>
            <a:r>
              <a:rPr lang="hu-HU" sz="2200" b="1" dirty="0" smtClean="0"/>
              <a:t>becsületnél</a:t>
            </a:r>
            <a:r>
              <a:rPr lang="hu-HU" sz="2200" dirty="0" smtClean="0"/>
              <a:t>….”)</a:t>
            </a:r>
            <a:endParaRPr lang="hu-HU" sz="22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200" dirty="0" smtClean="0"/>
              <a:t>A mű legtöbbször idézett kulcsmondata: </a:t>
            </a:r>
            <a:r>
              <a:rPr lang="hu-HU" sz="2200" dirty="0" smtClean="0"/>
              <a:t>"</a:t>
            </a:r>
            <a:r>
              <a:rPr lang="hu-HU" sz="2200" dirty="0" err="1"/>
              <a:t>urbem</a:t>
            </a:r>
            <a:r>
              <a:rPr lang="hu-HU" sz="2200" dirty="0"/>
              <a:t> </a:t>
            </a:r>
            <a:r>
              <a:rPr lang="hu-HU" sz="2200" dirty="0" err="1"/>
              <a:t>venalem</a:t>
            </a:r>
            <a:r>
              <a:rPr lang="hu-HU" sz="2200" dirty="0"/>
              <a:t> et </a:t>
            </a:r>
            <a:r>
              <a:rPr lang="hu-HU" sz="2200" dirty="0" err="1"/>
              <a:t>mature</a:t>
            </a:r>
            <a:r>
              <a:rPr lang="hu-HU" sz="2200" dirty="0"/>
              <a:t> </a:t>
            </a:r>
            <a:r>
              <a:rPr lang="hu-HU" sz="2200" dirty="0" err="1"/>
              <a:t>perituram</a:t>
            </a:r>
            <a:r>
              <a:rPr lang="hu-HU" sz="2200" dirty="0"/>
              <a:t>, </a:t>
            </a:r>
            <a:r>
              <a:rPr lang="hu-HU" sz="2200" dirty="0" err="1"/>
              <a:t>si</a:t>
            </a:r>
            <a:r>
              <a:rPr lang="hu-HU" sz="2200" dirty="0"/>
              <a:t> </a:t>
            </a:r>
            <a:r>
              <a:rPr lang="hu-HU" sz="2200" dirty="0" err="1"/>
              <a:t>emptorem</a:t>
            </a:r>
            <a:r>
              <a:rPr lang="hu-HU" sz="2200" dirty="0"/>
              <a:t> </a:t>
            </a:r>
            <a:r>
              <a:rPr lang="hu-HU" sz="2200" dirty="0" err="1"/>
              <a:t>invenerit</a:t>
            </a:r>
            <a:r>
              <a:rPr lang="hu-HU" sz="2200" dirty="0"/>
              <a:t>" („</a:t>
            </a:r>
            <a:r>
              <a:rPr lang="hu-HU" sz="2200" b="1" dirty="0"/>
              <a:t>eladó város, és hamar el fog pusztulni, ha talál vevőt</a:t>
            </a:r>
            <a:r>
              <a:rPr lang="hu-HU" sz="2200" dirty="0" smtClean="0"/>
              <a:t>”). Scipio </a:t>
            </a:r>
            <a:r>
              <a:rPr lang="hu-HU" sz="2200" dirty="0"/>
              <a:t>figyelmeztette ugyan, </a:t>
            </a:r>
            <a:r>
              <a:rPr lang="hu-HU" sz="2200" dirty="0" err="1"/>
              <a:t>Jugurtha</a:t>
            </a:r>
            <a:r>
              <a:rPr lang="hu-HU" sz="2200" dirty="0"/>
              <a:t> mégis elcsábult a korrupció lehetőségétől</a:t>
            </a:r>
            <a:r>
              <a:rPr lang="hu-HU" sz="2200" dirty="0" smtClean="0"/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200" dirty="0"/>
              <a:t>Az elbeszélés során a „Rómában minden eladó” gondolata folyamatosan </a:t>
            </a:r>
            <a:r>
              <a:rPr lang="hu-HU" sz="2200" b="1" dirty="0"/>
              <a:t>visszatérő motívum</a:t>
            </a:r>
            <a:r>
              <a:rPr lang="hu-HU" sz="2200" dirty="0"/>
              <a:t>ként jelenik meg.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6096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628775" y="785813"/>
            <a:ext cx="995838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200" dirty="0" err="1" smtClean="0"/>
              <a:t>Sallustius</a:t>
            </a:r>
            <a:r>
              <a:rPr lang="hu-HU" sz="2200" dirty="0" smtClean="0"/>
              <a:t> szándékosan torzítja az események időrendjét, hogy az ok-okozati összefüggést hangsúlyozza. Bár 15 év telt el </a:t>
            </a:r>
            <a:r>
              <a:rPr lang="hu-HU" sz="2200" dirty="0" err="1" smtClean="0"/>
              <a:t>Jugurtha</a:t>
            </a:r>
            <a:r>
              <a:rPr lang="hu-HU" sz="2200" dirty="0" smtClean="0"/>
              <a:t> Hispániából való visszatérése és </a:t>
            </a:r>
            <a:r>
              <a:rPr lang="hu-HU" sz="2200" dirty="0" err="1" smtClean="0"/>
              <a:t>Micipsa</a:t>
            </a:r>
            <a:r>
              <a:rPr lang="hu-HU" sz="2200" dirty="0" smtClean="0"/>
              <a:t> halála között, </a:t>
            </a:r>
            <a:r>
              <a:rPr lang="hu-HU" sz="2200" dirty="0" err="1" smtClean="0"/>
              <a:t>Sallustius</a:t>
            </a:r>
            <a:r>
              <a:rPr lang="hu-HU" sz="2200" dirty="0" smtClean="0"/>
              <a:t> úgy állítja be, mintha csak </a:t>
            </a:r>
            <a:r>
              <a:rPr lang="hu-HU" sz="2200" dirty="0" err="1" smtClean="0"/>
              <a:t>pauci</a:t>
            </a:r>
            <a:r>
              <a:rPr lang="hu-HU" sz="2200" dirty="0" smtClean="0"/>
              <a:t> </a:t>
            </a:r>
            <a:r>
              <a:rPr lang="hu-HU" sz="2200" dirty="0" err="1" smtClean="0"/>
              <a:t>anni</a:t>
            </a:r>
            <a:r>
              <a:rPr lang="hu-HU" sz="2200" dirty="0" smtClean="0"/>
              <a:t> (néhány év) telt volna el (9, 4).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200" dirty="0" smtClean="0"/>
              <a:t>A római nemesség korruptsága folyamatosan visszatérő motívum. </a:t>
            </a:r>
            <a:r>
              <a:rPr lang="hu-HU" sz="2200" dirty="0" err="1" smtClean="0"/>
              <a:t>Jugurtha</a:t>
            </a:r>
            <a:r>
              <a:rPr lang="hu-HU" sz="2200" dirty="0" smtClean="0"/>
              <a:t> megvesztegetéssel biztosítja be hatalmát. L. </a:t>
            </a:r>
            <a:r>
              <a:rPr lang="hu-HU" sz="2200" dirty="0" err="1" smtClean="0"/>
              <a:t>Opimius</a:t>
            </a:r>
            <a:r>
              <a:rPr lang="hu-HU" sz="2200" dirty="0" smtClean="0"/>
              <a:t>, aki a </a:t>
            </a:r>
            <a:r>
              <a:rPr lang="hu-HU" sz="2200" dirty="0" err="1" smtClean="0"/>
              <a:t>Numidia</a:t>
            </a:r>
            <a:r>
              <a:rPr lang="hu-HU" sz="2200" dirty="0" smtClean="0"/>
              <a:t> felosztására kiküldött bizottság vezetője volt, </a:t>
            </a:r>
            <a:r>
              <a:rPr lang="hu-HU" sz="2200" dirty="0" err="1" smtClean="0"/>
              <a:t>Jugurtha</a:t>
            </a:r>
            <a:r>
              <a:rPr lang="hu-HU" sz="2200" dirty="0" smtClean="0"/>
              <a:t> ajándékai révén háttérbe szorította saját jó hírnevét és hűségét (</a:t>
            </a:r>
            <a:r>
              <a:rPr lang="hu-HU" sz="2200" dirty="0" err="1" smtClean="0"/>
              <a:t>fides</a:t>
            </a:r>
            <a:r>
              <a:rPr lang="hu-HU" sz="2200" dirty="0" smtClean="0"/>
              <a:t>), és a többi tag közül is csak kevesek becsülték többre a hűséget, mint a pénzt (</a:t>
            </a:r>
            <a:r>
              <a:rPr lang="hu-HU" sz="2200" dirty="0" err="1" smtClean="0"/>
              <a:t>paucis</a:t>
            </a:r>
            <a:r>
              <a:rPr lang="hu-HU" sz="2200" dirty="0" smtClean="0"/>
              <a:t> </a:t>
            </a:r>
            <a:r>
              <a:rPr lang="hu-HU" sz="2200" dirty="0" err="1" smtClean="0"/>
              <a:t>carior</a:t>
            </a:r>
            <a:r>
              <a:rPr lang="hu-HU" sz="2200" dirty="0" smtClean="0"/>
              <a:t> </a:t>
            </a:r>
            <a:r>
              <a:rPr lang="hu-HU" sz="2200" dirty="0" err="1" smtClean="0"/>
              <a:t>fides</a:t>
            </a:r>
            <a:r>
              <a:rPr lang="hu-HU" sz="2200" dirty="0" smtClean="0"/>
              <a:t> </a:t>
            </a:r>
            <a:r>
              <a:rPr lang="hu-HU" sz="2200" dirty="0" err="1" smtClean="0"/>
              <a:t>quam</a:t>
            </a:r>
            <a:r>
              <a:rPr lang="hu-HU" sz="2200" dirty="0" smtClean="0"/>
              <a:t> </a:t>
            </a:r>
            <a:r>
              <a:rPr lang="hu-HU" sz="2200" dirty="0" err="1" smtClean="0"/>
              <a:t>pecunia</a:t>
            </a:r>
            <a:r>
              <a:rPr lang="hu-HU" sz="2200" dirty="0" smtClean="0"/>
              <a:t> </a:t>
            </a:r>
            <a:r>
              <a:rPr lang="hu-HU" sz="2200" dirty="0" err="1" smtClean="0"/>
              <a:t>fuit</a:t>
            </a:r>
            <a:r>
              <a:rPr lang="hu-HU" sz="2200" dirty="0" smtClean="0"/>
              <a:t>, 16, 2).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200" dirty="0" smtClean="0"/>
              <a:t>A gondolat, hogy pénz révén </a:t>
            </a:r>
            <a:r>
              <a:rPr lang="hu-HU" sz="2200" dirty="0" err="1" smtClean="0"/>
              <a:t>Numidia</a:t>
            </a:r>
            <a:r>
              <a:rPr lang="hu-HU" sz="2200" dirty="0" smtClean="0"/>
              <a:t> egyeduralkodójává váljon, már nem a </a:t>
            </a:r>
            <a:r>
              <a:rPr lang="hu-HU" sz="2200" dirty="0" err="1" smtClean="0"/>
              <a:t>bonae</a:t>
            </a:r>
            <a:r>
              <a:rPr lang="hu-HU" sz="2200" dirty="0" smtClean="0"/>
              <a:t> </a:t>
            </a:r>
            <a:r>
              <a:rPr lang="hu-HU" sz="2200" dirty="0" err="1" smtClean="0"/>
              <a:t>artes</a:t>
            </a:r>
            <a:r>
              <a:rPr lang="hu-HU" sz="2200" dirty="0" smtClean="0"/>
              <a:t> (jó cselekedetek) útján jár, hanem a megvesztegetés és a politikai manipuláció eszközeit használja. Az események arra utalnak, hogy </a:t>
            </a:r>
            <a:r>
              <a:rPr lang="hu-HU" sz="2200" dirty="0" err="1" smtClean="0"/>
              <a:t>Jugurtha</a:t>
            </a:r>
            <a:r>
              <a:rPr lang="hu-HU" sz="2200" dirty="0" smtClean="0"/>
              <a:t> virtus-a végleg háttérbe szorult az </a:t>
            </a:r>
            <a:r>
              <a:rPr lang="hu-HU" sz="2200" dirty="0" err="1" smtClean="0"/>
              <a:t>ambitio</a:t>
            </a:r>
            <a:r>
              <a:rPr lang="hu-HU" sz="2200" dirty="0" smtClean="0"/>
              <a:t> és a </a:t>
            </a:r>
            <a:r>
              <a:rPr lang="hu-HU" sz="2200" dirty="0" err="1" smtClean="0"/>
              <a:t>cupido</a:t>
            </a:r>
            <a:r>
              <a:rPr lang="hu-HU" sz="2200" dirty="0" smtClean="0"/>
              <a:t> </a:t>
            </a:r>
            <a:r>
              <a:rPr lang="hu-HU" sz="2200" dirty="0" err="1" smtClean="0"/>
              <a:t>imperi</a:t>
            </a:r>
            <a:r>
              <a:rPr lang="hu-HU" sz="2200" dirty="0" smtClean="0"/>
              <a:t> által</a:t>
            </a:r>
            <a:r>
              <a:rPr lang="hu-HU" dirty="0" smtClean="0"/>
              <a:t>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563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76" y="414336"/>
            <a:ext cx="4114800" cy="4071937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971675" y="4629150"/>
            <a:ext cx="4600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err="1"/>
              <a:t>Iugurtha</a:t>
            </a:r>
            <a:r>
              <a:rPr lang="hu-HU" sz="2000" dirty="0"/>
              <a:t> arcképe az általa </a:t>
            </a:r>
            <a:r>
              <a:rPr lang="hu-HU" sz="2000" dirty="0" smtClean="0"/>
              <a:t>kiadott </a:t>
            </a:r>
            <a:r>
              <a:rPr lang="hu-HU" sz="2000" dirty="0" err="1" smtClean="0"/>
              <a:t>didrachmán</a:t>
            </a:r>
            <a:endParaRPr lang="hu-HU" sz="20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6757988" y="671513"/>
            <a:ext cx="497205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/>
              <a:t>Amikor a </a:t>
            </a:r>
            <a:r>
              <a:rPr lang="hu-HU" sz="2400" dirty="0" err="1"/>
              <a:t>senatus</a:t>
            </a:r>
            <a:r>
              <a:rPr lang="hu-HU" sz="2400" dirty="0"/>
              <a:t> hadat üzent </a:t>
            </a:r>
            <a:r>
              <a:rPr lang="hu-HU" sz="2400" dirty="0" err="1"/>
              <a:t>Jugurthának</a:t>
            </a:r>
            <a:r>
              <a:rPr lang="hu-HU" sz="2400" dirty="0"/>
              <a:t>, ő először meglepődött, mert továbbra is abban a hitben élt, hogy Rómában mindent pénzen meg lehet venni (</a:t>
            </a:r>
            <a:r>
              <a:rPr lang="hu-HU" sz="2400" dirty="0" err="1"/>
              <a:t>quippe</a:t>
            </a:r>
            <a:r>
              <a:rPr lang="hu-HU" sz="2400" dirty="0"/>
              <a:t> quoi </a:t>
            </a:r>
            <a:r>
              <a:rPr lang="hu-HU" sz="2400" dirty="0" err="1"/>
              <a:t>Romae</a:t>
            </a:r>
            <a:r>
              <a:rPr lang="hu-HU" sz="2400" dirty="0"/>
              <a:t> </a:t>
            </a:r>
            <a:r>
              <a:rPr lang="hu-HU" sz="2400" dirty="0" err="1"/>
              <a:t>omnia</a:t>
            </a:r>
            <a:r>
              <a:rPr lang="hu-HU" sz="2400" dirty="0"/>
              <a:t> </a:t>
            </a:r>
            <a:r>
              <a:rPr lang="hu-HU" sz="2400" dirty="0" err="1"/>
              <a:t>venire</a:t>
            </a:r>
            <a:r>
              <a:rPr lang="hu-HU" sz="2400" dirty="0"/>
              <a:t> in </a:t>
            </a:r>
            <a:r>
              <a:rPr lang="hu-HU" sz="2400" dirty="0" err="1"/>
              <a:t>animo</a:t>
            </a:r>
            <a:r>
              <a:rPr lang="hu-HU" sz="2400" dirty="0"/>
              <a:t> </a:t>
            </a:r>
            <a:r>
              <a:rPr lang="hu-HU" sz="2400" dirty="0" err="1"/>
              <a:t>haeserat</a:t>
            </a:r>
            <a:r>
              <a:rPr lang="hu-HU" sz="2400" dirty="0"/>
              <a:t>, 28, 1). Kezdetben sikeresen késlelteti a hadműveleteket, </a:t>
            </a:r>
            <a:r>
              <a:rPr lang="hu-HU" sz="2400" b="1" dirty="0"/>
              <a:t>megveszteg</a:t>
            </a:r>
            <a:r>
              <a:rPr lang="hu-HU" sz="2400" dirty="0"/>
              <a:t>etve L. </a:t>
            </a:r>
            <a:r>
              <a:rPr lang="hu-HU" sz="2400" dirty="0" err="1"/>
              <a:t>Calpurnius</a:t>
            </a:r>
            <a:r>
              <a:rPr lang="hu-HU" sz="2400" dirty="0"/>
              <a:t> Bestiát, a konzulok egyikét, és M. </a:t>
            </a:r>
            <a:r>
              <a:rPr lang="hu-HU" sz="2400" dirty="0" err="1"/>
              <a:t>Aemilius</a:t>
            </a:r>
            <a:r>
              <a:rPr lang="hu-HU" sz="2400" dirty="0"/>
              <a:t> </a:t>
            </a:r>
            <a:r>
              <a:rPr lang="hu-HU" sz="2400" dirty="0" err="1"/>
              <a:t>Scaurust</a:t>
            </a:r>
            <a:r>
              <a:rPr lang="hu-HU" sz="2400" dirty="0"/>
              <a:t>, aki korábban az ellenfele volt. </a:t>
            </a:r>
          </a:p>
        </p:txBody>
      </p:sp>
    </p:spTree>
    <p:extLst>
      <p:ext uri="{BB962C8B-B14F-4D97-AF65-F5344CB8AC3E}">
        <p14:creationId xmlns:p14="http://schemas.microsoft.com/office/powerpoint/2010/main" val="151921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814513" y="414338"/>
            <a:ext cx="9729787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200" dirty="0"/>
              <a:t>A katonai eseményeket röviden tárgyalja, </a:t>
            </a:r>
            <a:r>
              <a:rPr lang="hu-HU" sz="2200" dirty="0" smtClean="0"/>
              <a:t>de </a:t>
            </a:r>
            <a:r>
              <a:rPr lang="hu-HU" sz="2200" dirty="0" err="1" smtClean="0"/>
              <a:t>Postumius</a:t>
            </a:r>
            <a:r>
              <a:rPr lang="hu-HU" sz="2200" dirty="0" smtClean="0"/>
              <a:t> </a:t>
            </a:r>
            <a:r>
              <a:rPr lang="hu-HU" sz="2200" dirty="0" err="1"/>
              <a:t>Albinus</a:t>
            </a:r>
            <a:r>
              <a:rPr lang="hu-HU" sz="2200" dirty="0"/>
              <a:t> veresége </a:t>
            </a:r>
            <a:r>
              <a:rPr lang="hu-HU" sz="2200" dirty="0" err="1"/>
              <a:t>Jugurthával</a:t>
            </a:r>
            <a:r>
              <a:rPr lang="hu-HU" sz="2200" dirty="0"/>
              <a:t> szemben hangsúlyos, mivel az szorosan kötődik a </a:t>
            </a:r>
            <a:r>
              <a:rPr lang="hu-HU" sz="2200" b="1" dirty="0"/>
              <a:t>római hadvezetés korrupciójá</a:t>
            </a:r>
            <a:r>
              <a:rPr lang="hu-HU" sz="2200" dirty="0"/>
              <a:t>hoz és alkalmatlanságához. </a:t>
            </a:r>
            <a:r>
              <a:rPr lang="hu-HU" sz="2200" dirty="0" smtClean="0"/>
              <a:t>Bár </a:t>
            </a:r>
            <a:r>
              <a:rPr lang="hu-HU" sz="2200" dirty="0" err="1"/>
              <a:t>Sallustius</a:t>
            </a:r>
            <a:r>
              <a:rPr lang="hu-HU" sz="2200" dirty="0"/>
              <a:t> éles kritikája erőteljes narratívát alkot, </a:t>
            </a:r>
            <a:r>
              <a:rPr lang="hu-HU" sz="2200" b="1" dirty="0"/>
              <a:t>történészi hitelessége vitatható</a:t>
            </a:r>
            <a:r>
              <a:rPr lang="hu-HU" sz="2200" dirty="0"/>
              <a:t>. Más források nem támasztják alá Róma ilyen mértékű korrupcióját ebben az időszakban.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200" dirty="0"/>
              <a:t>A szenátus vonakodása, </a:t>
            </a:r>
            <a:r>
              <a:rPr lang="hu-HU" sz="2200" dirty="0" smtClean="0"/>
              <a:t>a </a:t>
            </a:r>
            <a:r>
              <a:rPr lang="hu-HU" sz="2200" dirty="0"/>
              <a:t>diplomáciai küldöttségek előnyben részesítése jól illeszkedik a Róma hagyományos külpolitikai alapelveihez. A 2. század folyamán a szenátus gyakran törekedett arra, hogy elkerülje a szükségtelen külpolitikai </a:t>
            </a:r>
            <a:r>
              <a:rPr lang="hu-HU" sz="2200" dirty="0" smtClean="0"/>
              <a:t>bonyodalmakat, inkább </a:t>
            </a:r>
            <a:r>
              <a:rPr lang="hu-HU" sz="2200" dirty="0"/>
              <a:t>a </a:t>
            </a:r>
            <a:r>
              <a:rPr lang="hu-HU" sz="2200" b="1" dirty="0"/>
              <a:t>stabilitás fenntartására összpontosított</a:t>
            </a:r>
            <a:r>
              <a:rPr lang="hu-HU" sz="2200" dirty="0"/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200" dirty="0"/>
              <a:t>Kr. e. 112-ben ez a visszafogottság különösen érthető volt, hiszen a </a:t>
            </a:r>
            <a:r>
              <a:rPr lang="hu-HU" sz="2200" dirty="0" err="1"/>
              <a:t>Cimbriák</a:t>
            </a:r>
            <a:r>
              <a:rPr lang="hu-HU" sz="2200" dirty="0"/>
              <a:t> jelentette északi fenyegetés </a:t>
            </a:r>
            <a:r>
              <a:rPr lang="hu-HU" sz="2200" dirty="0" smtClean="0"/>
              <a:t>prioritást </a:t>
            </a:r>
            <a:r>
              <a:rPr lang="hu-HU" sz="2200" dirty="0"/>
              <a:t>élvezett, mert Róma határai komoly veszélybe kerültek. </a:t>
            </a:r>
            <a:r>
              <a:rPr lang="hu-HU" sz="2200" dirty="0" smtClean="0"/>
              <a:t>A </a:t>
            </a:r>
            <a:r>
              <a:rPr lang="hu-HU" sz="2200" dirty="0"/>
              <a:t>szenátus lassúsága </a:t>
            </a:r>
            <a:r>
              <a:rPr lang="hu-HU" sz="2200" dirty="0" err="1"/>
              <a:t>Jugurtha</a:t>
            </a:r>
            <a:r>
              <a:rPr lang="hu-HU" sz="2200" dirty="0"/>
              <a:t> ügyében, valamint a konfliktus diplomáciai úton történő rendezésére irányuló törekvés </a:t>
            </a:r>
            <a:r>
              <a:rPr lang="hu-HU" sz="2200" dirty="0" smtClean="0"/>
              <a:t>inkább </a:t>
            </a:r>
            <a:r>
              <a:rPr lang="hu-HU" sz="2200" dirty="0"/>
              <a:t>a körülményekhez igazított </a:t>
            </a:r>
            <a:r>
              <a:rPr lang="hu-HU" sz="2200" b="1" dirty="0"/>
              <a:t>stratégiai döntés </a:t>
            </a:r>
            <a:r>
              <a:rPr lang="hu-HU" sz="2200" dirty="0"/>
              <a:t>volt.</a:t>
            </a:r>
          </a:p>
        </p:txBody>
      </p:sp>
    </p:spTree>
    <p:extLst>
      <p:ext uri="{BB962C8B-B14F-4D97-AF65-F5344CB8AC3E}">
        <p14:creationId xmlns:p14="http://schemas.microsoft.com/office/powerpoint/2010/main" val="66905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814512" y="900113"/>
            <a:ext cx="91154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err="1"/>
              <a:t>Sallustius</a:t>
            </a:r>
            <a:r>
              <a:rPr lang="hu-HU" sz="2400" dirty="0"/>
              <a:t> figyelmen kívül hagyja a </a:t>
            </a:r>
            <a:r>
              <a:rPr lang="hu-HU" sz="2400" dirty="0" err="1"/>
              <a:t>Numidiai</a:t>
            </a:r>
            <a:r>
              <a:rPr lang="hu-HU" sz="2400" dirty="0"/>
              <a:t> királyi család és a </a:t>
            </a:r>
            <a:r>
              <a:rPr lang="hu-HU" sz="2400" dirty="0" err="1"/>
              <a:t>Cornelii</a:t>
            </a:r>
            <a:r>
              <a:rPr lang="hu-HU" sz="2400" dirty="0"/>
              <a:t> </a:t>
            </a:r>
            <a:r>
              <a:rPr lang="hu-HU" sz="2400" b="1" dirty="0" err="1"/>
              <a:t>Scipió</a:t>
            </a:r>
            <a:r>
              <a:rPr lang="hu-HU" sz="2400" dirty="0" err="1"/>
              <a:t>k</a:t>
            </a:r>
            <a:r>
              <a:rPr lang="hu-HU" sz="2400" dirty="0"/>
              <a:t> közötti </a:t>
            </a:r>
            <a:r>
              <a:rPr lang="hu-HU" sz="2400" b="1" dirty="0"/>
              <a:t>patrónusi </a:t>
            </a:r>
            <a:r>
              <a:rPr lang="hu-HU" sz="2400" b="1" dirty="0" smtClean="0"/>
              <a:t>kapcsolatok</a:t>
            </a:r>
            <a:r>
              <a:rPr lang="hu-HU" sz="2400" dirty="0" smtClean="0"/>
              <a:t>at. </a:t>
            </a:r>
            <a:r>
              <a:rPr lang="hu-HU" sz="2400" dirty="0" err="1" smtClean="0"/>
              <a:t>Masinissa</a:t>
            </a:r>
            <a:r>
              <a:rPr lang="hu-HU" sz="2400" dirty="0"/>
              <a:t>, </a:t>
            </a:r>
            <a:r>
              <a:rPr lang="hu-HU" sz="2400" dirty="0" err="1"/>
              <a:t>Numidia</a:t>
            </a:r>
            <a:r>
              <a:rPr lang="hu-HU" sz="2400" dirty="0"/>
              <a:t> alapító királya szoros kapcsolatot ápolt Scipio </a:t>
            </a:r>
            <a:r>
              <a:rPr lang="hu-HU" sz="2400" dirty="0" err="1"/>
              <a:t>Africanus</a:t>
            </a:r>
            <a:r>
              <a:rPr lang="hu-HU" sz="2400" dirty="0"/>
              <a:t> </a:t>
            </a:r>
            <a:r>
              <a:rPr lang="hu-HU" sz="2400" dirty="0" smtClean="0"/>
              <a:t>Maiorral. Ez </a:t>
            </a:r>
            <a:r>
              <a:rPr lang="hu-HU" sz="2400" dirty="0"/>
              <a:t>a kötődés </a:t>
            </a:r>
            <a:r>
              <a:rPr lang="hu-HU" sz="2400" b="1" dirty="0"/>
              <a:t>kölcsönös lojalitáson</a:t>
            </a:r>
            <a:r>
              <a:rPr lang="hu-HU" sz="2400" dirty="0"/>
              <a:t> alapult, és generációkon át fennmaradt. </a:t>
            </a:r>
            <a:endParaRPr lang="hu-HU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err="1" smtClean="0"/>
              <a:t>Jugurtha</a:t>
            </a:r>
            <a:r>
              <a:rPr lang="hu-HU" sz="2400" dirty="0" smtClean="0"/>
              <a:t> </a:t>
            </a:r>
            <a:r>
              <a:rPr lang="hu-HU" sz="2400" dirty="0" err="1"/>
              <a:t>Numantiában</a:t>
            </a:r>
            <a:r>
              <a:rPr lang="hu-HU" sz="2400" dirty="0"/>
              <a:t> személyesen is kapcsolatba került Scipio </a:t>
            </a:r>
            <a:r>
              <a:rPr lang="hu-HU" sz="2400" dirty="0" err="1"/>
              <a:t>Aemilianus-szal</a:t>
            </a:r>
            <a:r>
              <a:rPr lang="hu-HU" sz="2400" dirty="0"/>
              <a:t> és </a:t>
            </a:r>
            <a:r>
              <a:rPr lang="hu-HU" sz="2400" b="1" dirty="0"/>
              <a:t>szoros </a:t>
            </a:r>
            <a:r>
              <a:rPr lang="hu-HU" sz="2400" b="1" dirty="0" err="1"/>
              <a:t>amicitiá</a:t>
            </a:r>
            <a:r>
              <a:rPr lang="hu-HU" sz="2400" dirty="0" err="1"/>
              <a:t>t</a:t>
            </a:r>
            <a:r>
              <a:rPr lang="hu-HU" sz="2400" dirty="0"/>
              <a:t> (barátságot) alakított ki vele , ami révén bekerült a </a:t>
            </a:r>
            <a:r>
              <a:rPr lang="hu-HU" sz="2400" dirty="0" err="1"/>
              <a:t>Scipiók</a:t>
            </a:r>
            <a:r>
              <a:rPr lang="hu-HU" sz="2400" dirty="0"/>
              <a:t> patrónusi hálózatába. Ez a </a:t>
            </a:r>
            <a:r>
              <a:rPr lang="hu-HU" sz="2400" dirty="0" err="1"/>
              <a:t>gratia</a:t>
            </a:r>
            <a:r>
              <a:rPr lang="hu-HU" sz="2400" dirty="0"/>
              <a:t> (társadalmi és politikai jóindulat) valószínűleg </a:t>
            </a:r>
            <a:r>
              <a:rPr lang="hu-HU" sz="2400" dirty="0" err="1"/>
              <a:t>Jugurtha</a:t>
            </a:r>
            <a:r>
              <a:rPr lang="hu-HU" sz="2400" dirty="0"/>
              <a:t> támogatásának egyik alapja volt Rómában, még akkor is, ha </a:t>
            </a:r>
            <a:r>
              <a:rPr lang="hu-HU" sz="2400" dirty="0" err="1"/>
              <a:t>Sallustius</a:t>
            </a:r>
            <a:r>
              <a:rPr lang="hu-HU" sz="2400" dirty="0"/>
              <a:t> ezt a tényezőt alábecsüli, és kizárólag a megvesztegetést hangsúlyozza. </a:t>
            </a:r>
          </a:p>
        </p:txBody>
      </p:sp>
    </p:spTree>
    <p:extLst>
      <p:ext uri="{BB962C8B-B14F-4D97-AF65-F5344CB8AC3E}">
        <p14:creationId xmlns:p14="http://schemas.microsoft.com/office/powerpoint/2010/main" val="239268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843088" y="814387"/>
            <a:ext cx="955833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/>
              <a:t>Római politikai és morális romlása fokozatosan zajlott, és a </a:t>
            </a:r>
            <a:r>
              <a:rPr lang="hu-HU" sz="2400" dirty="0" err="1"/>
              <a:t>jugurthai</a:t>
            </a:r>
            <a:r>
              <a:rPr lang="hu-HU" sz="2400" dirty="0"/>
              <a:t> háború során a végeredményt </a:t>
            </a:r>
            <a:r>
              <a:rPr lang="hu-HU" sz="2400" b="1" dirty="0"/>
              <a:t>a vezető férfiak erénye vagy annak hiánya</a:t>
            </a:r>
            <a:r>
              <a:rPr lang="hu-HU" sz="2400" dirty="0"/>
              <a:t> határozta meg. Egyes politikai és hadvezéri döntések, valamint a hadjáratok sikerei vagy kudarcai az erények, vagy annak hiánya szerint alakultak. </a:t>
            </a:r>
            <a:endParaRPr lang="hu-HU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b="1" dirty="0" err="1"/>
              <a:t>Metellus</a:t>
            </a:r>
            <a:r>
              <a:rPr lang="hu-HU" sz="2400" dirty="0"/>
              <a:t> a római nemesség tagja volt, bár más nemesekhez képest különleges tulajdonságokkal rendelkezett. </a:t>
            </a:r>
            <a:r>
              <a:rPr lang="hu-HU" sz="2400" dirty="0" err="1"/>
              <a:t>Sallustius</a:t>
            </a:r>
            <a:r>
              <a:rPr lang="hu-HU" sz="2400" dirty="0"/>
              <a:t> kiemeli, hogy </a:t>
            </a:r>
            <a:r>
              <a:rPr lang="hu-HU" sz="2400" dirty="0" err="1"/>
              <a:t>Metellus</a:t>
            </a:r>
            <a:r>
              <a:rPr lang="hu-HU" sz="2400" dirty="0"/>
              <a:t> </a:t>
            </a:r>
            <a:r>
              <a:rPr lang="hu-HU" sz="2400" dirty="0" err="1"/>
              <a:t>aequabilis</a:t>
            </a:r>
            <a:r>
              <a:rPr lang="hu-HU" sz="2400" dirty="0"/>
              <a:t> (</a:t>
            </a:r>
            <a:r>
              <a:rPr lang="hu-HU" sz="2400" b="1" dirty="0"/>
              <a:t>kiegyensúlyozott) hírnévvel és </a:t>
            </a:r>
            <a:r>
              <a:rPr lang="hu-HU" sz="2400" b="1" dirty="0" err="1"/>
              <a:t>inviolata</a:t>
            </a:r>
            <a:r>
              <a:rPr lang="hu-HU" sz="2400" b="1" dirty="0"/>
              <a:t> (érinthetetlen) tisztességgel bír,</a:t>
            </a:r>
            <a:r>
              <a:rPr lang="hu-HU" sz="2400" dirty="0"/>
              <a:t> és szemben </a:t>
            </a:r>
            <a:r>
              <a:rPr lang="hu-HU" sz="2400" dirty="0" err="1"/>
              <a:t>elődeivel</a:t>
            </a:r>
            <a:r>
              <a:rPr lang="hu-HU" sz="2400" dirty="0"/>
              <a:t>, akik hajlamosak voltak a kapzsiságra, ő mentes volt mind az </a:t>
            </a:r>
            <a:r>
              <a:rPr lang="hu-HU" sz="2400" dirty="0" err="1"/>
              <a:t>avaritia-tól</a:t>
            </a:r>
            <a:r>
              <a:rPr lang="hu-HU" sz="2400" dirty="0"/>
              <a:t>, mind az </a:t>
            </a:r>
            <a:r>
              <a:rPr lang="hu-HU" sz="2400" dirty="0" err="1"/>
              <a:t>ambitio-tól</a:t>
            </a:r>
            <a:r>
              <a:rPr lang="hu-HU" sz="2400" dirty="0"/>
              <a:t>. </a:t>
            </a:r>
            <a:endParaRPr lang="hu-HU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400" dirty="0" err="1"/>
              <a:t>Metellus</a:t>
            </a:r>
            <a:r>
              <a:rPr lang="hu-HU" sz="2400" dirty="0"/>
              <a:t> kinevezésének hatása egyértelmű volt: sikerült helyreállítani a római hadsereg </a:t>
            </a:r>
            <a:r>
              <a:rPr lang="hu-HU" sz="2400" dirty="0" smtClean="0"/>
              <a:t>összhangját. 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4732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643063" y="357187"/>
            <a:ext cx="9729787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400" b="1" dirty="0" smtClean="0"/>
              <a:t>Marius kiemelt szerepe</a:t>
            </a:r>
            <a:r>
              <a:rPr lang="hu-HU" sz="2400" dirty="0" smtClean="0"/>
              <a:t>, politikai ambíciói, különösen a konzulátus megszerzésére irányuló vágya. Bár rendelkezett a szükséges erényekkel (virtus), társadalmi származása hátrányt jelentett számára. Kezdetben személyisége a római erény mintapéldája, azonban fokozatosan eltávolodott a virtus-</a:t>
            </a:r>
            <a:r>
              <a:rPr lang="hu-HU" sz="2400" dirty="0" err="1" smtClean="0"/>
              <a:t>tól</a:t>
            </a:r>
            <a:r>
              <a:rPr lang="hu-HU" sz="2400" dirty="0" smtClean="0"/>
              <a:t>, amikor politikai karrierje érdekében </a:t>
            </a:r>
            <a:r>
              <a:rPr lang="hu-HU" sz="2400" b="1" dirty="0" smtClean="0"/>
              <a:t>intrikákhoz és populista stratégiák</a:t>
            </a:r>
            <a:r>
              <a:rPr lang="hu-HU" sz="2400" dirty="0" smtClean="0"/>
              <a:t>hoz folyamodott.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400" dirty="0" err="1" smtClean="0"/>
              <a:t>Metellus</a:t>
            </a:r>
            <a:r>
              <a:rPr lang="hu-HU" sz="2400" dirty="0" smtClean="0"/>
              <a:t> híres elutasítása Marius konzuli ambíciójával kapcsolatban – miszerint </a:t>
            </a:r>
            <a:r>
              <a:rPr lang="hu-HU" sz="2400" b="1" dirty="0" smtClean="0"/>
              <a:t>majd csak fiával együtt pályázhat </a:t>
            </a:r>
            <a:r>
              <a:rPr lang="hu-HU" sz="2400" dirty="0" smtClean="0"/>
              <a:t>– </a:t>
            </a:r>
            <a:r>
              <a:rPr lang="hu-HU" sz="2400" dirty="0" err="1" smtClean="0"/>
              <a:t>Sallustius</a:t>
            </a:r>
            <a:r>
              <a:rPr lang="hu-HU" sz="2400" dirty="0" smtClean="0"/>
              <a:t> értelmezésében megvetésből fakadt, noha Marius politikai tapasztalatainak fényében ez inkább </a:t>
            </a:r>
            <a:r>
              <a:rPr lang="hu-HU" sz="2400" b="1" dirty="0" smtClean="0"/>
              <a:t>ésszerű óvatosság</a:t>
            </a:r>
            <a:r>
              <a:rPr lang="hu-HU" sz="2400" dirty="0" smtClean="0"/>
              <a:t>nak tűnt.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400" dirty="0" smtClean="0"/>
              <a:t>A konzuli tisztség elnyerése később nem erényeinek elismerése volt, hanem populista eszközökkel és a </a:t>
            </a:r>
            <a:r>
              <a:rPr lang="hu-HU" sz="2400" dirty="0" err="1" smtClean="0"/>
              <a:t>plebs</a:t>
            </a:r>
            <a:r>
              <a:rPr lang="hu-HU" sz="2400" dirty="0" smtClean="0"/>
              <a:t> támogatásával kivívott politikai siker.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400" dirty="0" smtClean="0"/>
              <a:t>A </a:t>
            </a:r>
            <a:r>
              <a:rPr lang="hu-HU" sz="2400" b="1" dirty="0" err="1" smtClean="0"/>
              <a:t>novi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homines</a:t>
            </a:r>
            <a:r>
              <a:rPr lang="hu-HU" sz="2400" dirty="0" smtClean="0"/>
              <a:t>, akiket Marius képvisel, </a:t>
            </a:r>
            <a:r>
              <a:rPr lang="hu-HU" sz="2400" dirty="0" err="1" smtClean="0"/>
              <a:t>Sallustius</a:t>
            </a:r>
            <a:r>
              <a:rPr lang="hu-HU" sz="2400" dirty="0" smtClean="0"/>
              <a:t> szerint éppolyan </a:t>
            </a:r>
            <a:r>
              <a:rPr lang="hu-HU" sz="2400" dirty="0" err="1" smtClean="0"/>
              <a:t>korruptak</a:t>
            </a:r>
            <a:r>
              <a:rPr lang="hu-HU" sz="2400" dirty="0" smtClean="0"/>
              <a:t>, mint a régi nemesség.</a:t>
            </a:r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8190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057400" y="571500"/>
            <a:ext cx="9229725" cy="5625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400" dirty="0"/>
              <a:t>A </a:t>
            </a:r>
            <a:r>
              <a:rPr lang="hu-HU" sz="2400" dirty="0" err="1"/>
              <a:t>Bellum</a:t>
            </a:r>
            <a:r>
              <a:rPr lang="hu-HU" sz="2400" dirty="0"/>
              <a:t> </a:t>
            </a:r>
            <a:r>
              <a:rPr lang="hu-HU" sz="2400" dirty="0" err="1"/>
              <a:t>Jugurthinum</a:t>
            </a:r>
            <a:r>
              <a:rPr lang="hu-HU" sz="2400" dirty="0"/>
              <a:t> részletesen tárgyalja </a:t>
            </a:r>
            <a:r>
              <a:rPr lang="hu-HU" sz="2400" dirty="0" err="1"/>
              <a:t>Metellus</a:t>
            </a:r>
            <a:r>
              <a:rPr lang="hu-HU" sz="2400" dirty="0"/>
              <a:t> hadjáratainak eseményeit, míg Marius tetteit jelentősen lerövidíti. Ez utóbbi csupán néhány mondatban van összefoglalva, kivéve két kiemelt eseményt: </a:t>
            </a:r>
            <a:r>
              <a:rPr lang="hu-HU" sz="2400" dirty="0" err="1"/>
              <a:t>Capsa</a:t>
            </a:r>
            <a:r>
              <a:rPr lang="hu-HU" sz="2400" dirty="0"/>
              <a:t> és a </a:t>
            </a:r>
            <a:r>
              <a:rPr lang="hu-HU" sz="2400" dirty="0" err="1"/>
              <a:t>Muluccha</a:t>
            </a:r>
            <a:r>
              <a:rPr lang="hu-HU" sz="2400" dirty="0"/>
              <a:t>-erőd </a:t>
            </a:r>
            <a:r>
              <a:rPr lang="hu-HU" sz="2400" dirty="0" smtClean="0"/>
              <a:t>elfoglalását, </a:t>
            </a:r>
            <a:r>
              <a:rPr lang="hu-HU" sz="2400" dirty="0"/>
              <a:t>miközben hangsúlyozza a </a:t>
            </a:r>
            <a:r>
              <a:rPr lang="hu-HU" sz="2400" b="1" dirty="0" err="1"/>
              <a:t>fortuna</a:t>
            </a:r>
            <a:r>
              <a:rPr lang="hu-HU" sz="2400" b="1" dirty="0"/>
              <a:t> (szerencse)</a:t>
            </a:r>
            <a:r>
              <a:rPr lang="hu-HU" sz="2400" dirty="0"/>
              <a:t> </a:t>
            </a:r>
            <a:r>
              <a:rPr lang="hu-HU" sz="2400" dirty="0" smtClean="0"/>
              <a:t>szerepét.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400" dirty="0" smtClean="0"/>
              <a:t>A </a:t>
            </a:r>
            <a:r>
              <a:rPr lang="hu-HU" sz="2400" dirty="0" err="1"/>
              <a:t>Muluccha</a:t>
            </a:r>
            <a:r>
              <a:rPr lang="hu-HU" sz="2400" dirty="0"/>
              <a:t>-erőd ostroma „forte </a:t>
            </a:r>
            <a:r>
              <a:rPr lang="hu-HU" sz="2400" dirty="0" err="1"/>
              <a:t>quam</a:t>
            </a:r>
            <a:r>
              <a:rPr lang="hu-HU" sz="2400" dirty="0"/>
              <a:t> </a:t>
            </a:r>
            <a:r>
              <a:rPr lang="hu-HU" sz="2400" dirty="0" err="1"/>
              <a:t>consilio</a:t>
            </a:r>
            <a:r>
              <a:rPr lang="hu-HU" sz="2400" dirty="0"/>
              <a:t> </a:t>
            </a:r>
            <a:r>
              <a:rPr lang="hu-HU" sz="2400" dirty="0" err="1"/>
              <a:t>melius</a:t>
            </a:r>
            <a:r>
              <a:rPr lang="hu-HU" sz="2400" dirty="0"/>
              <a:t> </a:t>
            </a:r>
            <a:r>
              <a:rPr lang="hu-HU" sz="2400" dirty="0" err="1"/>
              <a:t>gesta</a:t>
            </a:r>
            <a:r>
              <a:rPr lang="hu-HU" sz="2400" dirty="0"/>
              <a:t>” ( „Inkább szerencsével, mint megfontolással véghezvitt dolgok”) (92.6) volt, és Marius végül szerencsével nyert</a:t>
            </a:r>
            <a:r>
              <a:rPr lang="hu-HU" sz="2400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400" dirty="0" smtClean="0"/>
              <a:t>A </a:t>
            </a:r>
            <a:r>
              <a:rPr lang="hu-HU" sz="2400" dirty="0"/>
              <a:t>szerencse </a:t>
            </a:r>
            <a:r>
              <a:rPr lang="hu-HU" sz="2400" dirty="0" smtClean="0"/>
              <a:t>túlhangsúlyozásával </a:t>
            </a:r>
            <a:r>
              <a:rPr lang="hu-HU" sz="2400" b="1" dirty="0"/>
              <a:t>aláássa Marius hírnevét</a:t>
            </a:r>
            <a:r>
              <a:rPr lang="hu-HU" sz="2400" dirty="0"/>
              <a:t>, hangsúlyozza a köztársaság hanyatlását, amelyet az olyan vezetők, mint Marius, ambíciójukkal és </a:t>
            </a:r>
            <a:r>
              <a:rPr lang="hu-HU" sz="2400" dirty="0" err="1"/>
              <a:t>lubido-jukkal</a:t>
            </a:r>
            <a:r>
              <a:rPr lang="hu-HU" sz="2400" dirty="0"/>
              <a:t> csak tovább súlyosbítottak</a:t>
            </a:r>
            <a:r>
              <a:rPr lang="hu-HU" sz="2400" dirty="0" smtClean="0"/>
              <a:t>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5197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700213" y="1400175"/>
            <a:ext cx="987266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400" dirty="0" smtClean="0"/>
              <a:t>Szándékosan </a:t>
            </a:r>
            <a:r>
              <a:rPr lang="hu-HU" sz="2400" dirty="0"/>
              <a:t>teremt </a:t>
            </a:r>
            <a:r>
              <a:rPr lang="hu-HU" sz="2400" b="1" dirty="0"/>
              <a:t>párhuzamot Sulla és Marius </a:t>
            </a:r>
            <a:r>
              <a:rPr lang="hu-HU" sz="2400" dirty="0"/>
              <a:t>között, kiemelve a két figura közötti különbségeket és hasonlóságokat. </a:t>
            </a:r>
            <a:r>
              <a:rPr lang="hu-HU" sz="2400" dirty="0" smtClean="0"/>
              <a:t>Sulla egyértelműen </a:t>
            </a:r>
            <a:r>
              <a:rPr lang="hu-HU" sz="2400" dirty="0"/>
              <a:t>jobb fényben tűnik </a:t>
            </a:r>
            <a:r>
              <a:rPr lang="hu-HU" sz="2400" dirty="0" smtClean="0"/>
              <a:t>fel.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400" dirty="0" smtClean="0"/>
              <a:t>Amikor </a:t>
            </a:r>
            <a:r>
              <a:rPr lang="hu-HU" sz="2400" dirty="0"/>
              <a:t>Sulla Marius seregéhez csatlakozott, mindent megtett, hogy jó kapcsolatokat alakítson ki minden rangban lévővel. Ez erős kontrasztban áll Marius viselkedésével </a:t>
            </a:r>
            <a:r>
              <a:rPr lang="hu-HU" sz="2400" dirty="0" err="1" smtClean="0"/>
              <a:t>Metelluss-al</a:t>
            </a:r>
            <a:r>
              <a:rPr lang="hu-HU" sz="2400" dirty="0" smtClean="0"/>
              <a:t> </a:t>
            </a:r>
            <a:r>
              <a:rPr lang="hu-HU" sz="2400" dirty="0"/>
              <a:t>szemben, akit ő </a:t>
            </a:r>
            <a:r>
              <a:rPr lang="hu-HU" sz="2400" dirty="0" err="1"/>
              <a:t>ambitio</a:t>
            </a:r>
            <a:r>
              <a:rPr lang="hu-HU" sz="2400" dirty="0"/>
              <a:t> (becsvágy) által vezérelve árnyékolt be.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400" dirty="0" err="1" smtClean="0"/>
              <a:t>Sallustius</a:t>
            </a:r>
            <a:r>
              <a:rPr lang="hu-HU" sz="2400" dirty="0" smtClean="0"/>
              <a:t> </a:t>
            </a:r>
            <a:r>
              <a:rPr lang="hu-HU" sz="2400" dirty="0"/>
              <a:t>hangsúlyozza Sulla azon képességét, hogy a luxus iránti hajlama ellenére soha nem hanyagolta el kötelességeit</a:t>
            </a:r>
            <a:r>
              <a:rPr lang="hu-HU" sz="2400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400" dirty="0" err="1"/>
              <a:t>Sallustius</a:t>
            </a:r>
            <a:r>
              <a:rPr lang="hu-HU" sz="2400" dirty="0"/>
              <a:t> az „</a:t>
            </a:r>
            <a:r>
              <a:rPr lang="hu-HU" sz="2400" b="1" dirty="0" err="1"/>
              <a:t>alii</a:t>
            </a:r>
            <a:r>
              <a:rPr lang="hu-HU" sz="2400" b="1" dirty="0"/>
              <a:t>… </a:t>
            </a:r>
            <a:r>
              <a:rPr lang="hu-HU" sz="2400" b="1" dirty="0" err="1"/>
              <a:t>alii</a:t>
            </a:r>
            <a:r>
              <a:rPr lang="hu-HU" sz="2400" dirty="0"/>
              <a:t>” és a „</a:t>
            </a:r>
            <a:r>
              <a:rPr lang="hu-HU" sz="2400" b="1" dirty="0"/>
              <a:t>multi</a:t>
            </a:r>
            <a:r>
              <a:rPr lang="hu-HU" sz="2400" dirty="0"/>
              <a:t>” kifejezésekkel gyakran idéz különböző véleményeket, anélkül hogy kifejezetten állást foglalna</a:t>
            </a:r>
            <a:r>
              <a:rPr lang="hu-HU" sz="2400" dirty="0" smtClean="0"/>
              <a:t>, ehelyett </a:t>
            </a:r>
            <a:r>
              <a:rPr lang="hu-HU" sz="2400" dirty="0"/>
              <a:t>a közvetett tudósítás technikáját </a:t>
            </a:r>
            <a:r>
              <a:rPr lang="hu-HU" sz="2400" dirty="0" smtClean="0"/>
              <a:t>használja. </a:t>
            </a:r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9234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243138" y="642938"/>
            <a:ext cx="8715375" cy="51863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2243139" y="757238"/>
            <a:ext cx="90868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/>
              <a:t>Az elbeszélés nemcsak </a:t>
            </a:r>
            <a:r>
              <a:rPr lang="hu-HU" sz="2400" dirty="0" err="1"/>
              <a:t>Jugurtha</a:t>
            </a:r>
            <a:r>
              <a:rPr lang="hu-HU" sz="2400" dirty="0"/>
              <a:t> elfogásával zárul, hanem a Marius felemelkedésére és a köztársaság jövőjére vonatkozó</a:t>
            </a:r>
            <a:r>
              <a:rPr lang="hu-HU" sz="2400" b="1" dirty="0"/>
              <a:t> baljós </a:t>
            </a:r>
            <a:r>
              <a:rPr lang="hu-HU" sz="2400" b="1" dirty="0" err="1"/>
              <a:t>előrevetítés</a:t>
            </a:r>
            <a:r>
              <a:rPr lang="hu-HU" sz="2400" dirty="0" err="1"/>
              <a:t>sel</a:t>
            </a:r>
            <a:r>
              <a:rPr lang="hu-HU" sz="2400" dirty="0"/>
              <a:t> is. A mű záró mondata – „et </a:t>
            </a:r>
            <a:r>
              <a:rPr lang="hu-HU" sz="2400" dirty="0" err="1"/>
              <a:t>ea</a:t>
            </a:r>
            <a:r>
              <a:rPr lang="hu-HU" sz="2400" dirty="0"/>
              <a:t> </a:t>
            </a:r>
            <a:r>
              <a:rPr lang="hu-HU" sz="2400" dirty="0" err="1"/>
              <a:t>tempestate</a:t>
            </a:r>
            <a:r>
              <a:rPr lang="hu-HU" sz="2400" dirty="0"/>
              <a:t> </a:t>
            </a:r>
            <a:r>
              <a:rPr lang="hu-HU" sz="2400" dirty="0" err="1"/>
              <a:t>spes</a:t>
            </a:r>
            <a:r>
              <a:rPr lang="hu-HU" sz="2400" dirty="0"/>
              <a:t> </a:t>
            </a:r>
            <a:r>
              <a:rPr lang="hu-HU" sz="2400" dirty="0" err="1"/>
              <a:t>atque</a:t>
            </a:r>
            <a:r>
              <a:rPr lang="hu-HU" sz="2400" dirty="0"/>
              <a:t> </a:t>
            </a:r>
            <a:r>
              <a:rPr lang="hu-HU" sz="2400" dirty="0" err="1"/>
              <a:t>opes</a:t>
            </a:r>
            <a:r>
              <a:rPr lang="hu-HU" sz="2400" dirty="0"/>
              <a:t> </a:t>
            </a:r>
            <a:r>
              <a:rPr lang="hu-HU" sz="2400" dirty="0" err="1"/>
              <a:t>civitatis</a:t>
            </a:r>
            <a:r>
              <a:rPr lang="hu-HU" sz="2400" dirty="0"/>
              <a:t> in </a:t>
            </a:r>
            <a:r>
              <a:rPr lang="hu-HU" sz="2400" dirty="0" err="1"/>
              <a:t>illo</a:t>
            </a:r>
            <a:r>
              <a:rPr lang="hu-HU" sz="2400" dirty="0"/>
              <a:t> </a:t>
            </a:r>
            <a:r>
              <a:rPr lang="hu-HU" sz="2400" dirty="0" err="1"/>
              <a:t>sitae</a:t>
            </a:r>
            <a:r>
              <a:rPr lang="hu-HU" sz="2400" dirty="0"/>
              <a:t>” (és abban az időben a közösség reményei és erőforrásai benne rejlettek) 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137" y="3179862"/>
            <a:ext cx="5557837" cy="2649438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8115300" y="4074974"/>
            <a:ext cx="30289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Kr.e. 56-os </a:t>
            </a:r>
            <a:r>
              <a:rPr lang="hu-HU" dirty="0" err="1"/>
              <a:t>denarius</a:t>
            </a:r>
            <a:r>
              <a:rPr lang="hu-HU" dirty="0"/>
              <a:t>; hátlapján a trónon ülő Sulla olívaágat vesz át a térdelő </a:t>
            </a:r>
            <a:r>
              <a:rPr lang="hu-HU" dirty="0" err="1"/>
              <a:t>Bocchustól</a:t>
            </a:r>
            <a:r>
              <a:rPr lang="hu-HU" dirty="0"/>
              <a:t>, mögötte a fogoly </a:t>
            </a:r>
            <a:r>
              <a:rPr lang="hu-HU" dirty="0" err="1" smtClean="0"/>
              <a:t>Iugurtha</a:t>
            </a:r>
            <a:r>
              <a:rPr lang="hu-HU" dirty="0" smtClean="0"/>
              <a:t>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8797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628774" y="1400176"/>
            <a:ext cx="99155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 err="1"/>
              <a:t>Sallustius</a:t>
            </a:r>
            <a:r>
              <a:rPr lang="hu-HU" sz="2400" dirty="0"/>
              <a:t> az erény hanyatlásának elméletét alkalmazva </a:t>
            </a:r>
            <a:r>
              <a:rPr lang="hu-HU" sz="2400" b="1" dirty="0"/>
              <a:t>manipulálja a történeti tényeket</a:t>
            </a:r>
            <a:r>
              <a:rPr lang="hu-HU" sz="2400" dirty="0"/>
              <a:t>, hogy illeszkedjenek narratívájához. Ez az eljárás azt eredményezi, hogy:</a:t>
            </a:r>
          </a:p>
          <a:p>
            <a:pPr algn="just"/>
            <a:r>
              <a:rPr lang="hu-HU" sz="2400" dirty="0"/>
              <a:t>•	Gyakran olyan szándékokat tulajdonít a szereplőknek, amelyek nincsenek teljes összhangban az elbeszélt eseményekkel.</a:t>
            </a:r>
          </a:p>
          <a:p>
            <a:pPr algn="just"/>
            <a:r>
              <a:rPr lang="hu-HU" sz="2400" dirty="0"/>
              <a:t>•	Történeti tényezők elhanyagolása, háttérbe szorítása. </a:t>
            </a:r>
          </a:p>
          <a:p>
            <a:pPr algn="just"/>
            <a:r>
              <a:rPr lang="hu-HU" sz="2400" dirty="0"/>
              <a:t>•	A </a:t>
            </a:r>
            <a:r>
              <a:rPr lang="hu-HU" sz="2400" b="1" dirty="0"/>
              <a:t>szereplők inkább archetípusok</a:t>
            </a:r>
            <a:r>
              <a:rPr lang="hu-HU" sz="2400" dirty="0"/>
              <a:t>ká válnak, mintsem hiteles történeti alakokká. Például Marius a történet elején a virtus megtestesítője, később az </a:t>
            </a:r>
            <a:r>
              <a:rPr lang="hu-HU" sz="2400" dirty="0" err="1"/>
              <a:t>ambitio</a:t>
            </a:r>
            <a:r>
              <a:rPr lang="hu-HU" sz="2400" dirty="0"/>
              <a:t> és önérdek uralkodik el rajta.</a:t>
            </a:r>
          </a:p>
        </p:txBody>
      </p:sp>
    </p:spTree>
    <p:extLst>
      <p:ext uri="{BB962C8B-B14F-4D97-AF65-F5344CB8AC3E}">
        <p14:creationId xmlns:p14="http://schemas.microsoft.com/office/powerpoint/2010/main" val="123898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724" y="1428750"/>
            <a:ext cx="8201026" cy="337185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2257425" y="5114925"/>
            <a:ext cx="83153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Fotó: https</a:t>
            </a:r>
            <a:r>
              <a:rPr lang="hu-HU" sz="2400" dirty="0"/>
              <a:t>://www.impressivetunisia.com/en/tunisia-events/jugurthas-table</a:t>
            </a:r>
            <a:r>
              <a:rPr lang="hu-HU" dirty="0"/>
              <a:t>/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2407443" y="652760"/>
            <a:ext cx="8015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/>
              <a:t>„</a:t>
            </a:r>
            <a:r>
              <a:rPr lang="hu-HU" sz="2400" b="1" dirty="0" err="1" smtClean="0"/>
              <a:t>Jugurtha</a:t>
            </a:r>
            <a:r>
              <a:rPr lang="hu-HU" sz="2400" b="1" dirty="0" smtClean="0"/>
              <a:t> asztala”, </a:t>
            </a:r>
            <a:r>
              <a:rPr lang="hu-HU" sz="2400" b="1" dirty="0" smtClean="0"/>
              <a:t>Tunézia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323780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943100" y="2028826"/>
            <a:ext cx="8601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b="1" dirty="0" smtClean="0"/>
              <a:t>Köszönöm a figyelmet!</a:t>
            </a:r>
            <a:endParaRPr lang="hu-HU" sz="4800" b="1" dirty="0"/>
          </a:p>
        </p:txBody>
      </p:sp>
    </p:spTree>
    <p:extLst>
      <p:ext uri="{BB962C8B-B14F-4D97-AF65-F5344CB8AC3E}">
        <p14:creationId xmlns:p14="http://schemas.microsoft.com/office/powerpoint/2010/main" val="350634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928813" y="1785937"/>
            <a:ext cx="86010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Források: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 </a:t>
            </a:r>
            <a:r>
              <a:rPr lang="en-US" sz="2400" dirty="0" err="1" smtClean="0"/>
              <a:t>Donard</a:t>
            </a:r>
            <a:r>
              <a:rPr lang="en-US" sz="2400" dirty="0" smtClean="0"/>
              <a:t> </a:t>
            </a:r>
            <a:r>
              <a:rPr lang="en-US" sz="2400" dirty="0"/>
              <a:t>Earl </a:t>
            </a:r>
            <a:r>
              <a:rPr lang="hu-HU" sz="2400" dirty="0" smtClean="0"/>
              <a:t>:</a:t>
            </a:r>
            <a:r>
              <a:rPr lang="en-US" sz="2400" dirty="0" smtClean="0"/>
              <a:t> </a:t>
            </a:r>
            <a:r>
              <a:rPr lang="en-US" sz="2400" dirty="0"/>
              <a:t>The Political Thought of </a:t>
            </a:r>
            <a:r>
              <a:rPr lang="en-US" sz="2400" dirty="0" smtClean="0"/>
              <a:t>Sallust</a:t>
            </a:r>
            <a:r>
              <a:rPr lang="hu-HU" sz="2400" dirty="0" smtClean="0"/>
              <a:t>, (Cambridge University Press 1961.)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 smtClean="0"/>
              <a:t> Hegedűs Géza: Irodalmi arcképcsarnok, arcanum.com/online-kiadványok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Falus Róbert: Az antik világ </a:t>
            </a:r>
            <a:r>
              <a:rPr lang="hu-HU" sz="2400" dirty="0" smtClean="0"/>
              <a:t>irodalmai </a:t>
            </a:r>
            <a:r>
              <a:rPr lang="hu-HU" sz="2400" dirty="0"/>
              <a:t>(Budapest, 1976)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793081" y="5157788"/>
            <a:ext cx="88725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Készítette: </a:t>
            </a:r>
            <a:r>
              <a:rPr lang="hu-HU" sz="2400" dirty="0" err="1" smtClean="0"/>
              <a:t>Duboviczki</a:t>
            </a:r>
            <a:r>
              <a:rPr lang="hu-HU" sz="2400" dirty="0" smtClean="0"/>
              <a:t> Zsuzsanna, PPKE BTK hallgatója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113893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álak">
  <a:themeElements>
    <a:clrScheme name="Szálak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zála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zála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2077</TotalTime>
  <Words>1975</Words>
  <Application>Microsoft Office PowerPoint</Application>
  <PresentationFormat>Szélesvásznú</PresentationFormat>
  <Paragraphs>71</Paragraphs>
  <Slides>23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29" baseType="lpstr">
      <vt:lpstr>Arial</vt:lpstr>
      <vt:lpstr>Calibri</vt:lpstr>
      <vt:lpstr>Century Gothic</vt:lpstr>
      <vt:lpstr>Times New Roman</vt:lpstr>
      <vt:lpstr>Wingdings 3</vt:lpstr>
      <vt:lpstr>Szálak</vt:lpstr>
      <vt:lpstr>Jugurtha elleni háború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Jugurtha elleni háború</dc:title>
  <dc:creator>Zsuzsa</dc:creator>
  <cp:lastModifiedBy>Zsuzsa</cp:lastModifiedBy>
  <cp:revision>40</cp:revision>
  <dcterms:created xsi:type="dcterms:W3CDTF">2024-11-26T20:11:50Z</dcterms:created>
  <dcterms:modified xsi:type="dcterms:W3CDTF">2024-11-28T16:47:41Z</dcterms:modified>
</cp:coreProperties>
</file>