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 rtl="0">
      <a:defRPr lang="hu-H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70A13D-BC7B-BC89-7CAD-3C2832B10FD5}" v="32" dt="2024-11-17T20:21:29.810"/>
    <p1510:client id="{3734B6CF-0649-011A-25B4-5F63FBA548E0}" v="28" dt="2024-11-17T21:38:21.320"/>
    <p1510:client id="{50207F7C-908D-81F1-9BB2-CB2D6718E9C0}" v="6" dt="2024-11-18T10:21:28.240"/>
    <p1510:client id="{527D863B-B593-5188-8527-84E195C022C7}" v="88" dt="2024-11-17T21:19:04.058"/>
    <p1510:client id="{5E428C41-B161-2B37-ED07-7F7E8FAF3115}" v="30" dt="2024-11-18T10:18:55.801"/>
    <p1510:client id="{5E5B96A2-D1D4-7B6D-8D7A-CD8E3E38F473}" v="27" dt="2024-11-18T08:31:09.389"/>
    <p1510:client id="{934D2EF0-058B-2249-3202-A08FEDEAE920}" v="359" dt="2024-11-18T10:07:11.429"/>
    <p1510:client id="{A6E55A7D-C49D-8F6C-DD8E-EC2C1ADF1DEA}" v="355" dt="2024-11-17T21:07:13.478"/>
    <p1510:client id="{C51C61D0-6740-15ED-B6DB-A001F33E6DCD}" v="230" dt="2024-11-17T16:25:24.798"/>
    <p1510:client id="{C8C7894C-9343-7005-5CDF-4B460D647A35}" v="265" dt="2024-11-17T15:17:58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7857EA-C830-4E8E-A309-4175E9B6789A}" type="doc">
      <dgm:prSet loTypeId="urn:microsoft.com/office/officeart/2008/layout/LinedList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387E771-FCC1-4760-B938-BDE12C5CF88B}">
      <dgm:prSet/>
      <dgm:spPr/>
      <dgm:t>
        <a:bodyPr/>
        <a:lstStyle/>
        <a:p>
          <a:r>
            <a:rPr lang="hu-HU">
              <a:latin typeface="Times New Roman"/>
              <a:cs typeface="Times New Roman"/>
            </a:rPr>
            <a:t>Sir Arthur </a:t>
          </a:r>
          <a:r>
            <a:rPr lang="hu-HU" err="1">
              <a:latin typeface="Times New Roman"/>
              <a:cs typeface="Times New Roman"/>
            </a:rPr>
            <a:t>Evens</a:t>
          </a:r>
          <a:r>
            <a:rPr lang="hu-HU">
              <a:latin typeface="Times New Roman"/>
              <a:cs typeface="Times New Roman"/>
            </a:rPr>
            <a:t> (1851-1941)</a:t>
          </a:r>
          <a:endParaRPr lang="en-US">
            <a:latin typeface="Times New Roman"/>
            <a:cs typeface="Times New Roman"/>
          </a:endParaRPr>
        </a:p>
      </dgm:t>
    </dgm:pt>
    <dgm:pt modelId="{2B6B8939-1DAE-44EC-9FB3-76994A0266B2}" type="parTrans" cxnId="{20E02769-83AE-4EE2-BF4B-DBFB6BCE1360}">
      <dgm:prSet/>
      <dgm:spPr/>
      <dgm:t>
        <a:bodyPr/>
        <a:lstStyle/>
        <a:p>
          <a:endParaRPr lang="en-US"/>
        </a:p>
      </dgm:t>
    </dgm:pt>
    <dgm:pt modelId="{8ACCB21F-F7C0-4B2C-A74D-45D7D35C7B8F}" type="sibTrans" cxnId="{20E02769-83AE-4EE2-BF4B-DBFB6BCE1360}">
      <dgm:prSet/>
      <dgm:spPr/>
      <dgm:t>
        <a:bodyPr/>
        <a:lstStyle/>
        <a:p>
          <a:endParaRPr lang="en-US"/>
        </a:p>
      </dgm:t>
    </dgm:pt>
    <dgm:pt modelId="{88D1B4AD-49BA-4417-B4A1-E416CC107D0D}">
      <dgm:prSet/>
      <dgm:spPr/>
      <dgm:t>
        <a:bodyPr/>
        <a:lstStyle/>
        <a:p>
          <a:r>
            <a:rPr lang="hu-HU">
              <a:latin typeface="Times New Roman"/>
              <a:cs typeface="Times New Roman"/>
            </a:rPr>
            <a:t>További teóriák</a:t>
          </a:r>
          <a:endParaRPr lang="en-US">
            <a:latin typeface="Calibri Light" panose="020F0302020204030204"/>
            <a:cs typeface="Calibri Light" panose="020F0302020204030204"/>
          </a:endParaRPr>
        </a:p>
      </dgm:t>
    </dgm:pt>
    <dgm:pt modelId="{8EB45BFC-97CB-485C-AB34-B3CC86197AA5}" type="parTrans" cxnId="{218D90BE-F21D-4A7B-B081-5B7E7588EC8D}">
      <dgm:prSet/>
      <dgm:spPr/>
      <dgm:t>
        <a:bodyPr/>
        <a:lstStyle/>
        <a:p>
          <a:endParaRPr lang="en-US"/>
        </a:p>
      </dgm:t>
    </dgm:pt>
    <dgm:pt modelId="{61624DC9-C541-4069-83A3-8C16B8C6077F}" type="sibTrans" cxnId="{218D90BE-F21D-4A7B-B081-5B7E7588EC8D}">
      <dgm:prSet/>
      <dgm:spPr/>
      <dgm:t>
        <a:bodyPr/>
        <a:lstStyle/>
        <a:p>
          <a:endParaRPr lang="en-US"/>
        </a:p>
      </dgm:t>
    </dgm:pt>
    <dgm:pt modelId="{44DE682A-54AA-4311-BB08-E09B09AF919A}">
      <dgm:prSet/>
      <dgm:spPr/>
      <dgm:t>
        <a:bodyPr/>
        <a:lstStyle/>
        <a:p>
          <a:r>
            <a:rPr lang="hu-HU">
              <a:latin typeface="Times New Roman"/>
              <a:cs typeface="Times New Roman"/>
            </a:rPr>
            <a:t>Genetikai bizonyíték</a:t>
          </a:r>
          <a:endParaRPr lang="en-US">
            <a:latin typeface="Times New Roman"/>
            <a:cs typeface="Times New Roman"/>
          </a:endParaRPr>
        </a:p>
      </dgm:t>
    </dgm:pt>
    <dgm:pt modelId="{7B1D867D-6DA7-4E10-B606-48DFFBD753FA}" type="parTrans" cxnId="{779F10CD-ECBB-4E1F-A5EE-D7483D666ED0}">
      <dgm:prSet/>
      <dgm:spPr/>
      <dgm:t>
        <a:bodyPr/>
        <a:lstStyle/>
        <a:p>
          <a:endParaRPr lang="en-US"/>
        </a:p>
      </dgm:t>
    </dgm:pt>
    <dgm:pt modelId="{6AD4696B-900B-4FE8-B5BC-F66729F4D1AE}" type="sibTrans" cxnId="{779F10CD-ECBB-4E1F-A5EE-D7483D666ED0}">
      <dgm:prSet/>
      <dgm:spPr/>
      <dgm:t>
        <a:bodyPr/>
        <a:lstStyle/>
        <a:p>
          <a:endParaRPr lang="en-US"/>
        </a:p>
      </dgm:t>
    </dgm:pt>
    <dgm:pt modelId="{D47922AC-7809-47A5-BEB6-86CE9BB3851E}">
      <dgm:prSet/>
      <dgm:spPr/>
      <dgm:t>
        <a:bodyPr/>
        <a:lstStyle/>
        <a:p>
          <a:r>
            <a:rPr lang="hu-HU">
              <a:latin typeface="Times New Roman"/>
              <a:cs typeface="Times New Roman"/>
            </a:rPr>
            <a:t>2008-as cikk: </a:t>
          </a:r>
          <a:r>
            <a:rPr lang="hu-HU" err="1">
              <a:latin typeface="Times New Roman"/>
              <a:cs typeface="Times New Roman"/>
            </a:rPr>
            <a:t>Annals</a:t>
          </a:r>
          <a:r>
            <a:rPr lang="hu-HU">
              <a:latin typeface="Times New Roman"/>
              <a:cs typeface="Times New Roman"/>
            </a:rPr>
            <a:t> of Human </a:t>
          </a:r>
          <a:r>
            <a:rPr lang="hu-HU" err="1">
              <a:latin typeface="Times New Roman"/>
              <a:cs typeface="Times New Roman"/>
            </a:rPr>
            <a:t>Genetics</a:t>
          </a:r>
          <a:r>
            <a:rPr lang="hu-HU">
              <a:latin typeface="Times New Roman"/>
              <a:cs typeface="Times New Roman"/>
            </a:rPr>
            <a:t> és a kutatás</a:t>
          </a:r>
          <a:endParaRPr lang="en-US">
            <a:latin typeface="Times New Roman"/>
            <a:cs typeface="Times New Roman"/>
          </a:endParaRPr>
        </a:p>
      </dgm:t>
    </dgm:pt>
    <dgm:pt modelId="{6EAE2550-3F69-4F53-8B8F-5A129EC657C0}" type="parTrans" cxnId="{C28127BE-3F85-4D49-852A-7562CB4135E1}">
      <dgm:prSet/>
      <dgm:spPr/>
      <dgm:t>
        <a:bodyPr/>
        <a:lstStyle/>
        <a:p>
          <a:endParaRPr lang="en-US"/>
        </a:p>
      </dgm:t>
    </dgm:pt>
    <dgm:pt modelId="{DE5C8CE2-C4A0-4289-80AB-67A4D94EB5DB}" type="sibTrans" cxnId="{C28127BE-3F85-4D49-852A-7562CB4135E1}">
      <dgm:prSet/>
      <dgm:spPr/>
      <dgm:t>
        <a:bodyPr/>
        <a:lstStyle/>
        <a:p>
          <a:endParaRPr lang="en-US"/>
        </a:p>
      </dgm:t>
    </dgm:pt>
    <dgm:pt modelId="{1FFA5E0D-6FA7-48E8-9226-BE853C3E9FD2}" type="pres">
      <dgm:prSet presAssocID="{877857EA-C830-4E8E-A309-4175E9B6789A}" presName="vert0" presStyleCnt="0">
        <dgm:presLayoutVars>
          <dgm:dir/>
          <dgm:animOne val="branch"/>
          <dgm:animLvl val="lvl"/>
        </dgm:presLayoutVars>
      </dgm:prSet>
      <dgm:spPr/>
    </dgm:pt>
    <dgm:pt modelId="{A9A33A1A-946D-40F3-94DE-4FFB1613F9B6}" type="pres">
      <dgm:prSet presAssocID="{44DE682A-54AA-4311-BB08-E09B09AF919A}" presName="thickLine" presStyleLbl="alignNode1" presStyleIdx="0" presStyleCnt="4"/>
      <dgm:spPr/>
    </dgm:pt>
    <dgm:pt modelId="{C135F70B-42AC-41FA-916E-B71519232F2F}" type="pres">
      <dgm:prSet presAssocID="{44DE682A-54AA-4311-BB08-E09B09AF919A}" presName="horz1" presStyleCnt="0"/>
      <dgm:spPr/>
    </dgm:pt>
    <dgm:pt modelId="{E3559A9D-771E-4BE4-BE88-ABC8C26AE664}" type="pres">
      <dgm:prSet presAssocID="{44DE682A-54AA-4311-BB08-E09B09AF919A}" presName="tx1" presStyleLbl="revTx" presStyleIdx="0" presStyleCnt="4"/>
      <dgm:spPr/>
    </dgm:pt>
    <dgm:pt modelId="{21795599-6FD9-4A4A-8720-DE347F23FA1A}" type="pres">
      <dgm:prSet presAssocID="{44DE682A-54AA-4311-BB08-E09B09AF919A}" presName="vert1" presStyleCnt="0"/>
      <dgm:spPr/>
    </dgm:pt>
    <dgm:pt modelId="{DEA27565-3606-491D-8F9D-41B248E5F37E}" type="pres">
      <dgm:prSet presAssocID="{D47922AC-7809-47A5-BEB6-86CE9BB3851E}" presName="thickLine" presStyleLbl="alignNode1" presStyleIdx="1" presStyleCnt="4"/>
      <dgm:spPr/>
    </dgm:pt>
    <dgm:pt modelId="{AC1ADC8D-9D9B-4CED-B529-AAC3C6147811}" type="pres">
      <dgm:prSet presAssocID="{D47922AC-7809-47A5-BEB6-86CE9BB3851E}" presName="horz1" presStyleCnt="0"/>
      <dgm:spPr/>
    </dgm:pt>
    <dgm:pt modelId="{FF7A368D-55BD-417D-B62C-5AB0A0298E81}" type="pres">
      <dgm:prSet presAssocID="{D47922AC-7809-47A5-BEB6-86CE9BB3851E}" presName="tx1" presStyleLbl="revTx" presStyleIdx="1" presStyleCnt="4"/>
      <dgm:spPr/>
    </dgm:pt>
    <dgm:pt modelId="{623E02C8-A173-4CF3-856D-4C1E312AD6A5}" type="pres">
      <dgm:prSet presAssocID="{D47922AC-7809-47A5-BEB6-86CE9BB3851E}" presName="vert1" presStyleCnt="0"/>
      <dgm:spPr/>
    </dgm:pt>
    <dgm:pt modelId="{8C41B1BB-F9F2-43DC-9292-3C584E2AD2E5}" type="pres">
      <dgm:prSet presAssocID="{8387E771-FCC1-4760-B938-BDE12C5CF88B}" presName="thickLine" presStyleLbl="alignNode1" presStyleIdx="2" presStyleCnt="4"/>
      <dgm:spPr/>
    </dgm:pt>
    <dgm:pt modelId="{24CA8297-A2DD-4017-AC0D-E8460F97B3CC}" type="pres">
      <dgm:prSet presAssocID="{8387E771-FCC1-4760-B938-BDE12C5CF88B}" presName="horz1" presStyleCnt="0"/>
      <dgm:spPr/>
    </dgm:pt>
    <dgm:pt modelId="{32DE39F3-28DA-401D-BE04-E56F0FE8E2CB}" type="pres">
      <dgm:prSet presAssocID="{8387E771-FCC1-4760-B938-BDE12C5CF88B}" presName="tx1" presStyleLbl="revTx" presStyleIdx="2" presStyleCnt="4"/>
      <dgm:spPr/>
    </dgm:pt>
    <dgm:pt modelId="{B19AD6EB-EEEF-48C8-8CCB-FCBD489956B7}" type="pres">
      <dgm:prSet presAssocID="{8387E771-FCC1-4760-B938-BDE12C5CF88B}" presName="vert1" presStyleCnt="0"/>
      <dgm:spPr/>
    </dgm:pt>
    <dgm:pt modelId="{AD6490EC-64C0-4C35-A513-456D09B2CBEF}" type="pres">
      <dgm:prSet presAssocID="{88D1B4AD-49BA-4417-B4A1-E416CC107D0D}" presName="thickLine" presStyleLbl="alignNode1" presStyleIdx="3" presStyleCnt="4"/>
      <dgm:spPr/>
    </dgm:pt>
    <dgm:pt modelId="{5556DD07-CB1C-4C8B-8607-C1073A091F86}" type="pres">
      <dgm:prSet presAssocID="{88D1B4AD-49BA-4417-B4A1-E416CC107D0D}" presName="horz1" presStyleCnt="0"/>
      <dgm:spPr/>
    </dgm:pt>
    <dgm:pt modelId="{13A149F2-C0C8-44BC-A442-2377F622E7BB}" type="pres">
      <dgm:prSet presAssocID="{88D1B4AD-49BA-4417-B4A1-E416CC107D0D}" presName="tx1" presStyleLbl="revTx" presStyleIdx="3" presStyleCnt="4"/>
      <dgm:spPr/>
    </dgm:pt>
    <dgm:pt modelId="{095E637E-0CC1-4937-8CF4-D08DF30EF045}" type="pres">
      <dgm:prSet presAssocID="{88D1B4AD-49BA-4417-B4A1-E416CC107D0D}" presName="vert1" presStyleCnt="0"/>
      <dgm:spPr/>
    </dgm:pt>
  </dgm:ptLst>
  <dgm:cxnLst>
    <dgm:cxn modelId="{2C34D22E-DA51-4914-BB7D-45F31EB9FB3B}" type="presOf" srcId="{88D1B4AD-49BA-4417-B4A1-E416CC107D0D}" destId="{13A149F2-C0C8-44BC-A442-2377F622E7BB}" srcOrd="0" destOrd="0" presId="urn:microsoft.com/office/officeart/2008/layout/LinedList"/>
    <dgm:cxn modelId="{20E02769-83AE-4EE2-BF4B-DBFB6BCE1360}" srcId="{877857EA-C830-4E8E-A309-4175E9B6789A}" destId="{8387E771-FCC1-4760-B938-BDE12C5CF88B}" srcOrd="2" destOrd="0" parTransId="{2B6B8939-1DAE-44EC-9FB3-76994A0266B2}" sibTransId="{8ACCB21F-F7C0-4B2C-A74D-45D7D35C7B8F}"/>
    <dgm:cxn modelId="{8CA22071-C6D4-4AFA-A64C-067E2E048888}" type="presOf" srcId="{8387E771-FCC1-4760-B938-BDE12C5CF88B}" destId="{32DE39F3-28DA-401D-BE04-E56F0FE8E2CB}" srcOrd="0" destOrd="0" presId="urn:microsoft.com/office/officeart/2008/layout/LinedList"/>
    <dgm:cxn modelId="{E4329351-E58E-4AD8-AA42-BCB459ACDFED}" type="presOf" srcId="{44DE682A-54AA-4311-BB08-E09B09AF919A}" destId="{E3559A9D-771E-4BE4-BE88-ABC8C26AE664}" srcOrd="0" destOrd="0" presId="urn:microsoft.com/office/officeart/2008/layout/LinedList"/>
    <dgm:cxn modelId="{E0FA2093-2D1E-4E2E-8331-9E67642588C6}" type="presOf" srcId="{D47922AC-7809-47A5-BEB6-86CE9BB3851E}" destId="{FF7A368D-55BD-417D-B62C-5AB0A0298E81}" srcOrd="0" destOrd="0" presId="urn:microsoft.com/office/officeart/2008/layout/LinedList"/>
    <dgm:cxn modelId="{C28127BE-3F85-4D49-852A-7562CB4135E1}" srcId="{877857EA-C830-4E8E-A309-4175E9B6789A}" destId="{D47922AC-7809-47A5-BEB6-86CE9BB3851E}" srcOrd="1" destOrd="0" parTransId="{6EAE2550-3F69-4F53-8B8F-5A129EC657C0}" sibTransId="{DE5C8CE2-C4A0-4289-80AB-67A4D94EB5DB}"/>
    <dgm:cxn modelId="{218D90BE-F21D-4A7B-B081-5B7E7588EC8D}" srcId="{877857EA-C830-4E8E-A309-4175E9B6789A}" destId="{88D1B4AD-49BA-4417-B4A1-E416CC107D0D}" srcOrd="3" destOrd="0" parTransId="{8EB45BFC-97CB-485C-AB34-B3CC86197AA5}" sibTransId="{61624DC9-C541-4069-83A3-8C16B8C6077F}"/>
    <dgm:cxn modelId="{1EB22BCA-8A65-4B76-ADB2-B81963205CE7}" type="presOf" srcId="{877857EA-C830-4E8E-A309-4175E9B6789A}" destId="{1FFA5E0D-6FA7-48E8-9226-BE853C3E9FD2}" srcOrd="0" destOrd="0" presId="urn:microsoft.com/office/officeart/2008/layout/LinedList"/>
    <dgm:cxn modelId="{779F10CD-ECBB-4E1F-A5EE-D7483D666ED0}" srcId="{877857EA-C830-4E8E-A309-4175E9B6789A}" destId="{44DE682A-54AA-4311-BB08-E09B09AF919A}" srcOrd="0" destOrd="0" parTransId="{7B1D867D-6DA7-4E10-B606-48DFFBD753FA}" sibTransId="{6AD4696B-900B-4FE8-B5BC-F66729F4D1AE}"/>
    <dgm:cxn modelId="{F9B0288A-C3BC-4584-9A27-A7F80E735042}" type="presParOf" srcId="{1FFA5E0D-6FA7-48E8-9226-BE853C3E9FD2}" destId="{A9A33A1A-946D-40F3-94DE-4FFB1613F9B6}" srcOrd="0" destOrd="0" presId="urn:microsoft.com/office/officeart/2008/layout/LinedList"/>
    <dgm:cxn modelId="{E2605A37-9EE0-4E2D-8A43-B8F1094A5411}" type="presParOf" srcId="{1FFA5E0D-6FA7-48E8-9226-BE853C3E9FD2}" destId="{C135F70B-42AC-41FA-916E-B71519232F2F}" srcOrd="1" destOrd="0" presId="urn:microsoft.com/office/officeart/2008/layout/LinedList"/>
    <dgm:cxn modelId="{9772D539-1A31-45FF-8F59-9C4126511153}" type="presParOf" srcId="{C135F70B-42AC-41FA-916E-B71519232F2F}" destId="{E3559A9D-771E-4BE4-BE88-ABC8C26AE664}" srcOrd="0" destOrd="0" presId="urn:microsoft.com/office/officeart/2008/layout/LinedList"/>
    <dgm:cxn modelId="{FAAD8BA9-F88D-4487-A075-900E295FE74E}" type="presParOf" srcId="{C135F70B-42AC-41FA-916E-B71519232F2F}" destId="{21795599-6FD9-4A4A-8720-DE347F23FA1A}" srcOrd="1" destOrd="0" presId="urn:microsoft.com/office/officeart/2008/layout/LinedList"/>
    <dgm:cxn modelId="{998D2AAC-3994-460C-87D2-6D2ED7B39021}" type="presParOf" srcId="{1FFA5E0D-6FA7-48E8-9226-BE853C3E9FD2}" destId="{DEA27565-3606-491D-8F9D-41B248E5F37E}" srcOrd="2" destOrd="0" presId="urn:microsoft.com/office/officeart/2008/layout/LinedList"/>
    <dgm:cxn modelId="{097BC546-AF5B-4A32-8FC8-4EBD787F82AD}" type="presParOf" srcId="{1FFA5E0D-6FA7-48E8-9226-BE853C3E9FD2}" destId="{AC1ADC8D-9D9B-4CED-B529-AAC3C6147811}" srcOrd="3" destOrd="0" presId="urn:microsoft.com/office/officeart/2008/layout/LinedList"/>
    <dgm:cxn modelId="{825CD2C1-84CE-4C2C-9A4E-14DE43FEDB13}" type="presParOf" srcId="{AC1ADC8D-9D9B-4CED-B529-AAC3C6147811}" destId="{FF7A368D-55BD-417D-B62C-5AB0A0298E81}" srcOrd="0" destOrd="0" presId="urn:microsoft.com/office/officeart/2008/layout/LinedList"/>
    <dgm:cxn modelId="{AC805E39-87D3-4E31-AF72-523D46C8FA19}" type="presParOf" srcId="{AC1ADC8D-9D9B-4CED-B529-AAC3C6147811}" destId="{623E02C8-A173-4CF3-856D-4C1E312AD6A5}" srcOrd="1" destOrd="0" presId="urn:microsoft.com/office/officeart/2008/layout/LinedList"/>
    <dgm:cxn modelId="{6516B8F6-C771-4F5A-B0A3-90BF4DEECFDD}" type="presParOf" srcId="{1FFA5E0D-6FA7-48E8-9226-BE853C3E9FD2}" destId="{8C41B1BB-F9F2-43DC-9292-3C584E2AD2E5}" srcOrd="4" destOrd="0" presId="urn:microsoft.com/office/officeart/2008/layout/LinedList"/>
    <dgm:cxn modelId="{23AE52D8-89EA-42AF-8704-23C5CA0F5375}" type="presParOf" srcId="{1FFA5E0D-6FA7-48E8-9226-BE853C3E9FD2}" destId="{24CA8297-A2DD-4017-AC0D-E8460F97B3CC}" srcOrd="5" destOrd="0" presId="urn:microsoft.com/office/officeart/2008/layout/LinedList"/>
    <dgm:cxn modelId="{0DD3C4EB-DE12-435E-BCF9-99E8E930ED97}" type="presParOf" srcId="{24CA8297-A2DD-4017-AC0D-E8460F97B3CC}" destId="{32DE39F3-28DA-401D-BE04-E56F0FE8E2CB}" srcOrd="0" destOrd="0" presId="urn:microsoft.com/office/officeart/2008/layout/LinedList"/>
    <dgm:cxn modelId="{D5787926-3F42-4EB6-B5A3-65A779771B15}" type="presParOf" srcId="{24CA8297-A2DD-4017-AC0D-E8460F97B3CC}" destId="{B19AD6EB-EEEF-48C8-8CCB-FCBD489956B7}" srcOrd="1" destOrd="0" presId="urn:microsoft.com/office/officeart/2008/layout/LinedList"/>
    <dgm:cxn modelId="{A69CCC24-82B7-4312-9BC6-6E6773D1888A}" type="presParOf" srcId="{1FFA5E0D-6FA7-48E8-9226-BE853C3E9FD2}" destId="{AD6490EC-64C0-4C35-A513-456D09B2CBEF}" srcOrd="6" destOrd="0" presId="urn:microsoft.com/office/officeart/2008/layout/LinedList"/>
    <dgm:cxn modelId="{2F0AA1AE-2B3F-4E47-B17C-0F3A39C2E098}" type="presParOf" srcId="{1FFA5E0D-6FA7-48E8-9226-BE853C3E9FD2}" destId="{5556DD07-CB1C-4C8B-8607-C1073A091F86}" srcOrd="7" destOrd="0" presId="urn:microsoft.com/office/officeart/2008/layout/LinedList"/>
    <dgm:cxn modelId="{E84040EA-C2F5-458E-99B1-477EA05B80F2}" type="presParOf" srcId="{5556DD07-CB1C-4C8B-8607-C1073A091F86}" destId="{13A149F2-C0C8-44BC-A442-2377F622E7BB}" srcOrd="0" destOrd="0" presId="urn:microsoft.com/office/officeart/2008/layout/LinedList"/>
    <dgm:cxn modelId="{D0D8183E-385F-4D02-BE6F-7F0B83D87C99}" type="presParOf" srcId="{5556DD07-CB1C-4C8B-8607-C1073A091F86}" destId="{095E637E-0CC1-4937-8CF4-D08DF30EF04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A33A1A-946D-40F3-94DE-4FFB1613F9B6}">
      <dsp:nvSpPr>
        <dsp:cNvPr id="0" name=""/>
        <dsp:cNvSpPr/>
      </dsp:nvSpPr>
      <dsp:spPr>
        <a:xfrm>
          <a:off x="0" y="0"/>
          <a:ext cx="6545199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559A9D-771E-4BE4-BE88-ABC8C26AE664}">
      <dsp:nvSpPr>
        <dsp:cNvPr id="0" name=""/>
        <dsp:cNvSpPr/>
      </dsp:nvSpPr>
      <dsp:spPr>
        <a:xfrm>
          <a:off x="0" y="0"/>
          <a:ext cx="6545199" cy="1205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500" kern="1200">
              <a:latin typeface="Times New Roman"/>
              <a:cs typeface="Times New Roman"/>
            </a:rPr>
            <a:t>Genetikai bizonyíték</a:t>
          </a:r>
          <a:endParaRPr lang="en-US" sz="3500" kern="1200">
            <a:latin typeface="Times New Roman"/>
            <a:cs typeface="Times New Roman"/>
          </a:endParaRPr>
        </a:p>
      </dsp:txBody>
      <dsp:txXfrm>
        <a:off x="0" y="0"/>
        <a:ext cx="6545199" cy="1205045"/>
      </dsp:txXfrm>
    </dsp:sp>
    <dsp:sp modelId="{DEA27565-3606-491D-8F9D-41B248E5F37E}">
      <dsp:nvSpPr>
        <dsp:cNvPr id="0" name=""/>
        <dsp:cNvSpPr/>
      </dsp:nvSpPr>
      <dsp:spPr>
        <a:xfrm>
          <a:off x="0" y="1205045"/>
          <a:ext cx="6545199" cy="0"/>
        </a:xfrm>
        <a:prstGeom prst="line">
          <a:avLst/>
        </a:prstGeom>
        <a:gradFill rotWithShape="0">
          <a:gsLst>
            <a:gs pos="0">
              <a:schemeClr val="accent5">
                <a:hueOff val="-668312"/>
                <a:satOff val="367"/>
                <a:lumOff val="1765"/>
                <a:alphaOff val="0"/>
                <a:tint val="98000"/>
                <a:lumMod val="100000"/>
              </a:schemeClr>
            </a:gs>
            <a:gs pos="100000">
              <a:schemeClr val="accent5">
                <a:hueOff val="-668312"/>
                <a:satOff val="367"/>
                <a:lumOff val="1765"/>
                <a:alphaOff val="0"/>
                <a:shade val="88000"/>
                <a:lumMod val="88000"/>
              </a:schemeClr>
            </a:gs>
          </a:gsLst>
          <a:lin ang="5400000" scaled="1"/>
        </a:gradFill>
        <a:ln w="9525" cap="rnd" cmpd="sng" algn="ctr">
          <a:solidFill>
            <a:schemeClr val="accent5">
              <a:hueOff val="-668312"/>
              <a:satOff val="367"/>
              <a:lumOff val="1765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7A368D-55BD-417D-B62C-5AB0A0298E81}">
      <dsp:nvSpPr>
        <dsp:cNvPr id="0" name=""/>
        <dsp:cNvSpPr/>
      </dsp:nvSpPr>
      <dsp:spPr>
        <a:xfrm>
          <a:off x="0" y="1205045"/>
          <a:ext cx="6545199" cy="1205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500" kern="1200">
              <a:latin typeface="Times New Roman"/>
              <a:cs typeface="Times New Roman"/>
            </a:rPr>
            <a:t>2008-as cikk: </a:t>
          </a:r>
          <a:r>
            <a:rPr lang="hu-HU" sz="3500" kern="1200" err="1">
              <a:latin typeface="Times New Roman"/>
              <a:cs typeface="Times New Roman"/>
            </a:rPr>
            <a:t>Annals</a:t>
          </a:r>
          <a:r>
            <a:rPr lang="hu-HU" sz="3500" kern="1200">
              <a:latin typeface="Times New Roman"/>
              <a:cs typeface="Times New Roman"/>
            </a:rPr>
            <a:t> of Human </a:t>
          </a:r>
          <a:r>
            <a:rPr lang="hu-HU" sz="3500" kern="1200" err="1">
              <a:latin typeface="Times New Roman"/>
              <a:cs typeface="Times New Roman"/>
            </a:rPr>
            <a:t>Genetics</a:t>
          </a:r>
          <a:r>
            <a:rPr lang="hu-HU" sz="3500" kern="1200">
              <a:latin typeface="Times New Roman"/>
              <a:cs typeface="Times New Roman"/>
            </a:rPr>
            <a:t> és a kutatás</a:t>
          </a:r>
          <a:endParaRPr lang="en-US" sz="3500" kern="1200">
            <a:latin typeface="Times New Roman"/>
            <a:cs typeface="Times New Roman"/>
          </a:endParaRPr>
        </a:p>
      </dsp:txBody>
      <dsp:txXfrm>
        <a:off x="0" y="1205045"/>
        <a:ext cx="6545199" cy="1205045"/>
      </dsp:txXfrm>
    </dsp:sp>
    <dsp:sp modelId="{8C41B1BB-F9F2-43DC-9292-3C584E2AD2E5}">
      <dsp:nvSpPr>
        <dsp:cNvPr id="0" name=""/>
        <dsp:cNvSpPr/>
      </dsp:nvSpPr>
      <dsp:spPr>
        <a:xfrm>
          <a:off x="0" y="2410091"/>
          <a:ext cx="6545199" cy="0"/>
        </a:xfrm>
        <a:prstGeom prst="line">
          <a:avLst/>
        </a:prstGeom>
        <a:gradFill rotWithShape="0">
          <a:gsLst>
            <a:gs pos="0">
              <a:schemeClr val="accent5">
                <a:hueOff val="-1336625"/>
                <a:satOff val="735"/>
                <a:lumOff val="3529"/>
                <a:alphaOff val="0"/>
                <a:tint val="98000"/>
                <a:lumMod val="100000"/>
              </a:schemeClr>
            </a:gs>
            <a:gs pos="100000">
              <a:schemeClr val="accent5">
                <a:hueOff val="-1336625"/>
                <a:satOff val="735"/>
                <a:lumOff val="3529"/>
                <a:alphaOff val="0"/>
                <a:shade val="88000"/>
                <a:lumMod val="88000"/>
              </a:schemeClr>
            </a:gs>
          </a:gsLst>
          <a:lin ang="5400000" scaled="1"/>
        </a:gradFill>
        <a:ln w="9525" cap="rnd" cmpd="sng" algn="ctr">
          <a:solidFill>
            <a:schemeClr val="accent5">
              <a:hueOff val="-1336625"/>
              <a:satOff val="735"/>
              <a:lumOff val="3529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DE39F3-28DA-401D-BE04-E56F0FE8E2CB}">
      <dsp:nvSpPr>
        <dsp:cNvPr id="0" name=""/>
        <dsp:cNvSpPr/>
      </dsp:nvSpPr>
      <dsp:spPr>
        <a:xfrm>
          <a:off x="0" y="2410091"/>
          <a:ext cx="6545199" cy="1205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500" kern="1200">
              <a:latin typeface="Times New Roman"/>
              <a:cs typeface="Times New Roman"/>
            </a:rPr>
            <a:t>Sir Arthur </a:t>
          </a:r>
          <a:r>
            <a:rPr lang="hu-HU" sz="3500" kern="1200" err="1">
              <a:latin typeface="Times New Roman"/>
              <a:cs typeface="Times New Roman"/>
            </a:rPr>
            <a:t>Evens</a:t>
          </a:r>
          <a:r>
            <a:rPr lang="hu-HU" sz="3500" kern="1200">
              <a:latin typeface="Times New Roman"/>
              <a:cs typeface="Times New Roman"/>
            </a:rPr>
            <a:t> (1851-1941)</a:t>
          </a:r>
          <a:endParaRPr lang="en-US" sz="3500" kern="1200">
            <a:latin typeface="Times New Roman"/>
            <a:cs typeface="Times New Roman"/>
          </a:endParaRPr>
        </a:p>
      </dsp:txBody>
      <dsp:txXfrm>
        <a:off x="0" y="2410091"/>
        <a:ext cx="6545199" cy="1205045"/>
      </dsp:txXfrm>
    </dsp:sp>
    <dsp:sp modelId="{AD6490EC-64C0-4C35-A513-456D09B2CBEF}">
      <dsp:nvSpPr>
        <dsp:cNvPr id="0" name=""/>
        <dsp:cNvSpPr/>
      </dsp:nvSpPr>
      <dsp:spPr>
        <a:xfrm>
          <a:off x="0" y="3615136"/>
          <a:ext cx="6545199" cy="0"/>
        </a:xfrm>
        <a:prstGeom prst="line">
          <a:avLst/>
        </a:prstGeom>
        <a:gradFill rotWithShape="0">
          <a:gsLst>
            <a:gs pos="0">
              <a:schemeClr val="accent5">
                <a:hueOff val="-2004937"/>
                <a:satOff val="1102"/>
                <a:lumOff val="5294"/>
                <a:alphaOff val="0"/>
                <a:tint val="98000"/>
                <a:lumMod val="100000"/>
              </a:schemeClr>
            </a:gs>
            <a:gs pos="100000">
              <a:schemeClr val="accent5">
                <a:hueOff val="-2004937"/>
                <a:satOff val="1102"/>
                <a:lumOff val="5294"/>
                <a:alphaOff val="0"/>
                <a:shade val="88000"/>
                <a:lumMod val="88000"/>
              </a:schemeClr>
            </a:gs>
          </a:gsLst>
          <a:lin ang="5400000" scaled="1"/>
        </a:gradFill>
        <a:ln w="9525" cap="rnd" cmpd="sng" algn="ctr">
          <a:solidFill>
            <a:schemeClr val="accent5">
              <a:hueOff val="-2004937"/>
              <a:satOff val="1102"/>
              <a:lumOff val="5294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A149F2-C0C8-44BC-A442-2377F622E7BB}">
      <dsp:nvSpPr>
        <dsp:cNvPr id="0" name=""/>
        <dsp:cNvSpPr/>
      </dsp:nvSpPr>
      <dsp:spPr>
        <a:xfrm>
          <a:off x="0" y="3615136"/>
          <a:ext cx="6545199" cy="1205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500" kern="1200">
              <a:latin typeface="Times New Roman"/>
              <a:cs typeface="Times New Roman"/>
            </a:rPr>
            <a:t>További teóriák</a:t>
          </a:r>
          <a:endParaRPr lang="en-US" sz="3500" kern="1200">
            <a:latin typeface="Calibri Light" panose="020F0302020204030204"/>
            <a:cs typeface="Calibri Light" panose="020F0302020204030204"/>
          </a:endParaRPr>
        </a:p>
      </dsp:txBody>
      <dsp:txXfrm>
        <a:off x="0" y="3615136"/>
        <a:ext cx="6545199" cy="1205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F7DA8241-5607-40A5-B72F-A5E83F5FFB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EB955ED-0F06-41CF-A81F-E1B60521C2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45AF7-8D98-4936-89DC-8C69971EB29C}" type="datetime1">
              <a:rPr lang="hu-HU" smtClean="0"/>
              <a:t>2024. 11. 18.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81B6AB70-C67C-4DF5-8372-BF653CC484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5C839E5-E9CD-4706-991C-ED41FC5223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E9E211-9109-4B1F-91A5-D2A1F87CF0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06721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noProof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CC532-6253-4AD1-A46D-22A4352504D0}" type="datetime1">
              <a:rPr lang="hu-HU" smtClean="0"/>
              <a:pPr/>
              <a:t>2024. 11. 18.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58C7E-4860-4942-BB22-536281E1CD05}" type="slidenum">
              <a:rPr lang="hu-HU" noProof="0" smtClean="0"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606880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58C7E-4860-4942-BB22-536281E1CD05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5583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rtlCol="0"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3962399" y="4385732"/>
            <a:ext cx="7197726" cy="1405467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hu-HU" noProof="0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 rtlCol="0"/>
          <a:lstStyle/>
          <a:p>
            <a:pPr rtl="0"/>
            <a:fld id="{254306D0-186E-4B8C-BE6C-3833E29328B5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 rtlCol="0" anchor="ctr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925863-5711-434C-9B81-C86A7528F7AA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rtlCol="0" anchor="b"/>
          <a:lstStyle>
            <a:lvl1pPr algn="l">
              <a:defRPr sz="4000" b="0" cap="all"/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D194D9-6B21-4350-BBE0-55C535D5CE38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ét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 rtlCol="0">
            <a:normAutofit/>
          </a:bodyPr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 rtlCol="0">
            <a:normAutofit/>
          </a:bodyPr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5C707F-8DE0-447A-852B-EDD5B8BF046F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 noProof="0"/>
              <a:t>KATTINTSON IDE A MINTASZÖVEG STÍLUSAINAK SZERKESZTÉSÉHEZ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rtlCol="0" anchor="t">
            <a:normAutofit/>
          </a:bodyPr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 noProof="0"/>
              <a:t>KATTINTSON IDE A MINTASZÖVEG STÍLUSAINAK SZERKESZTÉSÉHEZ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rtlCol="0" anchor="t">
            <a:normAutofit/>
          </a:bodyPr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508CE8-A139-4F5B-BE7B-820325C3EDE6}" type="datetime1">
              <a:rPr lang="hu-HU" noProof="0" smtClean="0"/>
              <a:pPr rtl="0"/>
              <a:t>2024. 11. 18.</a:t>
            </a:fld>
            <a:r>
              <a:rPr lang="hu-HU" noProof="0"/>
              <a:t>2014. 09. 11.</a:t>
            </a:r>
            <a:fld id="{B61BEF0D-F0BB-DE4B-95CE-6DB70DBA9567}" type="datetimeFigureOut">
              <a:rPr lang="hu-HU" noProof="0" smtClean="0"/>
              <a:pPr rtl="0"/>
              <a:t>2024. 11. 18.</a:t>
            </a:fld>
            <a:endParaRPr lang="hu-HU" noProof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r>
              <a:rPr lang="hu-HU" noProof="0"/>
              <a:t>‹#›</a:t>
            </a:r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2216B1-6D38-4BF3-8710-36F9D187ABC9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F558F88-332D-4F64-85AE-670FD462A2B0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rtlCol="0" anchor="ctr">
            <a:normAutofit/>
          </a:bodyPr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F1A2B6-2659-44C2-96AF-0A33541C9E73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14" name="Kép helyőrzőj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hu-HU" noProof="0"/>
              <a:t>Kép hozzáadásához kattintson az ikonra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DFA4C2-1222-4723-A8F3-50483254F970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Kép helyőrzőj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hu-HU" noProof="0"/>
              <a:t>Kép hozzáadásához kattintson az ikonra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71D005-712B-45ED-B2E4-9CBF5C8C7677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felir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rtlCol="0" anchor="ctr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F420A84-C2C3-4118-9AC6-CDC594CE206C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ép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Szövegdoboz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hu-HU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hu-HU" sz="8000" noProof="0">
                <a:solidFill>
                  <a:schemeClr val="tx1"/>
                </a:solidFill>
                <a:effectLst/>
              </a:rPr>
              <a:t>„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rtlCol="0"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10" name="Szöveg helye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rtlCol="0"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719D37-6865-4E10-BDC5-D24AF702B874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j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rtlCol="0" anchor="b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521EC7-D3BE-46DF-B164-227750B7A238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– névj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Szövegdoboz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hu-HU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hu-HU" sz="8000" noProof="0">
                <a:solidFill>
                  <a:schemeClr val="tx1"/>
                </a:solidFill>
                <a:effectLst/>
              </a:rPr>
              <a:t>„</a:t>
            </a:r>
          </a:p>
        </p:txBody>
      </p:sp>
      <p:sp>
        <p:nvSpPr>
          <p:cNvPr id="16" name="Cím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rtlCol="0"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10" name="Szöveg helye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hu-HU" noProof="0"/>
              <a:t>Mintaszöveg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B56918-48AA-499D-A16C-B47673692DDC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hu-HU" noProof="0"/>
              <a:t>Mintacím szerkesztése</a:t>
            </a:r>
          </a:p>
        </p:txBody>
      </p:sp>
      <p:sp>
        <p:nvSpPr>
          <p:cNvPr id="10" name="Szöveg helye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hu-HU" noProof="0"/>
              <a:t>Mintaszöveg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9C484B9-0939-4AB8-8F3C-0AC477385F3C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56483F-C350-492B-B8E5-BCAE4E729D1A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rtlCol="0" anchor="t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E9466C-AB7D-4514-9693-185EC6E7E5E8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6AF986C8-F945-4BBC-A300-C29748431454}" type="datetime1">
              <a:rPr lang="hu-HU" noProof="0" smtClean="0"/>
              <a:t>2024. 11. 18.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D57F1E4F-1CFF-5643-939E-217C01CDF565}" type="slidenum">
              <a:rPr lang="hu-HU" noProof="0" smtClean="0"/>
              <a:pPr rtl="0"/>
              <a:t>‹#›</a:t>
            </a:fld>
            <a:endParaRPr lang="hu-H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nagyistenno.blogspot.com/2015/12/thealogia-tudomanyos-hatter-negyedik.html" TargetMode="External"/><Relationship Id="rId3" Type="http://schemas.openxmlformats.org/officeDocument/2006/relationships/hyperlink" Target="http://www.arthistoryreference.com/t145/26769.htm" TargetMode="External"/><Relationship Id="rId7" Type="http://schemas.openxmlformats.org/officeDocument/2006/relationships/hyperlink" Target="https://media.gettyimages.com/id/506001547/photo/ayia-triada-sarcophagus.jpg?s=612x612&amp;w=gi&amp;k=20&amp;c=NNVJXWTzs2GMtu_Q3Ww6QqEuOotxk4J3rIZq39XYVTY=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iro.medium.com/v2/resize:fit:480/0*kVKapvVWFH-jdULb" TargetMode="External"/><Relationship Id="rId11" Type="http://schemas.openxmlformats.org/officeDocument/2006/relationships/hyperlink" Target="https://create.microsoft.com/hu-hu/features/ai-image-generator" TargetMode="External"/><Relationship Id="rId5" Type="http://schemas.openxmlformats.org/officeDocument/2006/relationships/hyperlink" Target="https://encrypted-tbn0.gstatic.com/images?q=tbn:ANd9GcQkc5gKtRyr0X7oKEsPuwiSvRRxkmqLO5FbVfXxks3wMSfa4FwqSI6hSR1L5xQn3qQainE&amp;usqp=CAU" TargetMode="External"/><Relationship Id="rId10" Type="http://schemas.openxmlformats.org/officeDocument/2006/relationships/hyperlink" Target="https://hu.wikipedia.org/wiki/Anat%C3%B3lia#/media/F%C3%A1jl:Turkey_topo.jpg" TargetMode="External"/><Relationship Id="rId4" Type="http://schemas.openxmlformats.org/officeDocument/2006/relationships/hyperlink" Target="https://i.pinimg.com/originals/81/02/ee/8102ee0fd51947c20af8dc713a78af83.jpg" TargetMode="External"/><Relationship Id="rId9" Type="http://schemas.openxmlformats.org/officeDocument/2006/relationships/hyperlink" Target="https://www.meisterdrucke.hu/kunstwerke/1260px/Unbekannter_Kuenstler_-_Deesse_mere_statue_de_terre_cuite_8000-6000_AD_coming_from_Catal_Huyuk_-_%28MeisterDrucke-885572%29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művészet, szobor, épület, emlékmű látható&#10;&#10;Automatikusan generált leírás">
            <a:extLst>
              <a:ext uri="{FF2B5EF4-FFF2-40B4-BE49-F238E27FC236}">
                <a16:creationId xmlns:a16="http://schemas.microsoft.com/office/drawing/2014/main" id="{14421DE6-8EF1-3189-FD4A-2325E27C8A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16" r="8396"/>
          <a:stretch/>
        </p:blipFill>
        <p:spPr>
          <a:xfrm>
            <a:off x="20" y="975"/>
            <a:ext cx="609598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057E50-1D91-4453-BBA0-DD604B5CD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430297" y="1964267"/>
            <a:ext cx="5764997" cy="2421464"/>
          </a:xfrm>
        </p:spPr>
        <p:txBody>
          <a:bodyPr rtlCol="0">
            <a:normAutofit/>
          </a:bodyPr>
          <a:lstStyle/>
          <a:p>
            <a:pPr algn="ctr"/>
            <a:r>
              <a:rPr lang="hu-HU" dirty="0">
                <a:latin typeface="Times New Roman"/>
                <a:ea typeface="Calibri Light"/>
                <a:cs typeface="Calibri Light"/>
              </a:rPr>
              <a:t>A </a:t>
            </a:r>
            <a:r>
              <a:rPr lang="hu-HU" err="1">
                <a:latin typeface="Times New Roman"/>
                <a:ea typeface="Calibri Light"/>
                <a:cs typeface="Calibri Light"/>
              </a:rPr>
              <a:t>Minoszi</a:t>
            </a:r>
            <a:r>
              <a:rPr lang="hu-HU" dirty="0">
                <a:latin typeface="Times New Roman"/>
                <a:ea typeface="Calibri Light"/>
                <a:cs typeface="Calibri Light"/>
              </a:rPr>
              <a:t> Istennő ábrázolása</a:t>
            </a:r>
            <a:endParaRPr lang="hu-HU" dirty="0">
              <a:latin typeface="Times New Roman"/>
              <a:cs typeface="Times New Roman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610788" y="4385732"/>
            <a:ext cx="4729828" cy="1405467"/>
          </a:xfrm>
        </p:spPr>
        <p:txBody>
          <a:bodyPr rtlCol="0">
            <a:normAutofit/>
          </a:bodyPr>
          <a:lstStyle/>
          <a:p>
            <a:r>
              <a:rPr lang="hu-HU">
                <a:cs typeface="Calibri"/>
              </a:rPr>
              <a:t>Kellner Tímea Lídia</a:t>
            </a:r>
          </a:p>
        </p:txBody>
      </p:sp>
    </p:spTree>
    <p:extLst>
      <p:ext uri="{BB962C8B-B14F-4D97-AF65-F5344CB8AC3E}">
        <p14:creationId xmlns:p14="http://schemas.microsoft.com/office/powerpoint/2010/main" val="252659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Kép 21" descr="A képen szöveg, térkép, Világ, atlasz látható&#10;&#10;Automatikusan generált leírás">
            <a:extLst>
              <a:ext uri="{FF2B5EF4-FFF2-40B4-BE49-F238E27FC236}">
                <a16:creationId xmlns:a16="http://schemas.microsoft.com/office/drawing/2014/main" id="{8C912DD9-2329-DD39-F966-5445D232A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862" y="644415"/>
            <a:ext cx="8034421" cy="4319336"/>
          </a:xfrm>
          <a:prstGeom prst="rect">
            <a:avLst/>
          </a:prstGeom>
        </p:spPr>
      </p:pic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75F65CD9-825D-44BD-8681-D42D260D4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2F64C47-BE0B-4DA4-A62F-C6922DD208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2"/>
            <a:ext cx="4125976" cy="6858002"/>
          </a:xfrm>
          <a:custGeom>
            <a:avLst/>
            <a:gdLst>
              <a:gd name="connsiteX0" fmla="*/ 4125976 w 4125976"/>
              <a:gd name="connsiteY0" fmla="*/ 0 h 6858002"/>
              <a:gd name="connsiteX1" fmla="*/ 1300393 w 4125976"/>
              <a:gd name="connsiteY1" fmla="*/ 0 h 6858002"/>
              <a:gd name="connsiteX2" fmla="*/ 1300393 w 4125976"/>
              <a:gd name="connsiteY2" fmla="*/ 2 h 6858002"/>
              <a:gd name="connsiteX3" fmla="*/ 1155520 w 4125976"/>
              <a:gd name="connsiteY3" fmla="*/ 2 h 6858002"/>
              <a:gd name="connsiteX4" fmla="*/ 1074856 w 4125976"/>
              <a:gd name="connsiteY4" fmla="*/ 88573 h 6858002"/>
              <a:gd name="connsiteX5" fmla="*/ 0 w 4125976"/>
              <a:gd name="connsiteY5" fmla="*/ 3396600 h 6858002"/>
              <a:gd name="connsiteX6" fmla="*/ 1222540 w 4125976"/>
              <a:gd name="connsiteY6" fmla="*/ 6858002 h 6858002"/>
              <a:gd name="connsiteX7" fmla="*/ 4125598 w 4125976"/>
              <a:gd name="connsiteY7" fmla="*/ 6858002 h 6858002"/>
              <a:gd name="connsiteX8" fmla="*/ 4125976 w 4125976"/>
              <a:gd name="connsiteY8" fmla="*/ 685760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5976" h="6858002">
                <a:moveTo>
                  <a:pt x="4125976" y="0"/>
                </a:moveTo>
                <a:lnTo>
                  <a:pt x="1300393" y="0"/>
                </a:lnTo>
                <a:lnTo>
                  <a:pt x="1300393" y="2"/>
                </a:lnTo>
                <a:lnTo>
                  <a:pt x="1155520" y="2"/>
                </a:lnTo>
                <a:lnTo>
                  <a:pt x="1074856" y="88573"/>
                </a:lnTo>
                <a:cubicBezTo>
                  <a:pt x="422987" y="841260"/>
                  <a:pt x="0" y="2042663"/>
                  <a:pt x="0" y="3396600"/>
                </a:cubicBezTo>
                <a:cubicBezTo>
                  <a:pt x="0" y="4846647"/>
                  <a:pt x="488259" y="6121285"/>
                  <a:pt x="1222540" y="6858002"/>
                </a:cubicBezTo>
                <a:cubicBezTo>
                  <a:pt x="4125598" y="6858002"/>
                  <a:pt x="4125598" y="6858002"/>
                  <a:pt x="4125598" y="6858002"/>
                </a:cubicBezTo>
                <a:lnTo>
                  <a:pt x="4125976" y="6857600"/>
                </a:ln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9B75324-C1E2-99A2-7159-C9E02BE72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43466"/>
            <a:ext cx="2590799" cy="4995333"/>
          </a:xfrm>
        </p:spPr>
        <p:txBody>
          <a:bodyPr>
            <a:normAutofit/>
          </a:bodyPr>
          <a:lstStyle/>
          <a:p>
            <a:r>
              <a:rPr lang="hu-HU" sz="2800">
                <a:solidFill>
                  <a:srgbClr val="FFFFFF"/>
                </a:solidFill>
                <a:ea typeface="Calibri Light"/>
                <a:cs typeface="Calibri Light"/>
              </a:rPr>
              <a:t>Eredetkutatás</a:t>
            </a:r>
            <a:endParaRPr lang="hu-HU" sz="2800">
              <a:solidFill>
                <a:srgbClr val="FFFFFF"/>
              </a:solidFill>
            </a:endParaRPr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3B4DEAAB-795A-2077-6694-4BFF318684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9426959"/>
              </p:ext>
            </p:extLst>
          </p:nvPr>
        </p:nvGraphicFramePr>
        <p:xfrm>
          <a:off x="4808601" y="901700"/>
          <a:ext cx="6545199" cy="4820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71162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C668FA-2417-47B5-B454-2D55FC17FF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7FEBA57-8992-46BB-BCF0-5A83FE8E0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B4CDDF6-55C3-415A-8D8B-7E03C3D61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artalom helye 3" descr="A képen szöveg, térkép, Világ, atlasz látható&#10;&#10;Automatikusan generált leírás">
            <a:extLst>
              <a:ext uri="{FF2B5EF4-FFF2-40B4-BE49-F238E27FC236}">
                <a16:creationId xmlns:a16="http://schemas.microsoft.com/office/drawing/2014/main" id="{53573D86-B0CB-DD67-8059-90B62919C72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204062" y="800007"/>
            <a:ext cx="9769521" cy="525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505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C09A869-A0F0-5D7A-489D-F6934FD16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609600"/>
            <a:ext cx="5147730" cy="164198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br>
              <a:rPr lang="en-US" sz="4800">
                <a:latin typeface="Times New Roman"/>
              </a:rPr>
            </a:br>
            <a:r>
              <a:rPr lang="en-US" sz="4800" err="1">
                <a:solidFill>
                  <a:srgbClr val="EEF0FF"/>
                </a:solidFill>
                <a:latin typeface="Times New Roman"/>
                <a:ea typeface="+mj-lt"/>
                <a:cs typeface="+mj-lt"/>
              </a:rPr>
              <a:t>Çatalhöyük</a:t>
            </a:r>
            <a:br>
              <a:rPr lang="en-US" sz="4800">
                <a:latin typeface="Times New Roman"/>
              </a:rPr>
            </a:br>
            <a:endParaRPr lang="en-US" sz="4800">
              <a:latin typeface="Times New Roman"/>
              <a:cs typeface="Calibri Light"/>
            </a:endParaRPr>
          </a:p>
        </p:txBody>
      </p:sp>
      <p:pic>
        <p:nvPicPr>
          <p:cNvPr id="5" name="Kép helye 4" descr="A képen szobor, Tárgyi lelet, Emberi arc, művészet látható&#10;&#10;Automatikusan generált leírás">
            <a:extLst>
              <a:ext uri="{FF2B5EF4-FFF2-40B4-BE49-F238E27FC236}">
                <a16:creationId xmlns:a16="http://schemas.microsoft.com/office/drawing/2014/main" id="{078FF20D-E529-8C4A-6B04-C073F938B4E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0844" r="-1" b="-1"/>
          <a:stretch/>
        </p:blipFill>
        <p:spPr>
          <a:xfrm>
            <a:off x="20" y="975"/>
            <a:ext cx="6095980" cy="6858000"/>
          </a:xfrm>
          <a:prstGeom prst="rect">
            <a:avLst/>
          </a:prstGeo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5558C8CB-B49F-9B9C-1AAD-43B634824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0834" y="2251587"/>
            <a:ext cx="6103458" cy="36379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500">
                <a:latin typeface="Times New Roman"/>
                <a:cs typeface="Times New Roman"/>
              </a:rPr>
              <a:t>Mi is ÇATALHÖYÜK?</a:t>
            </a:r>
            <a:endParaRPr lang="hu-HU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500">
                <a:latin typeface="Times New Roman"/>
                <a:cs typeface="Times New Roman"/>
              </a:rPr>
              <a:t>Mit </a:t>
            </a:r>
            <a:r>
              <a:rPr lang="en-US" sz="2500" err="1">
                <a:latin typeface="Times New Roman"/>
                <a:cs typeface="Times New Roman"/>
              </a:rPr>
              <a:t>kell</a:t>
            </a:r>
            <a:r>
              <a:rPr lang="en-US" sz="2500">
                <a:latin typeface="Times New Roman"/>
                <a:cs typeface="Times New Roman"/>
              </a:rPr>
              <a:t> </a:t>
            </a:r>
            <a:r>
              <a:rPr lang="en-US" sz="2500" err="1">
                <a:latin typeface="Times New Roman"/>
                <a:cs typeface="Times New Roman"/>
              </a:rPr>
              <a:t>róla</a:t>
            </a:r>
            <a:r>
              <a:rPr lang="en-US" sz="2500">
                <a:latin typeface="Times New Roman"/>
                <a:cs typeface="Times New Roman"/>
              </a:rPr>
              <a:t> </a:t>
            </a:r>
            <a:r>
              <a:rPr lang="en-US" sz="2500" err="1">
                <a:latin typeface="Times New Roman"/>
                <a:cs typeface="Times New Roman"/>
              </a:rPr>
              <a:t>tudni</a:t>
            </a:r>
            <a:r>
              <a:rPr lang="en-US" sz="2500">
                <a:latin typeface="Times New Roman"/>
                <a:cs typeface="Times New Roman"/>
              </a:rPr>
              <a:t>?</a:t>
            </a:r>
          </a:p>
          <a:p>
            <a:pPr marL="285750" indent="-285750">
              <a:buFont typeface="Arial"/>
              <a:buChar char="•"/>
            </a:pPr>
            <a:r>
              <a:rPr lang="en-US" sz="2500" err="1">
                <a:latin typeface="Times New Roman"/>
                <a:cs typeface="Times New Roman"/>
              </a:rPr>
              <a:t>Ásatása</a:t>
            </a:r>
            <a:r>
              <a:rPr lang="en-US" sz="2500">
                <a:latin typeface="Times New Roman"/>
                <a:cs typeface="Times New Roman"/>
              </a:rPr>
              <a:t>: James </a:t>
            </a:r>
            <a:r>
              <a:rPr lang="en-US" sz="2500" err="1">
                <a:latin typeface="Times New Roman"/>
                <a:cs typeface="Times New Roman"/>
              </a:rPr>
              <a:t>Mellaart</a:t>
            </a:r>
            <a:r>
              <a:rPr lang="en-US" sz="2500">
                <a:latin typeface="Times New Roman"/>
                <a:cs typeface="Times New Roman"/>
              </a:rPr>
              <a:t>, Ian </a:t>
            </a:r>
            <a:r>
              <a:rPr lang="en-US" sz="2500" err="1">
                <a:latin typeface="Times New Roman"/>
                <a:cs typeface="Times New Roman"/>
              </a:rPr>
              <a:t>Hoodler</a:t>
            </a:r>
            <a:endParaRPr lang="en-US" sz="2500">
              <a:latin typeface="Times New Roman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en-US" sz="2500" err="1">
                <a:latin typeface="Times New Roman"/>
                <a:cs typeface="Times New Roman"/>
              </a:rPr>
              <a:t>Istennő</a:t>
            </a:r>
            <a:r>
              <a:rPr lang="en-US" sz="2500">
                <a:latin typeface="Times New Roman"/>
                <a:cs typeface="Times New Roman"/>
              </a:rPr>
              <a:t> </a:t>
            </a:r>
            <a:r>
              <a:rPr lang="en-US" sz="2500" err="1">
                <a:latin typeface="Times New Roman"/>
                <a:cs typeface="Times New Roman"/>
              </a:rPr>
              <a:t>szerepe</a:t>
            </a:r>
            <a:r>
              <a:rPr lang="en-US" sz="2500">
                <a:latin typeface="Times New Roman"/>
                <a:cs typeface="Times New Roman"/>
              </a:rPr>
              <a:t>, </a:t>
            </a:r>
            <a:r>
              <a:rPr lang="en-US" sz="2500" err="1">
                <a:latin typeface="Times New Roman"/>
                <a:cs typeface="Times New Roman"/>
              </a:rPr>
              <a:t>ábrázolása</a:t>
            </a:r>
            <a:r>
              <a:rPr lang="en-US" sz="2500">
                <a:latin typeface="Times New Roman"/>
                <a:cs typeface="Times New Roman"/>
              </a:rPr>
              <a:t>, </a:t>
            </a:r>
            <a:r>
              <a:rPr lang="en-US" sz="2500" err="1">
                <a:latin typeface="Times New Roman"/>
                <a:cs typeface="Times New Roman"/>
              </a:rPr>
              <a:t>kultusza</a:t>
            </a:r>
            <a:endParaRPr lang="en-US" sz="25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7617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0E53EDA-3B94-4F6B-9E86-D3BB9EBB9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03D2000-919A-6878-5549-99845BDEC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150076"/>
            <a:ext cx="3659389" cy="4557849"/>
          </a:xfrm>
        </p:spPr>
        <p:txBody>
          <a:bodyPr>
            <a:normAutofit/>
          </a:bodyPr>
          <a:lstStyle/>
          <a:p>
            <a:pPr algn="r"/>
            <a:r>
              <a:rPr lang="hu-HU" err="1">
                <a:latin typeface="Times New Roman"/>
                <a:cs typeface="Calibri Light"/>
              </a:rPr>
              <a:t>Minoszi</a:t>
            </a:r>
            <a:r>
              <a:rPr lang="hu-HU">
                <a:latin typeface="Times New Roman"/>
                <a:cs typeface="Calibri Light"/>
              </a:rPr>
              <a:t> </a:t>
            </a:r>
            <a:r>
              <a:rPr lang="hu-HU" err="1">
                <a:latin typeface="Times New Roman"/>
                <a:cs typeface="Calibri Light"/>
              </a:rPr>
              <a:t>szimbolikA</a:t>
            </a:r>
            <a:endParaRPr lang="hu-HU">
              <a:latin typeface="Times New Roman"/>
              <a:cs typeface="Calibri Light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EFD79F-7790-479B-B7DB-BD0D8C101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6923" y="1668780"/>
            <a:ext cx="0" cy="352044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Kép helye 2">
            <a:extLst>
              <a:ext uri="{FF2B5EF4-FFF2-40B4-BE49-F238E27FC236}">
                <a16:creationId xmlns:a16="http://schemas.microsoft.com/office/drawing/2014/main" id="{9A0CAAFC-7D85-EB4F-21E8-1E79E2BB5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658" y="1150076"/>
            <a:ext cx="6517543" cy="4557849"/>
          </a:xfrm>
        </p:spPr>
        <p:txBody>
          <a:bodyPr>
            <a:normAutofit/>
          </a:bodyPr>
          <a:lstStyle/>
          <a:p>
            <a:r>
              <a:rPr lang="hu-HU" sz="2500">
                <a:latin typeface="Times New Roman"/>
                <a:cs typeface="Calibri"/>
              </a:rPr>
              <a:t>ARCEOMITOLÓGIA</a:t>
            </a:r>
          </a:p>
          <a:p>
            <a:pPr>
              <a:buClr>
                <a:srgbClr val="FFFFFF"/>
              </a:buClr>
            </a:pPr>
            <a:r>
              <a:rPr lang="hu-HU" sz="2500">
                <a:latin typeface="Times New Roman"/>
                <a:cs typeface="Calibri"/>
              </a:rPr>
              <a:t>Marija </a:t>
            </a:r>
            <a:r>
              <a:rPr lang="hu-HU" sz="2500" err="1">
                <a:latin typeface="Times New Roman"/>
                <a:cs typeface="Calibri"/>
              </a:rPr>
              <a:t>Gimbutas</a:t>
            </a:r>
            <a:r>
              <a:rPr lang="hu-HU" sz="2500">
                <a:latin typeface="Times New Roman"/>
                <a:cs typeface="Calibri"/>
              </a:rPr>
              <a:t> régész</a:t>
            </a:r>
          </a:p>
        </p:txBody>
      </p:sp>
    </p:spTree>
    <p:extLst>
      <p:ext uri="{BB962C8B-B14F-4D97-AF65-F5344CB8AC3E}">
        <p14:creationId xmlns:p14="http://schemas.microsoft.com/office/powerpoint/2010/main" val="166313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A2EE522-8666-F768-B7FA-3FA2EAB72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69" y="262021"/>
            <a:ext cx="11991221" cy="1443352"/>
          </a:xfrm>
        </p:spPr>
        <p:txBody>
          <a:bodyPr/>
          <a:lstStyle/>
          <a:p>
            <a:pPr algn="ctr"/>
            <a:r>
              <a:rPr lang="hu-HU" dirty="0">
                <a:latin typeface="Times New Roman"/>
                <a:ea typeface="Calibri Light"/>
                <a:cs typeface="Calibri Light"/>
              </a:rPr>
              <a:t>A </a:t>
            </a:r>
            <a:r>
              <a:rPr lang="hu-HU" dirty="0" err="1">
                <a:latin typeface="Times New Roman"/>
                <a:ea typeface="Calibri Light"/>
                <a:cs typeface="Calibri Light"/>
              </a:rPr>
              <a:t>minoszi</a:t>
            </a:r>
            <a:r>
              <a:rPr lang="hu-HU" dirty="0">
                <a:latin typeface="Times New Roman"/>
                <a:ea typeface="Calibri Light"/>
                <a:cs typeface="Calibri Light"/>
              </a:rPr>
              <a:t> istennő a különböző korokban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9118AAD7-EED4-E8F2-82EE-0BBDCAFE5B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8771" y="1269391"/>
            <a:ext cx="4722813" cy="576262"/>
          </a:xfrm>
        </p:spPr>
        <p:txBody>
          <a:bodyPr/>
          <a:lstStyle/>
          <a:p>
            <a:r>
              <a:rPr lang="hu-HU" dirty="0" err="1">
                <a:latin typeface="Times New Roman"/>
                <a:ea typeface="Calibri"/>
                <a:cs typeface="Calibri"/>
              </a:rPr>
              <a:t>Nanno</a:t>
            </a:r>
            <a:r>
              <a:rPr lang="hu-HU" dirty="0">
                <a:latin typeface="Times New Roman"/>
                <a:ea typeface="Calibri"/>
                <a:cs typeface="Calibri"/>
              </a:rPr>
              <a:t> </a:t>
            </a:r>
            <a:r>
              <a:rPr lang="hu-HU" dirty="0" err="1">
                <a:latin typeface="Times New Roman"/>
                <a:ea typeface="Calibri"/>
                <a:cs typeface="Calibri"/>
              </a:rPr>
              <a:t>Marinatos</a:t>
            </a:r>
            <a:r>
              <a:rPr lang="hu-HU" dirty="0">
                <a:latin typeface="Times New Roman"/>
                <a:ea typeface="Calibri"/>
                <a:cs typeface="Calibri"/>
              </a:rPr>
              <a:t> régész</a:t>
            </a:r>
            <a:endParaRPr lang="hu-HU" dirty="0" err="1">
              <a:latin typeface="Times New Roman"/>
            </a:endParaRP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EC0FB9A-BE99-8A91-4D4A-87DE0D05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8816" y="1273839"/>
            <a:ext cx="4709054" cy="576262"/>
          </a:xfrm>
        </p:spPr>
        <p:txBody>
          <a:bodyPr/>
          <a:lstStyle/>
          <a:p>
            <a:r>
              <a:rPr lang="hu-HU" dirty="0" err="1">
                <a:latin typeface="Times New Roman"/>
                <a:ea typeface="Calibri"/>
                <a:cs typeface="Calibri"/>
              </a:rPr>
              <a:t>Geraldin</a:t>
            </a:r>
            <a:r>
              <a:rPr lang="hu-HU" dirty="0">
                <a:latin typeface="Times New Roman"/>
                <a:ea typeface="Calibri"/>
                <a:cs typeface="Calibri"/>
              </a:rPr>
              <a:t> </a:t>
            </a:r>
            <a:r>
              <a:rPr lang="hu-HU" dirty="0" err="1">
                <a:latin typeface="Times New Roman"/>
                <a:ea typeface="Calibri"/>
                <a:cs typeface="Calibri"/>
              </a:rPr>
              <a:t>Gesett</a:t>
            </a:r>
            <a:r>
              <a:rPr lang="hu-HU" dirty="0">
                <a:latin typeface="Times New Roman"/>
                <a:ea typeface="Calibri"/>
                <a:cs typeface="Calibri"/>
              </a:rPr>
              <a:t> régész</a:t>
            </a:r>
            <a:endParaRPr lang="hu-HU" dirty="0">
              <a:latin typeface="Times New Roman"/>
              <a:cs typeface="Times New Roman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484E0A5-153A-7D55-9D6B-5FC249183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3" y="1856354"/>
            <a:ext cx="5681431" cy="2920998"/>
          </a:xfrm>
        </p:spPr>
        <p:txBody>
          <a:bodyPr>
            <a:normAutofit lnSpcReduction="10000"/>
          </a:bodyPr>
          <a:lstStyle/>
          <a:p>
            <a:r>
              <a:rPr lang="hu-HU">
                <a:latin typeface="Times New Roman"/>
                <a:ea typeface="+mn-lt"/>
                <a:cs typeface="+mn-lt"/>
              </a:rPr>
              <a:t>szentélyek és kultusztárgyak fejlődésének nyomon követése eltűnésükig vagy beolvadásukig a görög kultúráb</a:t>
            </a:r>
            <a:r>
              <a:rPr lang="hu-HU">
                <a:latin typeface="Times"/>
                <a:ea typeface="+mn-lt"/>
                <a:cs typeface="+mn-lt"/>
              </a:rPr>
              <a:t>a</a:t>
            </a:r>
          </a:p>
          <a:p>
            <a:pPr>
              <a:buClr>
                <a:srgbClr val="FFFFFF"/>
              </a:buClr>
            </a:pPr>
            <a:r>
              <a:rPr lang="hu-HU">
                <a:latin typeface="Times New Roman"/>
                <a:ea typeface="Calibri"/>
                <a:cs typeface="Calibri"/>
              </a:rPr>
              <a:t>Kr.e.2600-2100:női alakú vázák nyitott mellbimbókkal</a:t>
            </a:r>
          </a:p>
          <a:p>
            <a:pPr>
              <a:buClr>
                <a:srgbClr val="FFFFFF"/>
              </a:buClr>
            </a:pPr>
            <a:r>
              <a:rPr lang="hu-HU">
                <a:latin typeface="Times New Roman"/>
                <a:ea typeface="Calibri"/>
                <a:cs typeface="Calibri"/>
              </a:rPr>
              <a:t>Kr.e.2100-1700: égistennő imádata</a:t>
            </a:r>
          </a:p>
          <a:p>
            <a:pPr>
              <a:buClr>
                <a:srgbClr val="FFFFFF"/>
              </a:buClr>
            </a:pPr>
            <a:r>
              <a:rPr lang="hu-HU">
                <a:latin typeface="Times New Roman"/>
                <a:ea typeface="Calibri"/>
                <a:cs typeface="Calibri"/>
              </a:rPr>
              <a:t>Kr.e.1700-1450: kígyóistennő Knósszoszból</a:t>
            </a:r>
          </a:p>
          <a:p>
            <a:pPr>
              <a:buClr>
                <a:srgbClr val="FFFFFF"/>
              </a:buClr>
            </a:pPr>
            <a:r>
              <a:rPr lang="hu-HU">
                <a:latin typeface="Times New Roman"/>
                <a:ea typeface="Calibri"/>
                <a:cs typeface="Calibri"/>
              </a:rPr>
              <a:t>Kr.e.1400-1070: Istennő kettős fejszével és bikával</a:t>
            </a:r>
          </a:p>
          <a:p>
            <a:pPr>
              <a:buClr>
                <a:srgbClr val="FFFFFF"/>
              </a:buClr>
            </a:pPr>
            <a:r>
              <a:rPr lang="hu-HU">
                <a:latin typeface="Times New Roman"/>
                <a:ea typeface="Calibri"/>
                <a:cs typeface="Calibri"/>
              </a:rPr>
              <a:t>Kr.e.1000-810: látja a </a:t>
            </a:r>
            <a:r>
              <a:rPr lang="hu-HU" err="1">
                <a:latin typeface="Times New Roman"/>
                <a:ea typeface="Calibri"/>
                <a:cs typeface="Calibri"/>
              </a:rPr>
              <a:t>minoszi</a:t>
            </a:r>
            <a:r>
              <a:rPr lang="hu-HU">
                <a:latin typeface="Times New Roman"/>
                <a:ea typeface="Calibri"/>
                <a:cs typeface="Calibri"/>
              </a:rPr>
              <a:t> kultúra nyomait terjedni</a:t>
            </a:r>
          </a:p>
          <a:p>
            <a:pPr>
              <a:buClr>
                <a:srgbClr val="FFFFFF"/>
              </a:buClr>
            </a:pPr>
            <a:endParaRPr lang="hu-HU">
              <a:latin typeface="Times New Roman"/>
              <a:ea typeface="Calibri"/>
              <a:cs typeface="Calibri"/>
            </a:endParaRP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DB43308-872C-C6F7-62FF-FAAA71F310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81415" y="1856353"/>
            <a:ext cx="6403096" cy="2920998"/>
          </a:xfrm>
        </p:spPr>
        <p:txBody>
          <a:bodyPr>
            <a:normAutofit lnSpcReduction="10000"/>
          </a:bodyPr>
          <a:lstStyle/>
          <a:p>
            <a:r>
              <a:rPr lang="hu-HU">
                <a:latin typeface="Times New Roman"/>
                <a:ea typeface="Calibri"/>
                <a:cs typeface="Calibri"/>
              </a:rPr>
              <a:t>minószi vallás és az istennő helye benne</a:t>
            </a:r>
          </a:p>
          <a:p>
            <a:pPr marL="0" indent="0">
              <a:buClr>
                <a:srgbClr val="FFFFFF"/>
              </a:buClr>
              <a:buNone/>
            </a:pPr>
            <a:r>
              <a:rPr lang="hu-HU">
                <a:latin typeface="Times New Roman"/>
                <a:ea typeface="+mn-lt"/>
                <a:cs typeface="+mn-lt"/>
              </a:rPr>
              <a:t>Minószi vallás szimbólumai—pl.-ivóedények, kőoltárok, kígyómotívummal ellátott állványok (kínáló tálak voltak benne) stb.</a:t>
            </a:r>
            <a:endParaRPr lang="hu-HU">
              <a:latin typeface="Times New Roman"/>
              <a:ea typeface="Calibri"/>
              <a:cs typeface="Calibri"/>
            </a:endParaRPr>
          </a:p>
          <a:p>
            <a:pPr marL="0" indent="0">
              <a:buClr>
                <a:srgbClr val="FFFFFF"/>
              </a:buClr>
              <a:buNone/>
            </a:pPr>
            <a:r>
              <a:rPr lang="hu-HU">
                <a:latin typeface="Times New Roman"/>
                <a:ea typeface="Calibri"/>
                <a:cs typeface="Calibri"/>
              </a:rPr>
              <a:t>Kr.e.2600-2100: "istennőedények"</a:t>
            </a:r>
          </a:p>
          <a:p>
            <a:pPr marL="0" indent="0">
              <a:buClr>
                <a:srgbClr val="FFFFFF"/>
              </a:buClr>
              <a:buNone/>
            </a:pPr>
            <a:r>
              <a:rPr lang="hu-HU">
                <a:latin typeface="Times New Roman"/>
                <a:ea typeface="Calibri"/>
                <a:cs typeface="Calibri"/>
              </a:rPr>
              <a:t>Kr.e.2100-1700: összekapcsolták a növényekkel—liliom ábrázolás</a:t>
            </a:r>
          </a:p>
          <a:p>
            <a:pPr marL="0" indent="0">
              <a:buClr>
                <a:srgbClr val="FFFFFF"/>
              </a:buClr>
              <a:buNone/>
            </a:pPr>
            <a:r>
              <a:rPr lang="hu-HU">
                <a:latin typeface="Times New Roman"/>
                <a:ea typeface="Calibri"/>
                <a:cs typeface="Calibri"/>
              </a:rPr>
              <a:t>Kr.e.1700-1450: Kréta istennője továbbra is kapcsolatban áll a növényekkel- összekapcsolták a növényekkel—liliom ábrázolás</a:t>
            </a:r>
            <a:endParaRPr lang="hu-HU">
              <a:latin typeface="Calibri"/>
              <a:ea typeface="Calibri"/>
              <a:cs typeface="Calibri"/>
            </a:endParaRPr>
          </a:p>
          <a:p>
            <a:pPr>
              <a:buClr>
                <a:srgbClr val="FFFFFF"/>
              </a:buClr>
            </a:pPr>
            <a:endParaRPr lang="hu-HU">
              <a:latin typeface="Times New Roman"/>
              <a:ea typeface="Calibri"/>
              <a:cs typeface="Calibri"/>
            </a:endParaRPr>
          </a:p>
          <a:p>
            <a:pPr>
              <a:buClr>
                <a:srgbClr val="FFFFFF"/>
              </a:buClr>
            </a:pPr>
            <a:endParaRPr lang="hu-HU">
              <a:latin typeface="Times New Roman"/>
              <a:ea typeface="Calibri"/>
              <a:cs typeface="Calibri"/>
            </a:endParaRPr>
          </a:p>
          <a:p>
            <a:pPr>
              <a:buClr>
                <a:srgbClr val="FFFFFF"/>
              </a:buClr>
            </a:pPr>
            <a:endParaRPr lang="hu-HU">
              <a:latin typeface="Times New Roman"/>
              <a:ea typeface="Calibri"/>
              <a:cs typeface="Calibri"/>
            </a:endParaRPr>
          </a:p>
        </p:txBody>
      </p:sp>
      <p:pic>
        <p:nvPicPr>
          <p:cNvPr id="7" name="Kép 6" descr="A képen szobor, Tárgyi lelet, művészet, múzeum látható&#10;&#10;Automatikusan generált leírás">
            <a:extLst>
              <a:ext uri="{FF2B5EF4-FFF2-40B4-BE49-F238E27FC236}">
                <a16:creationId xmlns:a16="http://schemas.microsoft.com/office/drawing/2014/main" id="{7062708C-AF7C-F7A5-5242-91A9DAB6B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00" y="738"/>
            <a:ext cx="5696226" cy="6856523"/>
          </a:xfrm>
          <a:prstGeom prst="rect">
            <a:avLst/>
          </a:prstGeom>
        </p:spPr>
      </p:pic>
      <p:pic>
        <p:nvPicPr>
          <p:cNvPr id="8" name="Kép 7" descr="A képen rajz, festmény, művészet, Képzőművészet látható&#10;&#10;Automatikusan generált leírás">
            <a:extLst>
              <a:ext uri="{FF2B5EF4-FFF2-40B4-BE49-F238E27FC236}">
                <a16:creationId xmlns:a16="http://schemas.microsoft.com/office/drawing/2014/main" id="{5DE97223-D1F7-8002-ABDD-68894A326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0188" y="3050007"/>
            <a:ext cx="7978998" cy="3812676"/>
          </a:xfrm>
          <a:prstGeom prst="rect">
            <a:avLst/>
          </a:prstGeom>
        </p:spPr>
      </p:pic>
      <p:pic>
        <p:nvPicPr>
          <p:cNvPr id="9" name="Kép 8" descr="A képen művészet, rajz, illusztráció látható&#10;&#10;Automatikusan generált leírás">
            <a:extLst>
              <a:ext uri="{FF2B5EF4-FFF2-40B4-BE49-F238E27FC236}">
                <a16:creationId xmlns:a16="http://schemas.microsoft.com/office/drawing/2014/main" id="{9E30515E-BD6B-90DD-C558-3612FB884B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9450" y="-1568"/>
            <a:ext cx="4218121" cy="4124256"/>
          </a:xfrm>
          <a:prstGeom prst="rect">
            <a:avLst/>
          </a:prstGeom>
        </p:spPr>
      </p:pic>
      <p:pic>
        <p:nvPicPr>
          <p:cNvPr id="10" name="Kép 9" descr="A képen szobor, művészet látható&#10;&#10;Automatikusan generált leírás">
            <a:extLst>
              <a:ext uri="{FF2B5EF4-FFF2-40B4-BE49-F238E27FC236}">
                <a16:creationId xmlns:a16="http://schemas.microsoft.com/office/drawing/2014/main" id="{2CCFA5F9-6680-D660-4443-9D3B06CFAA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5666" y="2583"/>
            <a:ext cx="2500532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8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75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75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25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75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25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750"/>
                            </p:stCondLst>
                            <p:childTnLst>
                              <p:par>
                                <p:cTn id="6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250"/>
                            </p:stCondLst>
                            <p:childTnLst>
                              <p:par>
                                <p:cTn id="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4" grpId="0" build="p"/>
      <p:bldP spid="3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540880C-FCD3-AC21-E9C3-F90209879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3835" y="1030288"/>
            <a:ext cx="3263390" cy="1035579"/>
          </a:xfrm>
        </p:spPr>
        <p:txBody>
          <a:bodyPr>
            <a:normAutofit/>
          </a:bodyPr>
          <a:lstStyle/>
          <a:p>
            <a:r>
              <a:rPr lang="hu-HU">
                <a:latin typeface="Times New Roman"/>
                <a:cs typeface="Times"/>
              </a:rPr>
              <a:t>konklúzió</a:t>
            </a:r>
            <a:endParaRPr lang="hu-HU">
              <a:cs typeface="Calibri Light" panose="020F0302020204030204"/>
            </a:endParaRPr>
          </a:p>
        </p:txBody>
      </p:sp>
      <p:sp>
        <p:nvSpPr>
          <p:cNvPr id="14" name="Rounded Rectangle 22">
            <a:extLst>
              <a:ext uri="{FF2B5EF4-FFF2-40B4-BE49-F238E27FC236}">
                <a16:creationId xmlns:a16="http://schemas.microsoft.com/office/drawing/2014/main" id="{86FD5145-ECC0-491D-A5BC-D31F54E6B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211" y="620116"/>
            <a:ext cx="2395526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Kép 7" descr="A képen festmény, művészet, ruházat, rajz látható&#10;&#10;Automatikusan generált leírás">
            <a:extLst>
              <a:ext uri="{FF2B5EF4-FFF2-40B4-BE49-F238E27FC236}">
                <a16:creationId xmlns:a16="http://schemas.microsoft.com/office/drawing/2014/main" id="{480DF5A1-88F0-D02D-A091-B1A2A72A5F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3821" t="-5222" r="-16260" b="1554"/>
          <a:stretch/>
        </p:blipFill>
        <p:spPr>
          <a:xfrm>
            <a:off x="668716" y="617166"/>
            <a:ext cx="2409641" cy="2589303"/>
          </a:xfrm>
          <a:prstGeom prst="roundRect">
            <a:avLst>
              <a:gd name="adj" fmla="val 5453"/>
            </a:avLst>
          </a:prstGeom>
          <a:ln w="50800" cap="sq" cmpd="dbl">
            <a:noFill/>
            <a:miter lim="800000"/>
          </a:ln>
          <a:effectLst/>
        </p:spPr>
      </p:pic>
      <p:sp>
        <p:nvSpPr>
          <p:cNvPr id="16" name="Rounded Rectangle 16">
            <a:extLst>
              <a:ext uri="{FF2B5EF4-FFF2-40B4-BE49-F238E27FC236}">
                <a16:creationId xmlns:a16="http://schemas.microsoft.com/office/drawing/2014/main" id="{130F4120-8463-4AA1-A60F-13DAD292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633" y="3515716"/>
            <a:ext cx="2395527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ép 6" descr="A képen művészet, Tárgyi lelet, szobor, kerámia látható&#10;&#10;Automatikusan generált leírás">
            <a:extLst>
              <a:ext uri="{FF2B5EF4-FFF2-40B4-BE49-F238E27FC236}">
                <a16:creationId xmlns:a16="http://schemas.microsoft.com/office/drawing/2014/main" id="{2E7911CC-F318-2CC5-8F86-D5BD9B496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417" y="3630015"/>
            <a:ext cx="1329603" cy="2485240"/>
          </a:xfrm>
          <a:prstGeom prst="roundRect">
            <a:avLst>
              <a:gd name="adj" fmla="val 5453"/>
            </a:avLst>
          </a:prstGeom>
          <a:ln w="50800" cap="sq" cmpd="dbl">
            <a:noFill/>
            <a:miter lim="800000"/>
          </a:ln>
          <a:effectLst/>
        </p:spPr>
      </p:pic>
      <p:sp>
        <p:nvSpPr>
          <p:cNvPr id="18" name="Rounded Rectangle 18">
            <a:extLst>
              <a:ext uri="{FF2B5EF4-FFF2-40B4-BE49-F238E27FC236}">
                <a16:creationId xmlns:a16="http://schemas.microsoft.com/office/drawing/2014/main" id="{B1461D2C-0D6D-418F-AF6B-9D30AAF53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3360" y="620116"/>
            <a:ext cx="3687455" cy="56072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Kép 8" descr="A képen szobor, Csendélet-fényképezés, váza, művészet látható&#10;&#10;Automatikusan generált leírás">
            <a:extLst>
              <a:ext uri="{FF2B5EF4-FFF2-40B4-BE49-F238E27FC236}">
                <a16:creationId xmlns:a16="http://schemas.microsoft.com/office/drawing/2014/main" id="{E01FDAB2-04A9-DA75-2CB9-9AA9E5479C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7776" y="734415"/>
            <a:ext cx="2598795" cy="5380840"/>
          </a:xfrm>
          <a:prstGeom prst="roundRect">
            <a:avLst>
              <a:gd name="adj" fmla="val 5453"/>
            </a:avLst>
          </a:prstGeom>
          <a:ln w="50800" cap="sq" cmpd="dbl">
            <a:noFill/>
            <a:miter lim="800000"/>
          </a:ln>
          <a:effectLst/>
        </p:spPr>
      </p:pic>
      <p:sp>
        <p:nvSpPr>
          <p:cNvPr id="4" name="Tartalom helye 3">
            <a:extLst>
              <a:ext uri="{FF2B5EF4-FFF2-40B4-BE49-F238E27FC236}">
                <a16:creationId xmlns:a16="http://schemas.microsoft.com/office/drawing/2014/main" id="{4AA2F016-4A20-D7FE-D5ED-831541079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3835" y="2142067"/>
            <a:ext cx="3263390" cy="3649133"/>
          </a:xfrm>
        </p:spPr>
        <p:txBody>
          <a:bodyPr>
            <a:normAutofit/>
          </a:bodyPr>
          <a:lstStyle/>
          <a:p>
            <a:r>
              <a:rPr lang="hu-HU" dirty="0">
                <a:latin typeface="Times New Roman"/>
                <a:cs typeface="Calibri"/>
              </a:rPr>
              <a:t>Leggyakrabban előforduló istennő ábrázolások</a:t>
            </a:r>
          </a:p>
          <a:p>
            <a:pPr>
              <a:buClr>
                <a:srgbClr val="FFFFFF"/>
              </a:buClr>
            </a:pPr>
            <a:r>
              <a:rPr lang="hu-HU" dirty="0">
                <a:latin typeface="Times New Roman"/>
                <a:cs typeface="Calibri"/>
              </a:rPr>
              <a:t>Ezekről alkotott jelentés teória</a:t>
            </a:r>
          </a:p>
          <a:p>
            <a:pPr>
              <a:buClr>
                <a:srgbClr val="FFFFFF"/>
              </a:buClr>
            </a:pPr>
            <a:r>
              <a:rPr lang="hu-HU" dirty="0">
                <a:latin typeface="Times New Roman"/>
                <a:cs typeface="Calibri"/>
              </a:rPr>
              <a:t>További elméletek</a:t>
            </a:r>
          </a:p>
          <a:p>
            <a:pPr>
              <a:buClr>
                <a:srgbClr val="FFFFFF"/>
              </a:buClr>
            </a:pPr>
            <a:r>
              <a:rPr lang="hu-HU" dirty="0">
                <a:latin typeface="Times New Roman"/>
                <a:cs typeface="Calibri"/>
              </a:rPr>
              <a:t>Végső konklúzió</a:t>
            </a:r>
          </a:p>
        </p:txBody>
      </p:sp>
      <p:pic>
        <p:nvPicPr>
          <p:cNvPr id="10" name="Kép 9" descr="A képen művészet, kör, asztali kerámiaáru, ógörög kupa látható&#10;&#10;Automatikusan generált leírás">
            <a:extLst>
              <a:ext uri="{FF2B5EF4-FFF2-40B4-BE49-F238E27FC236}">
                <a16:creationId xmlns:a16="http://schemas.microsoft.com/office/drawing/2014/main" id="{57641951-000D-A52E-0C0E-55D2A476BA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3351" y="3969152"/>
            <a:ext cx="2240487" cy="242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85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0E53EDA-3B94-4F6B-9E86-D3BB9EBB9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4AB88A9-00EB-A8A2-65D4-A6152AABE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150076"/>
            <a:ext cx="3659389" cy="4557849"/>
          </a:xfrm>
        </p:spPr>
        <p:txBody>
          <a:bodyPr>
            <a:normAutofit/>
          </a:bodyPr>
          <a:lstStyle/>
          <a:p>
            <a:pPr algn="r"/>
            <a:r>
              <a:rPr lang="hu-HU" dirty="0">
                <a:latin typeface="Times New Roman"/>
                <a:cs typeface="Calibri Light"/>
              </a:rPr>
              <a:t>Felhasznált</a:t>
            </a:r>
            <a:r>
              <a:rPr lang="hu-HU" dirty="0">
                <a:cs typeface="Calibri Light"/>
              </a:rPr>
              <a:t> irodalom</a:t>
            </a:r>
            <a:endParaRPr lang="hu-HU">
              <a:cs typeface="Calibri Light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EFD79F-7790-479B-B7DB-BD0D8C101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6923" y="1668780"/>
            <a:ext cx="0" cy="352044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BB5A877-217E-D168-4954-7987FC89F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658" y="1150076"/>
            <a:ext cx="6517543" cy="4557849"/>
          </a:xfrm>
        </p:spPr>
        <p:txBody>
          <a:bodyPr>
            <a:normAutofit/>
          </a:bodyPr>
          <a:lstStyle/>
          <a:p>
            <a:r>
              <a:rPr lang="hu-HU" dirty="0">
                <a:latin typeface="Times New Roman"/>
                <a:cs typeface="Calibri"/>
              </a:rPr>
              <a:t>Joan Marie </a:t>
            </a:r>
            <a:r>
              <a:rPr lang="hu-HU" err="1">
                <a:latin typeface="Times New Roman"/>
                <a:cs typeface="Calibri"/>
              </a:rPr>
              <a:t>Cichon</a:t>
            </a:r>
            <a:r>
              <a:rPr lang="hu-HU" dirty="0">
                <a:latin typeface="Times New Roman"/>
                <a:cs typeface="Calibri"/>
              </a:rPr>
              <a:t>: </a:t>
            </a:r>
            <a:r>
              <a:rPr lang="hu-HU" err="1">
                <a:latin typeface="Times New Roman"/>
                <a:cs typeface="Calibri"/>
              </a:rPr>
              <a:t>Matriarchy</a:t>
            </a:r>
            <a:r>
              <a:rPr lang="hu-HU" dirty="0">
                <a:latin typeface="Times New Roman"/>
                <a:cs typeface="Calibri"/>
              </a:rPr>
              <a:t> in </a:t>
            </a:r>
            <a:r>
              <a:rPr lang="hu-HU" err="1">
                <a:latin typeface="Times New Roman"/>
                <a:cs typeface="Calibri"/>
              </a:rPr>
              <a:t>Bronze</a:t>
            </a:r>
            <a:r>
              <a:rPr lang="hu-HU" dirty="0">
                <a:latin typeface="Times New Roman"/>
                <a:cs typeface="Calibri"/>
              </a:rPr>
              <a:t> </a:t>
            </a:r>
            <a:r>
              <a:rPr lang="hu-HU" err="1">
                <a:latin typeface="Times New Roman"/>
                <a:cs typeface="Calibri"/>
              </a:rPr>
              <a:t>Age</a:t>
            </a:r>
            <a:r>
              <a:rPr lang="hu-HU" dirty="0">
                <a:latin typeface="Times New Roman"/>
                <a:cs typeface="Calibri"/>
              </a:rPr>
              <a:t> </a:t>
            </a:r>
            <a:r>
              <a:rPr lang="hu-HU" err="1">
                <a:latin typeface="Times New Roman"/>
                <a:cs typeface="Calibri"/>
              </a:rPr>
              <a:t>Crete</a:t>
            </a:r>
            <a:r>
              <a:rPr lang="hu-HU" dirty="0">
                <a:latin typeface="Times New Roman"/>
                <a:cs typeface="Calibri"/>
              </a:rPr>
              <a:t>, </a:t>
            </a:r>
            <a:r>
              <a:rPr lang="hu-HU" err="1">
                <a:latin typeface="Times New Roman"/>
                <a:cs typeface="Calibri"/>
              </a:rPr>
              <a:t>Archaeopress</a:t>
            </a:r>
            <a:r>
              <a:rPr lang="hu-HU" dirty="0">
                <a:latin typeface="Times New Roman"/>
                <a:cs typeface="Calibri"/>
              </a:rPr>
              <a:t> Publishing Ltd., Oxford, 2022, 58-71. oldal</a:t>
            </a:r>
            <a:endParaRPr lang="hu-HU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018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0E53EDA-3B94-4F6B-9E86-D3BB9EBB9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30BC70A-5231-357A-C47C-77C3D7F77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150076"/>
            <a:ext cx="3659389" cy="4557849"/>
          </a:xfrm>
        </p:spPr>
        <p:txBody>
          <a:bodyPr>
            <a:normAutofit/>
          </a:bodyPr>
          <a:lstStyle/>
          <a:p>
            <a:pPr algn="r"/>
            <a:r>
              <a:rPr lang="hu-HU" dirty="0">
                <a:cs typeface="Calibri Light"/>
              </a:rPr>
              <a:t>Felhasznált képek</a:t>
            </a:r>
            <a:endParaRPr lang="hu-HU">
              <a:latin typeface="Times New Roman"/>
              <a:cs typeface="Times New Roman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EFD79F-7790-479B-B7DB-BD0D8C101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6923" y="1668780"/>
            <a:ext cx="0" cy="352044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FC05D42-C8FA-9BA5-729F-336DEABA2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658" y="1150076"/>
            <a:ext cx="6517543" cy="4557849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hu-HU" sz="1500">
                <a:ea typeface="+mn-lt"/>
                <a:cs typeface="+mn-lt"/>
                <a:hlinkClick r:id="rId3"/>
              </a:rPr>
              <a:t>http://www.arthistoryreference.com/t145/26769.htm</a:t>
            </a:r>
            <a:endParaRPr lang="hu-HU" sz="1500">
              <a:ea typeface="+mn-lt"/>
              <a:cs typeface="+mn-lt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hu-HU" sz="1500">
                <a:latin typeface="Calibri"/>
                <a:cs typeface="Calibri"/>
                <a:hlinkClick r:id="rId4"/>
              </a:rPr>
              <a:t>https://i.pinimg.com/originals/81/02/ee/8102ee0fd51947c20af8dc713a78af83.jpg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hu-HU" sz="1500">
                <a:latin typeface="Calibri"/>
                <a:cs typeface="Calibri"/>
                <a:hlinkClick r:id="rId5"/>
              </a:rPr>
              <a:t>https://encrypted-tbn0.gstatic.com/images?q=tbn:ANd9GcQkc5gKtRyr0X7oKEsPuwiSvRRxkmqLO5FbVfXxks3wMSfa4FwqSI6hSR1L5xQn3qQainE&amp;usqp=CAU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hu-HU" sz="1500">
                <a:latin typeface="Calibri"/>
                <a:cs typeface="Calibri"/>
                <a:hlinkClick r:id="rId6"/>
              </a:rPr>
              <a:t>https://miro.medium.com/v2/resize:fit:480/0*kVKapvVWFH-jdULb</a:t>
            </a:r>
            <a:endParaRPr lang="hu-HU" sz="1500">
              <a:latin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hu-HU" sz="1500">
                <a:latin typeface="Calibri"/>
                <a:cs typeface="Calibri"/>
                <a:hlinkClick r:id="rId7"/>
              </a:rPr>
              <a:t>https://media.gettyimages.com/id/506001547/photo/ayia-triada-sarcophagus.jpg?s=612x612&amp;w=gi&amp;k=20&amp;c=NNVJXWTzs2GMtu_Q3Ww6QqEuOotxk4J3rIZq39XYVTY=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hu-HU" sz="1500">
                <a:latin typeface="Calibri"/>
                <a:cs typeface="Calibri"/>
                <a:hlinkClick r:id="rId8"/>
              </a:rPr>
              <a:t>https://nagyistenno.blogspot.com/2015/12/thealogia-tudomanyos-hatter-negyedik.html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hu-HU" sz="1500" dirty="0">
                <a:latin typeface="Calibri"/>
                <a:cs typeface="Calibri"/>
                <a:hlinkClick r:id="rId9"/>
              </a:rPr>
              <a:t>https://www.meisterdrucke.hu/kunstwerke/1260px/Unbekannter_Kuenstler_-_Deesse_mere_statue_de_terre_cuite_8000-6000_AD_coming_from_Catal_Huyuk_-_%28MeisterDrucke-885572%29.jpg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hu-HU" sz="1500">
                <a:latin typeface="Calibri"/>
                <a:cs typeface="Calibri"/>
                <a:hlinkClick r:id="rId10"/>
              </a:rPr>
              <a:t>https://hu.wikipedia.org/wiki/Anat%C3%B3lia#/media/F%C3%A1jl:Turkey_topo.jpg</a:t>
            </a:r>
            <a:endParaRPr lang="hu-HU" sz="1500">
              <a:latin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hu-HU" sz="1500">
                <a:latin typeface="Calibri"/>
                <a:cs typeface="Calibri"/>
                <a:hlinkClick r:id="rId11"/>
              </a:rPr>
              <a:t>https://create.microsoft.com/hu-hu/features/ai-image-generator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hu-HU" sz="15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5226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BECFFDC-94DB-4DA3-94FE-22FEDDA8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pic>
        <p:nvPicPr>
          <p:cNvPr id="4" name="Tartalom helye 3" descr="A képen szobor, művészet, Emberi arc, nő látható&#10;&#10;Automatikusan generált leírás">
            <a:extLst>
              <a:ext uri="{FF2B5EF4-FFF2-40B4-BE49-F238E27FC236}">
                <a16:creationId xmlns:a16="http://schemas.microsoft.com/office/drawing/2014/main" id="{70B73559-893A-212F-D72B-B5D3CD5E51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" b="9199"/>
          <a:stretch/>
        </p:blipFill>
        <p:spPr>
          <a:xfrm>
            <a:off x="20" y="975"/>
            <a:ext cx="7552924" cy="6858000"/>
          </a:xfrm>
          <a:prstGeom prst="rect">
            <a:avLst/>
          </a:prstGeom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98BF0107-3463-486E-B9EE-5A5727B4F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7541D78-C880-CAA2-9BEA-38808C2D4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5135" y="1964267"/>
            <a:ext cx="4057811" cy="210850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5000" err="1">
                <a:latin typeface="Times New Roman"/>
                <a:cs typeface="Times New Roman"/>
              </a:rPr>
              <a:t>Köszönöm</a:t>
            </a:r>
            <a:r>
              <a:rPr lang="en-US" sz="5000">
                <a:latin typeface="Times New Roman"/>
                <a:cs typeface="Times New Roman"/>
              </a:rPr>
              <a:t> a </a:t>
            </a:r>
            <a:r>
              <a:rPr lang="en-US" sz="5000" err="1">
                <a:latin typeface="Times New Roman"/>
                <a:cs typeface="Times New Roman"/>
              </a:rPr>
              <a:t>figyelmet</a:t>
            </a:r>
            <a:r>
              <a:rPr lang="en-US" sz="5000">
                <a:latin typeface="Times New Roman"/>
                <a:cs typeface="Times New Roman"/>
              </a:rPr>
              <a:t>!</a:t>
            </a:r>
            <a:endParaRPr lang="hu-HU" sz="50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5226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Égi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Application>Microsoft Office PowerPoint</Application>
  <PresentationFormat>Szélesvásznú</PresentationFormat>
  <Slides>10</Slides>
  <Notes>1</Notes>
  <HiddenSlides>0</HiddenSlide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1" baseType="lpstr">
      <vt:lpstr>Égi</vt:lpstr>
      <vt:lpstr>A Minoszi Istennő ábrázolása</vt:lpstr>
      <vt:lpstr>Eredetkutatás</vt:lpstr>
      <vt:lpstr>PowerPoint-bemutató</vt:lpstr>
      <vt:lpstr> Çatalhöyük </vt:lpstr>
      <vt:lpstr>Minoszi szimbolikA</vt:lpstr>
      <vt:lpstr>A minoszi istennő a különböző korokban</vt:lpstr>
      <vt:lpstr>konklúzió</vt:lpstr>
      <vt:lpstr>Felhasznált irodalom</vt:lpstr>
      <vt:lpstr>Felhasznált képek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167</cp:revision>
  <dcterms:created xsi:type="dcterms:W3CDTF">2024-11-17T14:29:42Z</dcterms:created>
  <dcterms:modified xsi:type="dcterms:W3CDTF">2024-11-19T06:13:41Z</dcterms:modified>
</cp:coreProperties>
</file>