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15"/>
  </p:notesMasterIdLst>
  <p:sldIdLst>
    <p:sldId id="256" r:id="rId2"/>
    <p:sldId id="289" r:id="rId3"/>
    <p:sldId id="276" r:id="rId4"/>
    <p:sldId id="277" r:id="rId5"/>
    <p:sldId id="282" r:id="rId6"/>
    <p:sldId id="278" r:id="rId7"/>
    <p:sldId id="284" r:id="rId8"/>
    <p:sldId id="285" r:id="rId9"/>
    <p:sldId id="286" r:id="rId10"/>
    <p:sldId id="287" r:id="rId11"/>
    <p:sldId id="292" r:id="rId12"/>
    <p:sldId id="291" r:id="rId13"/>
    <p:sldId id="288" r:id="rId14"/>
  </p:sldIdLst>
  <p:sldSz cx="12192000" cy="6858000"/>
  <p:notesSz cx="6889750" cy="9671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C69FD835-01EF-486D-B120-B3490741E668}">
          <p14:sldIdLst>
            <p14:sldId id="256"/>
            <p14:sldId id="289"/>
            <p14:sldId id="276"/>
            <p14:sldId id="277"/>
            <p14:sldId id="282"/>
            <p14:sldId id="278"/>
            <p14:sldId id="284"/>
            <p14:sldId id="285"/>
            <p14:sldId id="286"/>
            <p14:sldId id="287"/>
            <p14:sldId id="292"/>
            <p14:sldId id="291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9" d="100"/>
          <a:sy n="89" d="100"/>
        </p:scale>
        <p:origin x="19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558" cy="48523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902598" y="1"/>
            <a:ext cx="2985558" cy="48523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r">
              <a:defRPr sz="1300"/>
            </a:lvl1pPr>
          </a:lstStyle>
          <a:p>
            <a:fld id="{A170CF6D-720B-479A-A46E-A9992A79664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544513" y="1209675"/>
            <a:ext cx="5800725" cy="3262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51" tIns="48225" rIns="96451" bIns="48225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8975" y="4654193"/>
            <a:ext cx="5511800" cy="3807977"/>
          </a:xfrm>
          <a:prstGeom prst="rect">
            <a:avLst/>
          </a:prstGeom>
        </p:spPr>
        <p:txBody>
          <a:bodyPr vert="horz" lIns="96451" tIns="48225" rIns="96451" bIns="48225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1" y="9185820"/>
            <a:ext cx="2985558" cy="485231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902598" y="9185820"/>
            <a:ext cx="2985558" cy="485231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r">
              <a:defRPr sz="1300"/>
            </a:lvl1pPr>
          </a:lstStyle>
          <a:p>
            <a:fld id="{E00FFE2A-2941-4C2E-8731-016C03F0C94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9415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38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305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0708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3222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4343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0919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7381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9986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3187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0624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8464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2933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FFE2A-2941-4C2E-8731-016C03F0C94F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229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99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976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860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43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460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54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4941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10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6693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277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28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775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9958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338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332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534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84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EA9918-F6E5-4501-A3D6-FD6A544EBAC2}" type="datetimeFigureOut">
              <a:rPr lang="hu-HU" smtClean="0"/>
              <a:t>2024. 12. 06.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71565F-9B00-4F9F-BBD9-1E10E2270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993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tinlibrary.com/columella/columella.rr11.s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A85E0B6C-5D30-E57C-442C-BC27637A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75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ÓKORI KÖZGAZDASÁGTAN(!?)</a:t>
            </a:r>
            <a:br>
              <a:rPr lang="hu-HU" dirty="0"/>
            </a:br>
            <a:r>
              <a:rPr lang="hu-HU" dirty="0"/>
              <a:t>Közgazdasági elméletek  és az ókori </a:t>
            </a:r>
            <a:r>
              <a:rPr lang="hu-HU" dirty="0" err="1"/>
              <a:t>Mediterráneum</a:t>
            </a:r>
            <a:endParaRPr lang="hu-HU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F55FDFAC-4F49-AD2D-31E1-04FF733955F6}"/>
              </a:ext>
            </a:extLst>
          </p:cNvPr>
          <p:cNvSpPr txBox="1"/>
          <p:nvPr/>
        </p:nvSpPr>
        <p:spPr>
          <a:xfrm>
            <a:off x="4416725" y="4893116"/>
            <a:ext cx="64824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dirty="0"/>
              <a:t>Donald W. Jones (</a:t>
            </a:r>
            <a:r>
              <a:rPr lang="en-US" dirty="0"/>
              <a:t>University of </a:t>
            </a:r>
            <a:r>
              <a:rPr lang="hu-HU" dirty="0"/>
              <a:t>Tennessee)</a:t>
            </a:r>
          </a:p>
          <a:p>
            <a:pPr algn="ctr"/>
            <a:r>
              <a:rPr lang="hu-HU" dirty="0"/>
              <a:t>„</a:t>
            </a:r>
            <a:r>
              <a:rPr lang="en-US" dirty="0" err="1"/>
              <a:t>Közgazdasági</a:t>
            </a:r>
            <a:r>
              <a:rPr lang="en-US" dirty="0"/>
              <a:t> </a:t>
            </a:r>
            <a:r>
              <a:rPr lang="en-US" dirty="0" err="1"/>
              <a:t>elméletek</a:t>
            </a:r>
            <a:r>
              <a:rPr lang="en-US" dirty="0"/>
              <a:t> 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ókori</a:t>
            </a:r>
            <a:r>
              <a:rPr lang="en-US" dirty="0"/>
              <a:t> </a:t>
            </a:r>
            <a:r>
              <a:rPr lang="en-US" dirty="0" err="1"/>
              <a:t>Mediterráneum</a:t>
            </a:r>
            <a:r>
              <a:rPr lang="hu-HU" dirty="0"/>
              <a:t>” könyve alapján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96C1E33-83FE-A93E-C7C0-7D9209190D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775" t="13868" r="38650" b="4266"/>
          <a:stretch/>
        </p:blipFill>
        <p:spPr>
          <a:xfrm>
            <a:off x="1407542" y="2544337"/>
            <a:ext cx="2474343" cy="3608662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352EDABB-B4A8-A081-B95F-B2E5DEC4D600}"/>
              </a:ext>
            </a:extLst>
          </p:cNvPr>
          <p:cNvSpPr txBox="1"/>
          <p:nvPr/>
        </p:nvSpPr>
        <p:spPr>
          <a:xfrm>
            <a:off x="7657961" y="2448560"/>
            <a:ext cx="345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  <a:p>
            <a:r>
              <a:rPr lang="hu-HU" dirty="0"/>
              <a:t>Lichtneckert Zoltán – 2024.12.06.</a:t>
            </a:r>
          </a:p>
        </p:txBody>
      </p:sp>
    </p:spTree>
    <p:extLst>
      <p:ext uri="{BB962C8B-B14F-4D97-AF65-F5344CB8AC3E}">
        <p14:creationId xmlns:p14="http://schemas.microsoft.com/office/powerpoint/2010/main" val="3220484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78F02-2BAC-A211-DB1A-3FEF6AA23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>
            <a:extLst>
              <a:ext uri="{FF2B5EF4-FFF2-40B4-BE49-F238E27FC236}">
                <a16:creationId xmlns:a16="http://schemas.microsoft.com/office/drawing/2014/main" id="{CCEC1BAB-914A-DD5D-B04D-7E7952158C3A}"/>
              </a:ext>
            </a:extLst>
          </p:cNvPr>
          <p:cNvSpPr txBox="1">
            <a:spLocks/>
          </p:cNvSpPr>
          <p:nvPr/>
        </p:nvSpPr>
        <p:spPr>
          <a:xfrm>
            <a:off x="966813" y="1966822"/>
            <a:ext cx="9767453" cy="319445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hu-HU" sz="2000" dirty="0"/>
              <a:t>Miről is szól a könyv és mi volt a szerző célja?</a:t>
            </a:r>
          </a:p>
          <a:p>
            <a:r>
              <a:rPr lang="hu-HU" sz="2000" dirty="0"/>
              <a:t>Bepillantás a közgazdaságtanra és a könyvbe</a:t>
            </a:r>
          </a:p>
          <a:p>
            <a:r>
              <a:rPr lang="hu-HU" sz="2000" dirty="0"/>
              <a:t>Három kritikai cikk a könyvről</a:t>
            </a:r>
          </a:p>
          <a:p>
            <a:r>
              <a:rPr lang="hu-HU" sz="2000" dirty="0"/>
              <a:t>Két ókori példa részletesen</a:t>
            </a:r>
          </a:p>
          <a:p>
            <a:r>
              <a:rPr lang="hu-HU" sz="2000" dirty="0"/>
              <a:t>Konklúzió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5B9EE1B-492F-D3C6-459E-260FBF0C2622}"/>
              </a:ext>
            </a:extLst>
          </p:cNvPr>
          <p:cNvSpPr txBox="1"/>
          <p:nvPr/>
        </p:nvSpPr>
        <p:spPr>
          <a:xfrm>
            <a:off x="2908539" y="854014"/>
            <a:ext cx="6374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600" dirty="0">
                <a:latin typeface="+mj-lt"/>
                <a:cs typeface="Times New Roman" panose="02020603050405020304" pitchFamily="18" charset="0"/>
              </a:rPr>
              <a:t>Amiről szó lesz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09495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>
            <a:extLst>
              <a:ext uri="{FF2B5EF4-FFF2-40B4-BE49-F238E27FC236}">
                <a16:creationId xmlns:a16="http://schemas.microsoft.com/office/drawing/2014/main" id="{5B8A0AA5-ED3A-D84D-23F0-A89E49F4812D}"/>
              </a:ext>
            </a:extLst>
          </p:cNvPr>
          <p:cNvSpPr txBox="1">
            <a:spLocks/>
          </p:cNvSpPr>
          <p:nvPr/>
        </p:nvSpPr>
        <p:spPr>
          <a:xfrm>
            <a:off x="4937760" y="672860"/>
            <a:ext cx="5920343" cy="473648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hu-HU" sz="1600" dirty="0">
                <a:latin typeface="+mj-lt"/>
                <a:cs typeface="Times New Roman" panose="02020603050405020304" pitchFamily="18" charset="0"/>
              </a:rPr>
              <a:t>A könyv az ókortörténész és régész számára gazdaságelméleti gyors bevezetőnek készült. </a:t>
            </a:r>
          </a:p>
          <a:p>
            <a:r>
              <a:rPr lang="hu-HU" sz="1600" dirty="0">
                <a:latin typeface="+mj-lt"/>
                <a:cs typeface="Times New Roman" panose="02020603050405020304" pitchFamily="18" charset="0"/>
              </a:rPr>
              <a:t>560 oldalas könyv  - célja, hogy alapvető gazdasági fogalmakat adjon a térségben élő népek ókori gazdasági életének megértéséhez </a:t>
            </a:r>
          </a:p>
          <a:p>
            <a:r>
              <a:rPr lang="hu-HU" sz="1600" dirty="0">
                <a:latin typeface="+mj-lt"/>
                <a:cs typeface="Times New Roman" panose="02020603050405020304" pitchFamily="18" charset="0"/>
              </a:rPr>
              <a:t>A térségnek tágan értelmezi</a:t>
            </a:r>
          </a:p>
          <a:p>
            <a:r>
              <a:rPr lang="hu-HU" sz="1600" dirty="0">
                <a:latin typeface="+mj-lt"/>
                <a:cs typeface="Times New Roman" panose="02020603050405020304" pitchFamily="18" charset="0"/>
              </a:rPr>
              <a:t>Elmélet orientált, hangsúly a matematikai modelleken</a:t>
            </a:r>
          </a:p>
          <a:p>
            <a:r>
              <a:rPr lang="hu-HU" sz="1600" dirty="0">
                <a:latin typeface="+mj-lt"/>
                <a:cs typeface="Times New Roman" panose="02020603050405020304" pitchFamily="18" charset="0"/>
              </a:rPr>
              <a:t>A könyv két részből áll:  </a:t>
            </a:r>
          </a:p>
          <a:p>
            <a:pPr lvl="1"/>
            <a:r>
              <a:rPr lang="hu-HU" sz="1400" dirty="0">
                <a:latin typeface="+mj-lt"/>
                <a:cs typeface="Times New Roman" panose="02020603050405020304" pitchFamily="18" charset="0"/>
              </a:rPr>
              <a:t>az első öt fejezet a közgazdasági elmélet magját: </a:t>
            </a:r>
            <a:r>
              <a:rPr lang="hu-HU" sz="14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Termelés,  Költségek és kínálat, Fogyasztás, az Iparági struktúrák és versenytípusok és az Általános egyensúly</a:t>
            </a:r>
            <a:r>
              <a:rPr lang="hu-HU" sz="1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hu-HU" sz="1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mikroökonómia/ termeléselmélet)</a:t>
            </a:r>
          </a:p>
          <a:p>
            <a:pPr lvl="1"/>
            <a:r>
              <a:rPr lang="hu-HU" sz="1400" dirty="0">
                <a:latin typeface="+mj-lt"/>
                <a:cs typeface="Times New Roman" panose="02020603050405020304" pitchFamily="18" charset="0"/>
              </a:rPr>
              <a:t>a következő kilenc fejezet az első fejezetek alapelveit alkalmazza </a:t>
            </a:r>
            <a:r>
              <a:rPr lang="hu-HU" sz="1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 makroökonómia és  </a:t>
            </a:r>
            <a:r>
              <a:rPr lang="hu-HU" sz="1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haladó mikroökonómia területéről: </a:t>
            </a:r>
            <a:r>
              <a:rPr lang="hu-HU" sz="1400" b="1" dirty="0">
                <a:latin typeface="+mj-lt"/>
                <a:cs typeface="Times New Roman" panose="02020603050405020304" pitchFamily="18" charset="0"/>
              </a:rPr>
              <a:t>kormányzati gazdaságtan, munkaerő, információ és kockázat, pénzügytan a tőke, a városok és a gazdasági növekedés természeti erőforrások </a:t>
            </a:r>
            <a:r>
              <a:rPr lang="hu-HU" sz="1400" dirty="0">
                <a:latin typeface="+mj-lt"/>
                <a:cs typeface="Times New Roman" panose="02020603050405020304" pitchFamily="18" charset="0"/>
              </a:rPr>
              <a:t>témakörére.</a:t>
            </a:r>
            <a:endParaRPr lang="hu-HU" sz="14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16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Fejezet végén (általában) ókori példa.</a:t>
            </a:r>
            <a:endParaRPr lang="hu-HU" sz="16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276D76C-C998-12F6-432A-D6D12F00548E}"/>
              </a:ext>
            </a:extLst>
          </p:cNvPr>
          <p:cNvSpPr txBox="1"/>
          <p:nvPr/>
        </p:nvSpPr>
        <p:spPr>
          <a:xfrm>
            <a:off x="707366" y="672860"/>
            <a:ext cx="106708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/>
              <a:t>A szerző és műve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Tartalom helye 6">
            <a:extLst>
              <a:ext uri="{FF2B5EF4-FFF2-40B4-BE49-F238E27FC236}">
                <a16:creationId xmlns:a16="http://schemas.microsoft.com/office/drawing/2014/main" id="{7277F37E-0190-A3D3-793E-A24B4610A3AF}"/>
              </a:ext>
            </a:extLst>
          </p:cNvPr>
          <p:cNvSpPr txBox="1">
            <a:spLocks/>
          </p:cNvSpPr>
          <p:nvPr/>
        </p:nvSpPr>
        <p:spPr>
          <a:xfrm>
            <a:off x="1098940" y="1157578"/>
            <a:ext cx="2893940" cy="49384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/>
              <a:buNone/>
            </a:pPr>
            <a:r>
              <a:rPr lang="hu-HU" sz="1200" b="1" dirty="0">
                <a:latin typeface="Garamond" panose="02020404030301010803" pitchFamily="18" charset="0"/>
              </a:rPr>
              <a:t>Donald W. Jones:</a:t>
            </a:r>
            <a:r>
              <a:rPr lang="hu-HU" sz="1200" dirty="0">
                <a:latin typeface="Garamond" panose="02020404030301010803" pitchFamily="18" charset="0"/>
              </a:rPr>
              <a:t> A Tennessee-i Egyetem adjunktusa a klasszika-földrajz szakon, és környezetvédelmi közgazdaságtant tanít a chicagói </a:t>
            </a:r>
            <a:r>
              <a:rPr lang="hu-HU" sz="1200" dirty="0" err="1">
                <a:latin typeface="Garamond" panose="02020404030301010803" pitchFamily="18" charset="0"/>
              </a:rPr>
              <a:t>Loyola</a:t>
            </a:r>
            <a:r>
              <a:rPr lang="hu-HU" sz="1200" dirty="0">
                <a:latin typeface="Garamond" panose="02020404030301010803" pitchFamily="18" charset="0"/>
              </a:rPr>
              <a:t> Egyetemen.</a:t>
            </a:r>
          </a:p>
          <a:p>
            <a:pPr marL="0" indent="0" algn="just">
              <a:buFont typeface="Arial"/>
              <a:buNone/>
            </a:pPr>
            <a:r>
              <a:rPr lang="hu-HU" sz="1200" dirty="0">
                <a:latin typeface="Garamond" panose="02020404030301010803" pitchFamily="18" charset="0"/>
              </a:rPr>
              <a:t>Közgazdász, akadémiai, és </a:t>
            </a:r>
            <a:r>
              <a:rPr lang="hu-HU" sz="1200" dirty="0" err="1">
                <a:latin typeface="Garamond" panose="02020404030301010803" pitchFamily="18" charset="0"/>
              </a:rPr>
              <a:t>magánszektorbeli</a:t>
            </a:r>
            <a:r>
              <a:rPr lang="hu-HU" sz="1200" dirty="0">
                <a:latin typeface="Garamond" panose="02020404030301010803" pitchFamily="18" charset="0"/>
              </a:rPr>
              <a:t> tapasztalattal rendelkezik. </a:t>
            </a:r>
          </a:p>
          <a:p>
            <a:pPr algn="just"/>
            <a:r>
              <a:rPr lang="hu-HU" sz="1200" dirty="0">
                <a:latin typeface="Garamond" panose="02020404030301010803" pitchFamily="18" charset="0"/>
              </a:rPr>
              <a:t>Környezet- és energiagazdaságtani kutatásokat végez</a:t>
            </a:r>
          </a:p>
          <a:p>
            <a:pPr algn="just"/>
            <a:r>
              <a:rPr lang="hu-HU" sz="1200" dirty="0">
                <a:latin typeface="Garamond" panose="02020404030301010803" pitchFamily="18" charset="0"/>
              </a:rPr>
              <a:t>Lehetőségeket keres arra, hogy a közgazdaságtant az ókorrégészetben és az ókortörténelemben alkalmazza. </a:t>
            </a:r>
          </a:p>
          <a:p>
            <a:pPr algn="just"/>
            <a:r>
              <a:rPr lang="hu-HU" sz="1200" dirty="0">
                <a:latin typeface="Garamond" panose="02020404030301010803" pitchFamily="18" charset="0"/>
              </a:rPr>
              <a:t>Publikációi közgazdasági és az ókori égei-tengeri és kelet-mediterrán térségről szólnak történeti</a:t>
            </a:r>
          </a:p>
          <a:p>
            <a:pPr marL="0" indent="0" algn="just">
              <a:buFont typeface="Arial"/>
              <a:buNone/>
            </a:pPr>
            <a:r>
              <a:rPr lang="hu-HU" sz="1200" dirty="0">
                <a:latin typeface="Garamond" panose="02020404030301010803" pitchFamily="18" charset="0"/>
              </a:rPr>
              <a:t>Publikációk:</a:t>
            </a:r>
          </a:p>
          <a:p>
            <a:pPr marL="0" indent="0" algn="just">
              <a:buFont typeface="Arial"/>
              <a:buNone/>
            </a:pPr>
            <a:r>
              <a:rPr lang="hu-HU" sz="1200" dirty="0">
                <a:latin typeface="Garamond" panose="02020404030301010803" pitchFamily="18" charset="0"/>
              </a:rPr>
              <a:t>89 publikáció felerészben tisztán közgazdasági, konkrét témában újabb publikáció 2021-ben:</a:t>
            </a:r>
          </a:p>
          <a:p>
            <a:pPr algn="just"/>
            <a:r>
              <a:rPr lang="hu-HU" sz="1200" dirty="0">
                <a:latin typeface="Garamond" panose="02020404030301010803" pitchFamily="18" charset="0"/>
              </a:rPr>
              <a:t>Négy gazdasági téma az ókor tanulmányozásához: Mezőgazdaság, kereskedelem, népesség és az aggregált gazdaságok viselkedése</a:t>
            </a:r>
          </a:p>
        </p:txBody>
      </p:sp>
    </p:spTree>
    <p:extLst>
      <p:ext uri="{BB962C8B-B14F-4D97-AF65-F5344CB8AC3E}">
        <p14:creationId xmlns:p14="http://schemas.microsoft.com/office/powerpoint/2010/main" val="2220040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9DD1CF-628B-9825-0626-B228EBCD0C97}"/>
              </a:ext>
            </a:extLst>
          </p:cNvPr>
          <p:cNvSpPr txBox="1">
            <a:spLocks/>
          </p:cNvSpPr>
          <p:nvPr/>
        </p:nvSpPr>
        <p:spPr>
          <a:xfrm>
            <a:off x="838200" y="815844"/>
            <a:ext cx="10515600" cy="63039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3200" dirty="0"/>
              <a:t>A szerző a művéről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407C9368-BF64-7D40-802C-53C63188A56F}"/>
              </a:ext>
            </a:extLst>
          </p:cNvPr>
          <p:cNvSpPr txBox="1"/>
          <p:nvPr/>
        </p:nvSpPr>
        <p:spPr>
          <a:xfrm>
            <a:off x="1144346" y="1463487"/>
            <a:ext cx="9790981" cy="412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600" dirty="0"/>
              <a:t>A kötet célja a régészek, az ókor-történészek </a:t>
            </a:r>
            <a:r>
              <a:rPr lang="hu-HU" sz="1600" b="1" dirty="0"/>
              <a:t>felkészítése a közgazdasági szakirodalomba </a:t>
            </a:r>
            <a:r>
              <a:rPr lang="hu-HU" sz="1600" dirty="0"/>
              <a:t>való bekapcsolódásra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Az ókor </a:t>
            </a:r>
            <a:r>
              <a:rPr lang="hu-HU" sz="1600" b="1" dirty="0"/>
              <a:t>gazdaságtörténetével </a:t>
            </a:r>
            <a:r>
              <a:rPr lang="hu-HU" sz="1600" dirty="0"/>
              <a:t>foglalkozva  előkerülnek gazdasági fogalmak: Ezért kell a közgazdaságtan!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Az </a:t>
            </a:r>
            <a:r>
              <a:rPr lang="hu-HU" sz="1600" b="1" dirty="0" err="1"/>
              <a:t>interdiszplináris</a:t>
            </a:r>
            <a:r>
              <a:rPr lang="hu-HU" sz="1600" b="1" dirty="0"/>
              <a:t> </a:t>
            </a:r>
            <a:r>
              <a:rPr lang="hu-HU" sz="1600" dirty="0"/>
              <a:t>megközelítésesek nagyon népszerűek, a </a:t>
            </a:r>
            <a:r>
              <a:rPr lang="hu-HU" sz="1600" b="1" dirty="0"/>
              <a:t>hogyan</a:t>
            </a:r>
            <a:r>
              <a:rPr lang="hu-HU" sz="1600" dirty="0"/>
              <a:t> kérdés már nehezebb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b="1" dirty="0"/>
              <a:t>Tömör, elmélet és modell-orientált</a:t>
            </a:r>
            <a:r>
              <a:rPr lang="hu-HU" sz="1600" dirty="0"/>
              <a:t> könyv, segíti a fogalmak intuitív, de lényegét érintő megértést ,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 err="1"/>
              <a:t>Matematizált</a:t>
            </a:r>
            <a:r>
              <a:rPr lang="hu-HU" sz="1600" dirty="0"/>
              <a:t> modellek, </a:t>
            </a:r>
            <a:r>
              <a:rPr lang="hu-HU" sz="1600" b="1" dirty="0"/>
              <a:t>kerüli  a numerikus példák</a:t>
            </a:r>
            <a:r>
              <a:rPr lang="hu-HU" sz="1600" dirty="0"/>
              <a:t>, számtáblázatokkal, szakzsargont így téve „felhasználóbaráttá”</a:t>
            </a:r>
            <a:r>
              <a:rPr lang="hu-HU" sz="1600" dirty="0">
                <a:sym typeface="Wingdings" panose="05000000000000000000" pitchFamily="2" charset="2"/>
              </a:rPr>
              <a:t></a:t>
            </a:r>
            <a:r>
              <a:rPr lang="hu-HU" sz="16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+ </a:t>
            </a:r>
            <a:r>
              <a:rPr lang="hu-HU" sz="1600" b="1" dirty="0"/>
              <a:t>példákat hoz az ókorból </a:t>
            </a:r>
            <a:r>
              <a:rPr lang="hu-HU" sz="1600" dirty="0"/>
              <a:t>származó esetekre az elméleteket alkalmazhatóságának bemutatására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Nehéz befogadni, de egy ókortörténész </a:t>
            </a:r>
            <a:r>
              <a:rPr lang="hu-HU" sz="1600" b="1" dirty="0"/>
              <a:t>kiváló képességű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Kor és </a:t>
            </a:r>
            <a:r>
              <a:rPr lang="hu-HU" sz="1600" b="1" dirty="0" err="1"/>
              <a:t>regió</a:t>
            </a:r>
            <a:r>
              <a:rPr lang="hu-HU" sz="1600" b="1" dirty="0"/>
              <a:t> a szerző választása</a:t>
            </a:r>
            <a:r>
              <a:rPr lang="hu-HU" sz="1600" dirty="0"/>
              <a:t>, az elméletek általánosságban alkalmazhatóak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b="1" dirty="0"/>
              <a:t>A kritikákra előre válaszol: Rossz modell-alkalmazás, korlátozott megértés!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A fejezet végén hasznos, de elavult források, tudatosan.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A fő cél, hogy a kutató gondolati modellt tudjon alkalmazni, </a:t>
            </a:r>
            <a:r>
              <a:rPr lang="hu-HU" sz="1600" b="1" dirty="0"/>
              <a:t>jó kérdést tudjon feltenni.</a:t>
            </a:r>
          </a:p>
        </p:txBody>
      </p:sp>
    </p:spTree>
    <p:extLst>
      <p:ext uri="{BB962C8B-B14F-4D97-AF65-F5344CB8AC3E}">
        <p14:creationId xmlns:p14="http://schemas.microsoft.com/office/powerpoint/2010/main" val="3488871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AAF174-64FE-10BC-D159-3F8CE504ACAB}"/>
              </a:ext>
            </a:extLst>
          </p:cNvPr>
          <p:cNvSpPr txBox="1">
            <a:spLocks/>
          </p:cNvSpPr>
          <p:nvPr/>
        </p:nvSpPr>
        <p:spPr>
          <a:xfrm>
            <a:off x="838200" y="688655"/>
            <a:ext cx="7382774" cy="376629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3600" dirty="0"/>
              <a:t>Közgazdaságtan és a beképzelt közgazdászok </a:t>
            </a:r>
          </a:p>
          <a:p>
            <a:endParaRPr lang="hu-HU" sz="36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9CE4CC-74FE-F265-F848-E9FBE8F23737}"/>
              </a:ext>
            </a:extLst>
          </p:cNvPr>
          <p:cNvSpPr txBox="1">
            <a:spLocks/>
          </p:cNvSpPr>
          <p:nvPr/>
        </p:nvSpPr>
        <p:spPr>
          <a:xfrm>
            <a:off x="812322" y="1188784"/>
            <a:ext cx="6615022" cy="4980561"/>
          </a:xfrm>
          <a:prstGeom prst="rect">
            <a:avLst/>
          </a:prstGeom>
        </p:spPr>
        <p:txBody>
          <a:bodyPr numCol="2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sz="1400" kern="100" dirty="0">
                <a:cs typeface="Times New Roman" panose="02020603050405020304" pitchFamily="18" charset="0"/>
              </a:rPr>
              <a:t>A közgazdaságtan olyan társadalomtudomány, amely a </a:t>
            </a:r>
            <a:r>
              <a:rPr lang="hu-HU" sz="1400" b="1" kern="100" dirty="0">
                <a:cs typeface="Times New Roman" panose="02020603050405020304" pitchFamily="18" charset="0"/>
              </a:rPr>
              <a:t>gazdasági rendszerrel</a:t>
            </a:r>
            <a:r>
              <a:rPr lang="hu-HU" sz="1400" kern="100" dirty="0">
                <a:cs typeface="Times New Roman" panose="02020603050405020304" pitchFamily="18" charset="0"/>
              </a:rPr>
              <a:t>, vagyis a javak megtermelésével, elosztásával, értékelésével és fogyasztásával foglalkozik.</a:t>
            </a:r>
          </a:p>
          <a:p>
            <a:pPr algn="just"/>
            <a:r>
              <a:rPr lang="hu-HU" sz="1400" kern="100" dirty="0">
                <a:cs typeface="Times New Roman" panose="02020603050405020304" pitchFamily="18" charset="0"/>
              </a:rPr>
              <a:t>A mikroökonómia a modern közgazdas</a:t>
            </a:r>
            <a:r>
              <a:rPr lang="hu-HU" sz="1400" dirty="0"/>
              <a:t>ágtan egyik ága, amely a </a:t>
            </a:r>
            <a:r>
              <a:rPr lang="hu-HU" sz="1400" b="1" dirty="0"/>
              <a:t>piacok működését</a:t>
            </a:r>
            <a:r>
              <a:rPr lang="hu-HU" sz="1400" dirty="0"/>
              <a:t>, a </a:t>
            </a:r>
            <a:r>
              <a:rPr lang="hu-HU" sz="1400" b="1" dirty="0"/>
              <a:t>fogyasztási javak és a termelési tényezők keresletének, kínálatának, árának </a:t>
            </a:r>
            <a:r>
              <a:rPr lang="hu-HU" sz="1400" dirty="0"/>
              <a:t>alakulását meghatározó feltételeket vizsgálja.</a:t>
            </a:r>
          </a:p>
          <a:p>
            <a:pPr algn="just"/>
            <a:endParaRPr lang="hu-HU" sz="1400" dirty="0"/>
          </a:p>
          <a:p>
            <a:pPr algn="just"/>
            <a:r>
              <a:rPr lang="hu-HU" sz="1400" b="1" dirty="0"/>
              <a:t>A klasszikus </a:t>
            </a:r>
            <a:r>
              <a:rPr lang="hu-HU" sz="1400" dirty="0"/>
              <a:t>közgazdaságtan: </a:t>
            </a:r>
          </a:p>
          <a:p>
            <a:pPr lvl="1" algn="just"/>
            <a:r>
              <a:rPr lang="hu-HU" sz="1400" dirty="0"/>
              <a:t>A </a:t>
            </a:r>
            <a:r>
              <a:rPr lang="hu-HU" sz="1400" b="1" dirty="0"/>
              <a:t>kereslet és a kínálat </a:t>
            </a:r>
            <a:r>
              <a:rPr lang="hu-HU" sz="1400" dirty="0"/>
              <a:t>automatikusan kialakuló egyensúly. </a:t>
            </a:r>
          </a:p>
          <a:p>
            <a:pPr lvl="1" algn="just"/>
            <a:r>
              <a:rPr lang="hu-HU" sz="1400" dirty="0"/>
              <a:t>A </a:t>
            </a:r>
            <a:r>
              <a:rPr lang="hu-HU" sz="1400" b="1" dirty="0"/>
              <a:t>piaci mechanizmusok tökéletes </a:t>
            </a:r>
            <a:r>
              <a:rPr lang="hu-HU" sz="1400" dirty="0"/>
              <a:t>működésében való hit.</a:t>
            </a:r>
          </a:p>
          <a:p>
            <a:pPr lvl="1" algn="just"/>
            <a:r>
              <a:rPr lang="hu-HU" sz="1400" dirty="0"/>
              <a:t> Az </a:t>
            </a:r>
            <a:r>
              <a:rPr lang="hu-HU" sz="1400" b="1" dirty="0"/>
              <a:t>önérdekét </a:t>
            </a:r>
            <a:r>
              <a:rPr lang="hu-HU" sz="1400" dirty="0"/>
              <a:t>követő egyénnek a gazdaság középpontjába állítása. </a:t>
            </a:r>
          </a:p>
          <a:p>
            <a:pPr algn="just"/>
            <a:r>
              <a:rPr lang="hu-HU" sz="1400" b="1" dirty="0"/>
              <a:t>Neoklasszikusok</a:t>
            </a:r>
            <a:r>
              <a:rPr lang="hu-HU" sz="1400" dirty="0"/>
              <a:t> közgazdaságtan:</a:t>
            </a:r>
          </a:p>
          <a:p>
            <a:pPr lvl="1" algn="just"/>
            <a:r>
              <a:rPr lang="hu-HU" sz="1400" dirty="0"/>
              <a:t>a </a:t>
            </a:r>
            <a:r>
              <a:rPr lang="hu-HU" sz="1400" b="1" dirty="0"/>
              <a:t>haszonmaximalizáló</a:t>
            </a:r>
            <a:r>
              <a:rPr lang="hu-HU" sz="1400" dirty="0"/>
              <a:t> és </a:t>
            </a:r>
            <a:r>
              <a:rPr lang="hu-HU" sz="1400" b="1" dirty="0"/>
              <a:t>kárminimáló</a:t>
            </a:r>
            <a:r>
              <a:rPr lang="hu-HU" sz="1400" dirty="0"/>
              <a:t> egyén, a homo </a:t>
            </a:r>
            <a:r>
              <a:rPr lang="hu-HU" sz="1400" dirty="0" err="1"/>
              <a:t>economicus</a:t>
            </a:r>
            <a:r>
              <a:rPr lang="hu-HU" sz="1400" dirty="0"/>
              <a:t> már semennyire sem társadalmi lény; </a:t>
            </a:r>
          </a:p>
          <a:p>
            <a:pPr lvl="1" algn="just"/>
            <a:r>
              <a:rPr lang="hu-HU" sz="1400" dirty="0"/>
              <a:t>a társadalmat egyszerűen </a:t>
            </a:r>
            <a:r>
              <a:rPr lang="hu-HU" sz="1400" b="1" dirty="0"/>
              <a:t>homo </a:t>
            </a:r>
            <a:r>
              <a:rPr lang="hu-HU" sz="1400" b="1" dirty="0" err="1"/>
              <a:t>economicusok</a:t>
            </a:r>
            <a:r>
              <a:rPr lang="hu-HU" sz="1400" b="1" dirty="0"/>
              <a:t> </a:t>
            </a:r>
            <a:r>
              <a:rPr lang="hu-HU" sz="1400" dirty="0"/>
              <a:t>összességeként fogta fel, nincs feltétlen szükség explicit közérdek létezésére</a:t>
            </a:r>
          </a:p>
          <a:p>
            <a:pPr algn="just"/>
            <a:r>
              <a:rPr lang="hu-HU" sz="1400" b="1" kern="100" dirty="0">
                <a:cs typeface="Times New Roman" panose="02020603050405020304" pitchFamily="18" charset="0"/>
              </a:rPr>
              <a:t>Milton Friedman (1976) : </a:t>
            </a:r>
            <a:r>
              <a:rPr lang="hu-HU" sz="1400" kern="100" dirty="0">
                <a:cs typeface="Times New Roman" panose="02020603050405020304" pitchFamily="18" charset="0"/>
              </a:rPr>
              <a:t>Ha megérted már nem érted mit nem értettél.   </a:t>
            </a:r>
          </a:p>
          <a:p>
            <a:pPr algn="just"/>
            <a:r>
              <a:rPr lang="hu-HU" sz="1400" b="1" kern="100" dirty="0">
                <a:cs typeface="Times New Roman" panose="02020603050405020304" pitchFamily="18" charset="0"/>
              </a:rPr>
              <a:t>Gary Becker (1982)</a:t>
            </a:r>
            <a:r>
              <a:rPr lang="hu-HU" sz="1400" kern="100" dirty="0">
                <a:cs typeface="Times New Roman" panose="02020603050405020304" pitchFamily="18" charset="0"/>
              </a:rPr>
              <a:t> óta mindenhez értenek </a:t>
            </a:r>
            <a:endParaRPr lang="hu-HU" sz="1400" dirty="0"/>
          </a:p>
          <a:p>
            <a:pPr algn="just"/>
            <a:r>
              <a:rPr lang="hu-HU" sz="1400" dirty="0"/>
              <a:t>Számos tovább fejlődés: Keynes-i, jóléti, új intézményi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7F64291-A3AF-CC77-1EF5-9E52B70AF6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25" t="35346" r="39080" b="31195"/>
          <a:stretch/>
        </p:blipFill>
        <p:spPr>
          <a:xfrm>
            <a:off x="7604742" y="792172"/>
            <a:ext cx="3588590" cy="2238354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A9CDCBF9-9C22-95C2-63A9-4835B379BA3C}"/>
              </a:ext>
            </a:extLst>
          </p:cNvPr>
          <p:cNvSpPr txBox="1"/>
          <p:nvPr/>
        </p:nvSpPr>
        <p:spPr>
          <a:xfrm>
            <a:off x="7604742" y="3437801"/>
            <a:ext cx="3588590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hu-HU" sz="1400" dirty="0"/>
              <a:t>A </a:t>
            </a:r>
            <a:r>
              <a:rPr lang="hu-HU" sz="1400" b="1" dirty="0"/>
              <a:t>piac</a:t>
            </a:r>
            <a:r>
              <a:rPr lang="hu-HU" sz="1400" dirty="0"/>
              <a:t>, noha </a:t>
            </a:r>
            <a:r>
              <a:rPr lang="hu-HU" sz="1400" b="1" dirty="0"/>
              <a:t>csodálatos </a:t>
            </a:r>
            <a:r>
              <a:rPr lang="hu-HU" sz="1400" dirty="0"/>
              <a:t>intézmény, önmagában </a:t>
            </a:r>
            <a:r>
              <a:rPr lang="hu-HU" sz="1400" b="1" dirty="0"/>
              <a:t>nem </a:t>
            </a:r>
            <a:r>
              <a:rPr lang="hu-HU" sz="1400" dirty="0"/>
              <a:t>vezet el minket </a:t>
            </a:r>
            <a:r>
              <a:rPr lang="hu-HU" sz="1400" b="1" dirty="0"/>
              <a:t>Utópiába</a:t>
            </a:r>
            <a:r>
              <a:rPr lang="hu-HU" sz="1400" dirty="0"/>
              <a:t>. </a:t>
            </a:r>
          </a:p>
          <a:p>
            <a:pPr algn="just"/>
            <a:r>
              <a:rPr lang="hu-HU" sz="1400" dirty="0"/>
              <a:t>Amikor </a:t>
            </a:r>
            <a:r>
              <a:rPr lang="hu-HU" sz="1400" b="1" dirty="0"/>
              <a:t>nem működi a piac </a:t>
            </a:r>
            <a:r>
              <a:rPr lang="hu-HU" sz="1400" dirty="0"/>
              <a:t>po­litikai, jogi és társadalmi intézményekkel kell kiegészíteni.</a:t>
            </a:r>
          </a:p>
          <a:p>
            <a:pPr algn="just"/>
            <a:r>
              <a:rPr lang="hu-HU" sz="1400" dirty="0"/>
              <a:t>1. Monopólium</a:t>
            </a:r>
          </a:p>
          <a:p>
            <a:pPr algn="just"/>
            <a:r>
              <a:rPr lang="hu-HU" sz="1400" dirty="0"/>
              <a:t>2. Környezetszennyezés (</a:t>
            </a:r>
            <a:r>
              <a:rPr lang="hu-HU" sz="1400" dirty="0" err="1"/>
              <a:t>externália</a:t>
            </a:r>
            <a:r>
              <a:rPr lang="hu-HU" sz="1400" dirty="0"/>
              <a:t>)</a:t>
            </a:r>
          </a:p>
          <a:p>
            <a:pPr algn="just"/>
            <a:r>
              <a:rPr lang="hu-HU" sz="1400" dirty="0"/>
              <a:t>3. Piaci kudarcok (közjavak)</a:t>
            </a:r>
          </a:p>
          <a:p>
            <a:pPr algn="just"/>
            <a:r>
              <a:rPr lang="hu-HU" sz="1400" dirty="0"/>
              <a:t>3. Elégtelen jövedelemelosztás (aszimmetrikus információ) Varian, 2000.xx.)</a:t>
            </a:r>
          </a:p>
        </p:txBody>
      </p:sp>
    </p:spTree>
    <p:extLst>
      <p:ext uri="{BB962C8B-B14F-4D97-AF65-F5344CB8AC3E}">
        <p14:creationId xmlns:p14="http://schemas.microsoft.com/office/powerpoint/2010/main" val="32657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4">
            <a:extLst>
              <a:ext uri="{FF2B5EF4-FFF2-40B4-BE49-F238E27FC236}">
                <a16:creationId xmlns:a16="http://schemas.microsoft.com/office/drawing/2014/main" id="{E6DBE2C1-FACE-875E-5AD6-3898C7838300}"/>
              </a:ext>
            </a:extLst>
          </p:cNvPr>
          <p:cNvSpPr txBox="1">
            <a:spLocks/>
          </p:cNvSpPr>
          <p:nvPr/>
        </p:nvSpPr>
        <p:spPr>
          <a:xfrm>
            <a:off x="4753155" y="618271"/>
            <a:ext cx="2912890" cy="713025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60000"/>
              </a:lnSpc>
              <a:buNone/>
            </a:pPr>
            <a:r>
              <a:rPr lang="hu-HU" sz="2600" dirty="0"/>
              <a:t>Pillantás a könyvbe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ECFE3A16-8A14-0D21-853F-011650193F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50" t="70132" r="52150" b="5325"/>
          <a:stretch/>
        </p:blipFill>
        <p:spPr>
          <a:xfrm>
            <a:off x="4332447" y="1336438"/>
            <a:ext cx="3408304" cy="4546778"/>
          </a:xfrm>
          <a:prstGeom prst="rect">
            <a:avLst/>
          </a:prstGeom>
        </p:spPr>
      </p:pic>
      <p:sp>
        <p:nvSpPr>
          <p:cNvPr id="5" name="Tartalom helye 2">
            <a:extLst>
              <a:ext uri="{FF2B5EF4-FFF2-40B4-BE49-F238E27FC236}">
                <a16:creationId xmlns:a16="http://schemas.microsoft.com/office/drawing/2014/main" id="{EFAB5C82-5F3A-B41C-EA4A-8B4B495D70C4}"/>
              </a:ext>
            </a:extLst>
          </p:cNvPr>
          <p:cNvSpPr txBox="1">
            <a:spLocks/>
          </p:cNvSpPr>
          <p:nvPr/>
        </p:nvSpPr>
        <p:spPr>
          <a:xfrm>
            <a:off x="888521" y="836762"/>
            <a:ext cx="3249245" cy="50464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A költségfüggvény komplexebb modelljében a függvényben az inputok árait is tartalmazza, valamint az előállított kibocsátás mennyiségét: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C(w, r, </a:t>
            </a:r>
            <a:r>
              <a:rPr lang="hu-HU" sz="1300" dirty="0" err="1">
                <a:latin typeface="Garamond" panose="02020404030301010803" pitchFamily="18" charset="0"/>
              </a:rPr>
              <a:t>pz,Q</a:t>
            </a:r>
            <a:r>
              <a:rPr lang="hu-HU" sz="1300" dirty="0">
                <a:latin typeface="Garamond" panose="02020404030301010803" pitchFamily="18" charset="0"/>
              </a:rPr>
              <a:t>) = min{</a:t>
            </a:r>
            <a:r>
              <a:rPr lang="hu-HU" sz="1300" dirty="0" err="1">
                <a:latin typeface="Garamond" panose="02020404030301010803" pitchFamily="18" charset="0"/>
              </a:rPr>
              <a:t>wL</a:t>
            </a:r>
            <a:r>
              <a:rPr lang="hu-HU" sz="1300" dirty="0">
                <a:latin typeface="Garamond" panose="02020404030301010803" pitchFamily="18" charset="0"/>
              </a:rPr>
              <a:t> + </a:t>
            </a:r>
            <a:r>
              <a:rPr lang="hu-HU" sz="1300" dirty="0" err="1">
                <a:latin typeface="Garamond" panose="02020404030301010803" pitchFamily="18" charset="0"/>
              </a:rPr>
              <a:t>rK</a:t>
            </a:r>
            <a:r>
              <a:rPr lang="hu-HU" sz="1300" dirty="0">
                <a:latin typeface="Garamond" panose="02020404030301010803" pitchFamily="18" charset="0"/>
              </a:rPr>
              <a:t> + </a:t>
            </a:r>
            <a:r>
              <a:rPr lang="hu-HU" sz="1300" dirty="0" err="1">
                <a:latin typeface="Garamond" panose="02020404030301010803" pitchFamily="18" charset="0"/>
              </a:rPr>
              <a:t>pzZ|f</a:t>
            </a:r>
            <a:r>
              <a:rPr lang="hu-HU" sz="1300" dirty="0">
                <a:latin typeface="Garamond" panose="02020404030301010803" pitchFamily="18" charset="0"/>
              </a:rPr>
              <a:t> (K, L, Z) &gt;Q}, ahol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w a bérráta,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r a bérleti díj mértéke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a </a:t>
            </a:r>
            <a:r>
              <a:rPr lang="hu-HU" sz="1300" dirty="0" err="1">
                <a:latin typeface="Garamond" panose="02020404030301010803" pitchFamily="18" charset="0"/>
              </a:rPr>
              <a:t>pz</a:t>
            </a:r>
            <a:r>
              <a:rPr lang="hu-HU" sz="1300" dirty="0">
                <a:latin typeface="Garamond" panose="02020404030301010803" pitchFamily="18" charset="0"/>
              </a:rPr>
              <a:t> a berendezések ára,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 err="1">
                <a:latin typeface="Garamond" panose="02020404030301010803" pitchFamily="18" charset="0"/>
              </a:rPr>
              <a:t>pz</a:t>
            </a:r>
            <a:r>
              <a:rPr lang="hu-HU" sz="1300" dirty="0">
                <a:latin typeface="Garamond" panose="02020404030301010803" pitchFamily="18" charset="0"/>
              </a:rPr>
              <a:t> a következők árainak tömbjét jelenti a felhasznált egyéb inputok árát.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A munka határterméke a </a:t>
            </a:r>
            <a:r>
              <a:rPr lang="hu-HU" sz="1300" dirty="0" err="1">
                <a:latin typeface="Garamond" panose="02020404030301010803" pitchFamily="18" charset="0"/>
              </a:rPr>
              <a:t>Cobb</a:t>
            </a:r>
            <a:r>
              <a:rPr lang="hu-HU" sz="1300" dirty="0">
                <a:latin typeface="Garamond" panose="02020404030301010803" pitchFamily="18" charset="0"/>
              </a:rPr>
              <a:t>-Douglas termelési függvényben, amelyet MPL-ként jelölünk,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(1-</a:t>
            </a:r>
            <a:r>
              <a:rPr lang="el-GR" sz="1300" dirty="0">
                <a:latin typeface="Garamond" panose="02020404030301010803" pitchFamily="18" charset="0"/>
              </a:rPr>
              <a:t>α)</a:t>
            </a:r>
            <a:r>
              <a:rPr lang="hu-HU" sz="1300" dirty="0">
                <a:latin typeface="Garamond" panose="02020404030301010803" pitchFamily="18" charset="0"/>
              </a:rPr>
              <a:t>AK</a:t>
            </a:r>
            <a:r>
              <a:rPr lang="el-GR" sz="1300" dirty="0">
                <a:latin typeface="Garamond" panose="02020404030301010803" pitchFamily="18" charset="0"/>
              </a:rPr>
              <a:t>α</a:t>
            </a:r>
            <a:r>
              <a:rPr lang="hu-HU" sz="1300" dirty="0">
                <a:latin typeface="Garamond" panose="02020404030301010803" pitchFamily="18" charset="0"/>
              </a:rPr>
              <a:t>L-</a:t>
            </a:r>
            <a:r>
              <a:rPr lang="el-GR" sz="1300" dirty="0">
                <a:latin typeface="Garamond" panose="02020404030301010803" pitchFamily="18" charset="0"/>
              </a:rPr>
              <a:t>α,</a:t>
            </a:r>
            <a:r>
              <a:rPr lang="hu-HU" sz="1300" dirty="0">
                <a:latin typeface="Garamond" panose="02020404030301010803" pitchFamily="18" charset="0"/>
              </a:rPr>
              <a:t>vagy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(1-</a:t>
            </a:r>
            <a:r>
              <a:rPr lang="el-GR" sz="1300" dirty="0">
                <a:latin typeface="Garamond" panose="02020404030301010803" pitchFamily="18" charset="0"/>
              </a:rPr>
              <a:t>α)</a:t>
            </a:r>
            <a:r>
              <a:rPr lang="hu-HU" sz="1300" dirty="0">
                <a:latin typeface="Garamond" panose="02020404030301010803" pitchFamily="18" charset="0"/>
              </a:rPr>
              <a:t>A(K∕L)</a:t>
            </a:r>
            <a:r>
              <a:rPr lang="el-GR" sz="1300" dirty="0">
                <a:latin typeface="Garamond" panose="02020404030301010803" pitchFamily="18" charset="0"/>
              </a:rPr>
              <a:t>α </a:t>
            </a:r>
            <a:r>
              <a:rPr lang="hu-HU" sz="1300" dirty="0">
                <a:latin typeface="Garamond" panose="02020404030301010803" pitchFamily="18" charset="0"/>
              </a:rPr>
              <a:t>vagy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(1-</a:t>
            </a:r>
            <a:r>
              <a:rPr lang="el-GR" sz="1300" dirty="0">
                <a:latin typeface="Garamond" panose="02020404030301010803" pitchFamily="18" charset="0"/>
              </a:rPr>
              <a:t>α)</a:t>
            </a:r>
            <a:r>
              <a:rPr lang="hu-HU" sz="1300" dirty="0">
                <a:latin typeface="Garamond" panose="02020404030301010803" pitchFamily="18" charset="0"/>
              </a:rPr>
              <a:t>Q∕L, és hogy a tőke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MPK = </a:t>
            </a:r>
            <a:r>
              <a:rPr lang="el-GR" sz="1300" dirty="0">
                <a:latin typeface="Garamond" panose="02020404030301010803" pitchFamily="18" charset="0"/>
              </a:rPr>
              <a:t>α</a:t>
            </a:r>
            <a:r>
              <a:rPr lang="hu-HU" sz="1300" dirty="0">
                <a:latin typeface="Garamond" panose="02020404030301010803" pitchFamily="18" charset="0"/>
              </a:rPr>
              <a:t>A(K∕L)</a:t>
            </a:r>
            <a:r>
              <a:rPr lang="el-GR" sz="1300" dirty="0">
                <a:latin typeface="Garamond" panose="02020404030301010803" pitchFamily="18" charset="0"/>
              </a:rPr>
              <a:t>α-1 = </a:t>
            </a:r>
            <a:r>
              <a:rPr lang="hu-HU" sz="1300" dirty="0">
                <a:latin typeface="Garamond" panose="02020404030301010803" pitchFamily="18" charset="0"/>
              </a:rPr>
              <a:t>p</a:t>
            </a:r>
            <a:r>
              <a:rPr lang="el-GR" sz="1300" dirty="0">
                <a:latin typeface="Garamond" panose="02020404030301010803" pitchFamily="18" charset="0"/>
              </a:rPr>
              <a:t>α</a:t>
            </a:r>
            <a:r>
              <a:rPr lang="hu-HU" sz="1300" dirty="0">
                <a:latin typeface="Garamond" panose="02020404030301010803" pitchFamily="18" charset="0"/>
              </a:rPr>
              <a:t>Q∕K.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hu-HU" sz="1300" dirty="0">
                <a:latin typeface="Garamond" panose="02020404030301010803" pitchFamily="18" charset="0"/>
              </a:rPr>
              <a:t>(Donald, 2014. 46)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12694ED-799A-6A77-D56B-E8554C66A480}"/>
              </a:ext>
            </a:extLst>
          </p:cNvPr>
          <p:cNvSpPr txBox="1"/>
          <p:nvPr/>
        </p:nvSpPr>
        <p:spPr>
          <a:xfrm>
            <a:off x="7895175" y="837787"/>
            <a:ext cx="3408304" cy="36061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1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 tragacs és fabatka helyett sékel és bála.</a:t>
            </a:r>
          </a:p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Ez egy haladó könyv ezek után jöhetne </a:t>
            </a:r>
            <a:endParaRPr lang="hu-HU" sz="1400" kern="100" dirty="0"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1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Alaphivatkozás: 30 évvel ezelőtti bevezető mikróökonómia könyv, de  a 18. fejezettől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20 oldal az 560-ból gazdasági elméletek történelmi alkalmazására fordít:</a:t>
            </a:r>
            <a:endParaRPr lang="hu-HU" sz="1400" kern="100" dirty="0">
              <a:latin typeface="+mj-lt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1300" kern="100" dirty="0">
                <a:latin typeface="+mj-lt"/>
                <a:cs typeface="Times New Roman" panose="02020603050405020304" pitchFamily="18" charset="0"/>
              </a:rPr>
              <a:t>Mükénéi vázák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1300" kern="100" dirty="0">
                <a:latin typeface="+mj-lt"/>
                <a:cs typeface="Times New Roman" panose="02020603050405020304" pitchFamily="18" charset="0"/>
              </a:rPr>
              <a:t>Római lakáspiaci problémák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1300" kern="100" dirty="0">
                <a:latin typeface="+mj-lt"/>
                <a:cs typeface="Times New Roman" panose="02020603050405020304" pitchFamily="18" charset="0"/>
              </a:rPr>
              <a:t>Mezopotámia, gabona árak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1300" kern="100" dirty="0">
                <a:latin typeface="+mj-lt"/>
                <a:cs typeface="Times New Roman" panose="02020603050405020304" pitchFamily="18" charset="0"/>
              </a:rPr>
              <a:t>Ciprus, ami olívaolaj-termelő miért importált olívaolajat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13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Görög </a:t>
            </a:r>
            <a:r>
              <a:rPr lang="hu-HU" sz="13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oligopol</a:t>
            </a:r>
            <a:r>
              <a:rPr lang="hu-HU" sz="13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vall</a:t>
            </a:r>
            <a:r>
              <a:rPr lang="hu-HU" sz="1300" kern="10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á</a:t>
            </a:r>
            <a:r>
              <a:rPr lang="hu-HU" sz="13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si int</a:t>
            </a:r>
            <a:r>
              <a:rPr lang="hu-HU" sz="1300" kern="10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é</a:t>
            </a:r>
            <a:r>
              <a:rPr lang="hu-HU" sz="13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zm</a:t>
            </a:r>
            <a:r>
              <a:rPr lang="hu-HU" sz="1300" kern="10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é</a:t>
            </a:r>
            <a:r>
              <a:rPr lang="hu-HU" sz="13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nyek</a:t>
            </a:r>
          </a:p>
          <a:p>
            <a:pPr lvl="1">
              <a:spcAft>
                <a:spcPts val="800"/>
              </a:spcAft>
            </a:pPr>
            <a:endParaRPr lang="hu-HU" sz="13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24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DCA7CD77-5C97-A09F-3BD8-240EA40C9A9F}"/>
              </a:ext>
            </a:extLst>
          </p:cNvPr>
          <p:cNvSpPr txBox="1"/>
          <p:nvPr/>
        </p:nvSpPr>
        <p:spPr>
          <a:xfrm>
            <a:off x="572219" y="646331"/>
            <a:ext cx="108577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>
                <a:latin typeface="Garamond" panose="02020404030301010803" pitchFamily="18" charset="0"/>
              </a:rPr>
              <a:t>Kritika I: </a:t>
            </a:r>
            <a:r>
              <a:rPr lang="en-US" sz="2000" dirty="0">
                <a:latin typeface="Garamond" panose="02020404030301010803" pitchFamily="18" charset="0"/>
              </a:rPr>
              <a:t>Paul </a:t>
            </a:r>
            <a:r>
              <a:rPr lang="en-US" sz="2000" dirty="0" err="1">
                <a:latin typeface="Garamond" panose="02020404030301010803" pitchFamily="18" charset="0"/>
              </a:rPr>
              <a:t>Erdkamp</a:t>
            </a:r>
            <a:r>
              <a:rPr lang="hu-HU" sz="2000" dirty="0">
                <a:latin typeface="Garamond" panose="02020404030301010803" pitchFamily="18" charset="0"/>
              </a:rPr>
              <a:t> </a:t>
            </a:r>
            <a:br>
              <a:rPr lang="hu-HU" sz="2000" dirty="0">
                <a:latin typeface="Garamond" panose="02020404030301010803" pitchFamily="18" charset="0"/>
              </a:rPr>
            </a:br>
            <a:r>
              <a:rPr lang="hu-HU" sz="2000" dirty="0">
                <a:latin typeface="Garamond" panose="02020404030301010803" pitchFamily="18" charset="0"/>
              </a:rPr>
              <a:t>Vélemény: A puding próbája az evésben rejlik, nos a </a:t>
            </a:r>
            <a:r>
              <a:rPr lang="hu-HU" sz="2000" b="1" dirty="0">
                <a:latin typeface="Garamond" panose="02020404030301010803" pitchFamily="18" charset="0"/>
              </a:rPr>
              <a:t>puding </a:t>
            </a:r>
            <a:r>
              <a:rPr lang="hu-HU" sz="2000" dirty="0">
                <a:latin typeface="Garamond" panose="02020404030301010803" pitchFamily="18" charset="0"/>
              </a:rPr>
              <a:t>nagy részét meglehetősen </a:t>
            </a:r>
            <a:r>
              <a:rPr lang="hu-HU" sz="2000" b="1" dirty="0">
                <a:latin typeface="Garamond" panose="02020404030301010803" pitchFamily="18" charset="0"/>
              </a:rPr>
              <a:t>ízetlennek</a:t>
            </a:r>
            <a:r>
              <a:rPr lang="hu-HU" sz="2000" dirty="0">
                <a:latin typeface="Garamond" panose="02020404030301010803" pitchFamily="18" charset="0"/>
              </a:rPr>
              <a:t> találtam.</a:t>
            </a:r>
          </a:p>
          <a:p>
            <a:pPr algn="ctr"/>
            <a:r>
              <a:rPr lang="hu-HU" sz="2000" dirty="0">
                <a:latin typeface="+mj-lt"/>
              </a:rPr>
              <a:t>Röviden: Fáradságos olvasmány, </a:t>
            </a:r>
            <a:r>
              <a:rPr lang="hu-HU" sz="2000" b="1" dirty="0">
                <a:latin typeface="+mj-lt"/>
              </a:rPr>
              <a:t>nem éri meg</a:t>
            </a:r>
            <a:r>
              <a:rPr lang="hu-HU" sz="2000" dirty="0">
                <a:latin typeface="+mj-lt"/>
              </a:rPr>
              <a:t> ráfordítani az időt. </a:t>
            </a:r>
            <a:r>
              <a:rPr lang="hu-HU" sz="2000" dirty="0">
                <a:latin typeface="Garamond" panose="02020404030301010803" pitchFamily="18" charset="0"/>
              </a:rPr>
              <a:t> </a:t>
            </a:r>
            <a:endParaRPr lang="hu-HU" sz="2000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92D78851-B327-32B0-910B-C2092887DC78}"/>
              </a:ext>
            </a:extLst>
          </p:cNvPr>
          <p:cNvSpPr txBox="1"/>
          <p:nvPr/>
        </p:nvSpPr>
        <p:spPr>
          <a:xfrm>
            <a:off x="760562" y="1736457"/>
            <a:ext cx="106708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1500" dirty="0">
                <a:latin typeface="+mj-lt"/>
              </a:rPr>
              <a:t>A brüsszeli </a:t>
            </a:r>
            <a:r>
              <a:rPr lang="hu-HU" sz="1500" dirty="0" err="1">
                <a:latin typeface="+mj-lt"/>
              </a:rPr>
              <a:t>Vrije</a:t>
            </a:r>
            <a:r>
              <a:rPr lang="hu-HU" sz="1500" dirty="0">
                <a:latin typeface="+mj-lt"/>
              </a:rPr>
              <a:t> Universiteit </a:t>
            </a:r>
            <a:r>
              <a:rPr lang="hu-HU" sz="1500" dirty="0" err="1">
                <a:latin typeface="+mj-lt"/>
              </a:rPr>
              <a:t>Brussel</a:t>
            </a:r>
            <a:r>
              <a:rPr lang="hu-HU" sz="1500" dirty="0">
                <a:latin typeface="+mj-lt"/>
              </a:rPr>
              <a:t> Történelem Tanszékén az ókori történelem professzora.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1500" dirty="0">
                <a:latin typeface="+mj-lt"/>
              </a:rPr>
              <a:t>Szakterülete a római világ gazdasági, demográfiai és katonai vonatkozásai.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1500" dirty="0">
                <a:latin typeface="+mj-lt"/>
              </a:rPr>
              <a:t>Nem közgazdász, ókortörténész, gazdasági témák, célközönség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5CBE590-FC15-9ABE-DF13-11683FC74470}"/>
              </a:ext>
            </a:extLst>
          </p:cNvPr>
          <p:cNvSpPr txBox="1"/>
          <p:nvPr/>
        </p:nvSpPr>
        <p:spPr>
          <a:xfrm>
            <a:off x="849701" y="2512661"/>
            <a:ext cx="9941944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sz="1400" u="sng" dirty="0">
                <a:latin typeface="+mj-lt"/>
              </a:rPr>
              <a:t>Pozitívum: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Az ókori gazdaság elemzésekor mind a </a:t>
            </a:r>
            <a:r>
              <a:rPr lang="hu-HU" sz="1400" b="1" dirty="0">
                <a:latin typeface="+mj-lt"/>
              </a:rPr>
              <a:t>közgazdaságtan és a társadalomtudományok </a:t>
            </a:r>
            <a:r>
              <a:rPr lang="hu-HU" sz="1400" dirty="0">
                <a:latin typeface="+mj-lt"/>
              </a:rPr>
              <a:t>fogalmait és eszközeit kellene alkalmazni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 dirty="0">
                <a:latin typeface="+mj-lt"/>
              </a:rPr>
              <a:t>Forráshiány</a:t>
            </a:r>
            <a:r>
              <a:rPr lang="hu-HU" sz="1400" dirty="0">
                <a:latin typeface="+mj-lt"/>
              </a:rPr>
              <a:t> nem elérhető a modern közgazdaságtan statisztikai pontosságát,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Tisztában kell lennünk az ókori gazdaságon belüli különböző elemek </a:t>
            </a:r>
            <a:r>
              <a:rPr lang="hu-HU" sz="1400" b="1" dirty="0">
                <a:latin typeface="+mj-lt"/>
              </a:rPr>
              <a:t>összefüggéseinek</a:t>
            </a:r>
            <a:r>
              <a:rPr lang="hu-HU" sz="1400" dirty="0">
                <a:latin typeface="+mj-lt"/>
              </a:rPr>
              <a:t> közgazdasági elméletével.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 dirty="0">
                <a:latin typeface="+mj-lt"/>
              </a:rPr>
              <a:t>Bármelyik</a:t>
            </a:r>
            <a:r>
              <a:rPr lang="hu-HU" sz="1400" dirty="0">
                <a:latin typeface="+mj-lt"/>
              </a:rPr>
              <a:t>, az iparosodás előtti vagy ipari társadalom tanulmányozása inspirálhatja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A könyv </a:t>
            </a:r>
            <a:r>
              <a:rPr lang="hu-HU" sz="1400" b="1" dirty="0">
                <a:latin typeface="+mj-lt"/>
              </a:rPr>
              <a:t>gondolatébresztő</a:t>
            </a:r>
            <a:r>
              <a:rPr lang="hu-HU" sz="1400" dirty="0">
                <a:latin typeface="+mj-lt"/>
              </a:rPr>
              <a:t>, fogalmat, nézőpontot, gondolatot kiragadni későbbi felhasználásra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DEFA899-3231-5C28-A1A3-7814EECE6006}"/>
              </a:ext>
            </a:extLst>
          </p:cNvPr>
          <p:cNvSpPr txBox="1"/>
          <p:nvPr/>
        </p:nvSpPr>
        <p:spPr>
          <a:xfrm>
            <a:off x="841075" y="4054415"/>
            <a:ext cx="9941944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sz="1400" u="sng" dirty="0">
                <a:latin typeface="+mj-lt"/>
              </a:rPr>
              <a:t>Negatívum: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Elméletet, matematikai egyenletek, ábrák, alapfogalom, absztrakt szint, </a:t>
            </a:r>
            <a:r>
              <a:rPr lang="hu-HU" sz="1400" b="1" dirty="0">
                <a:latin typeface="+mj-lt"/>
              </a:rPr>
              <a:t>konkrétabb szint érthetőbb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Elmélet-példák </a:t>
            </a:r>
            <a:r>
              <a:rPr lang="hu-HU" sz="1400" b="1" dirty="0">
                <a:latin typeface="+mj-lt"/>
              </a:rPr>
              <a:t>aránya</a:t>
            </a:r>
            <a:r>
              <a:rPr lang="hu-HU" sz="1400" dirty="0">
                <a:latin typeface="+mj-lt"/>
              </a:rPr>
              <a:t>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Korlátozott kvantitatív adatok (ezt a szerző is elismeri) DE: nem fejti ki hogy a </a:t>
            </a:r>
            <a:r>
              <a:rPr lang="hu-HU" sz="1400" b="1" dirty="0">
                <a:latin typeface="+mj-lt"/>
              </a:rPr>
              <a:t>mi a kapcsolat</a:t>
            </a:r>
            <a:r>
              <a:rPr lang="hu-HU" sz="1400" dirty="0">
                <a:latin typeface="+mj-lt"/>
              </a:rPr>
              <a:t>, mi lett megerősítve, mit ad hozzá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„A régészeknek néha fejtörést okoz, hogy az emberek olyan árukat importáltak, amelyek helyben kaphatók voltak. A válasz a </a:t>
            </a:r>
            <a:r>
              <a:rPr lang="hu-HU" sz="1400" b="1" dirty="0">
                <a:latin typeface="+mj-lt"/>
              </a:rPr>
              <a:t>„változatosság fogalmában”</a:t>
            </a:r>
            <a:r>
              <a:rPr lang="hu-HU" sz="1400" dirty="0">
                <a:latin typeface="+mj-lt"/>
              </a:rPr>
              <a:t> rejlik: a fogyasztók szeretik a változatosságot!„ (Donald, 82.) </a:t>
            </a:r>
            <a:r>
              <a:rPr lang="hu-HU" sz="1400" i="1" dirty="0">
                <a:latin typeface="+mj-lt"/>
              </a:rPr>
              <a:t>Nyilván!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„A különböző időpontokban érvényes árak összehasonlítása árszínvonal-kiigazítást igényel, és hogy a </a:t>
            </a:r>
            <a:r>
              <a:rPr lang="hu-HU" sz="1400" b="1" dirty="0">
                <a:latin typeface="+mj-lt"/>
              </a:rPr>
              <a:t>kamatlábak összehasonlításakor </a:t>
            </a:r>
            <a:r>
              <a:rPr lang="hu-HU" sz="1400" dirty="0">
                <a:latin typeface="+mj-lt"/>
              </a:rPr>
              <a:t>figyelembe kell vennünk a várható </a:t>
            </a:r>
            <a:r>
              <a:rPr lang="hu-HU" sz="1400" b="1" dirty="0">
                <a:latin typeface="+mj-lt"/>
              </a:rPr>
              <a:t>inflációs </a:t>
            </a:r>
            <a:r>
              <a:rPr lang="hu-HU" sz="1400" dirty="0">
                <a:latin typeface="+mj-lt"/>
              </a:rPr>
              <a:t>rátát. (345. o.) </a:t>
            </a:r>
            <a:r>
              <a:rPr lang="hu-HU" sz="1400" i="1" dirty="0">
                <a:latin typeface="+mj-lt"/>
              </a:rPr>
              <a:t>Ok, </a:t>
            </a:r>
            <a:r>
              <a:rPr lang="hu-HU" sz="1400" i="1" dirty="0" err="1">
                <a:latin typeface="+mj-lt"/>
              </a:rPr>
              <a:t>dehogyan</a:t>
            </a:r>
            <a:r>
              <a:rPr lang="hu-HU" sz="1400" i="1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55826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7DF8D9B6-74C5-4035-A744-1DB57279F0BD}"/>
              </a:ext>
            </a:extLst>
          </p:cNvPr>
          <p:cNvSpPr txBox="1">
            <a:spLocks/>
          </p:cNvSpPr>
          <p:nvPr/>
        </p:nvSpPr>
        <p:spPr>
          <a:xfrm>
            <a:off x="733245" y="739693"/>
            <a:ext cx="10696755" cy="942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2600" dirty="0"/>
              <a:t>Kritika II. </a:t>
            </a:r>
          </a:p>
          <a:p>
            <a:pPr algn="ctr"/>
            <a:r>
              <a:rPr lang="hu-HU" sz="2600" dirty="0"/>
              <a:t>Sven Günther: Vélemény: ambivalens benyomás marad a könyvről olvasás után</a:t>
            </a:r>
          </a:p>
          <a:p>
            <a:pPr algn="just"/>
            <a:endParaRPr lang="hu-HU" sz="26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36412A52-A34E-FC19-B9B0-0AA4149884D4}"/>
              </a:ext>
            </a:extLst>
          </p:cNvPr>
          <p:cNvSpPr txBox="1"/>
          <p:nvPr/>
        </p:nvSpPr>
        <p:spPr>
          <a:xfrm>
            <a:off x="810881" y="1681995"/>
            <a:ext cx="10446399" cy="796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u-HU" sz="1600" dirty="0" err="1"/>
              <a:t>Changchun</a:t>
            </a:r>
            <a:r>
              <a:rPr lang="hu-HU" sz="1600" dirty="0"/>
              <a:t> Egyetem Ókori Civilizációk Intézet klasszika-filológia professzora, a görög-római társadalom- és gazdaságtörténet</a:t>
            </a:r>
          </a:p>
          <a:p>
            <a:pPr algn="just">
              <a:lnSpc>
                <a:spcPct val="150000"/>
              </a:lnSpc>
            </a:pPr>
            <a:endParaRPr lang="hu-HU" sz="1600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9F0D052C-0B7A-F6AA-ACAF-A3F185787F48}"/>
              </a:ext>
            </a:extLst>
          </p:cNvPr>
          <p:cNvSpPr txBox="1"/>
          <p:nvPr/>
        </p:nvSpPr>
        <p:spPr>
          <a:xfrm>
            <a:off x="934720" y="2363637"/>
            <a:ext cx="9856925" cy="301223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u-HU" sz="1600" u="sng" dirty="0"/>
              <a:t>Vélemény: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Az </a:t>
            </a:r>
            <a:r>
              <a:rPr lang="hu-HU" sz="1600" dirty="0" err="1"/>
              <a:t>inter</a:t>
            </a:r>
            <a:r>
              <a:rPr lang="hu-HU" sz="1600" dirty="0"/>
              <a:t>- és </a:t>
            </a:r>
            <a:r>
              <a:rPr lang="hu-HU" sz="1600" dirty="0" err="1"/>
              <a:t>transzdiszciplinaritás</a:t>
            </a:r>
            <a:r>
              <a:rPr lang="hu-HU" sz="1600" dirty="0"/>
              <a:t> </a:t>
            </a:r>
            <a:r>
              <a:rPr lang="hu-HU" sz="1600" b="1" dirty="0"/>
              <a:t>nem könnyű </a:t>
            </a:r>
            <a:r>
              <a:rPr lang="hu-HU" sz="1600" dirty="0"/>
              <a:t>vállalkozás, de Németországban jelentős kritikát kapott a könyv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Lehetséges a matematikai képletek „lefordítása” , de az alkalmazás a töredékes forráshelyzet miatt sikertelen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Fejezetek „államgazdaság”, a „munkaerő”, a „városok” vagy a „növekedés”, kívánatos, de alkalmazása még nehezebb 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A mennyiségi adatokat sokkal több alkalmazási példával kellett volna ellensúlyozni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Neoklasszikus közgazdaságtan mellett az </a:t>
            </a:r>
            <a:r>
              <a:rPr lang="hu-HU" sz="1600" b="1" dirty="0"/>
              <a:t>Új intézményi közgazdaságtan</a:t>
            </a:r>
            <a:r>
              <a:rPr lang="hu-HU" sz="1600" dirty="0"/>
              <a:t> vagy más modellek is szóba jöhettek volna.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POZITIVUM: </a:t>
            </a:r>
            <a:r>
              <a:rPr lang="hu-HU" sz="1600" b="1" dirty="0"/>
              <a:t>tudatosítja</a:t>
            </a:r>
            <a:r>
              <a:rPr lang="hu-HU" sz="1600" dirty="0"/>
              <a:t>, hogy a közgazdaságtannak helye kell, hogy legyen az ókori közgazdaságtanban,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600" dirty="0"/>
              <a:t>NEGATIVUM: az itt bemutatottnál is </a:t>
            </a:r>
            <a:r>
              <a:rPr lang="hu-HU" sz="1600" b="1" dirty="0"/>
              <a:t>világosabban kellene </a:t>
            </a:r>
            <a:r>
              <a:rPr lang="hu-HU" sz="1600" dirty="0"/>
              <a:t>feltárni az alkalmazhatóság lehetőségeit és főleg korlátait.</a:t>
            </a:r>
          </a:p>
        </p:txBody>
      </p:sp>
    </p:spTree>
    <p:extLst>
      <p:ext uri="{BB962C8B-B14F-4D97-AF65-F5344CB8AC3E}">
        <p14:creationId xmlns:p14="http://schemas.microsoft.com/office/powerpoint/2010/main" val="2649116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4">
            <a:extLst>
              <a:ext uri="{FF2B5EF4-FFF2-40B4-BE49-F238E27FC236}">
                <a16:creationId xmlns:a16="http://schemas.microsoft.com/office/drawing/2014/main" id="{11D69955-F93F-57AF-7F54-5417AC439AB6}"/>
              </a:ext>
            </a:extLst>
          </p:cNvPr>
          <p:cNvSpPr txBox="1">
            <a:spLocks/>
          </p:cNvSpPr>
          <p:nvPr/>
        </p:nvSpPr>
        <p:spPr>
          <a:xfrm>
            <a:off x="840031" y="713245"/>
            <a:ext cx="10279418" cy="60659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2000" dirty="0"/>
              <a:t>Kritika III.: Matthew S. </a:t>
            </a:r>
            <a:r>
              <a:rPr lang="hu-HU" sz="2000" dirty="0" err="1"/>
              <a:t>Hobson</a:t>
            </a:r>
            <a:r>
              <a:rPr lang="hu-HU" sz="2000" dirty="0"/>
              <a:t>: </a:t>
            </a:r>
          </a:p>
          <a:p>
            <a:pPr marL="0" indent="0" algn="ctr">
              <a:buNone/>
            </a:pPr>
            <a:r>
              <a:rPr lang="hu-HU" sz="2000" dirty="0"/>
              <a:t>Vélemény: „Ezt a könyvet nem tudom ajánlani senkinek. E kézikönyv egy téveszme”</a:t>
            </a:r>
            <a:endParaRPr lang="hu-HU" sz="2000" i="1" dirty="0"/>
          </a:p>
          <a:p>
            <a:pPr marL="0" indent="0" algn="ctr">
              <a:buNone/>
            </a:pPr>
            <a:br>
              <a:rPr lang="hu-HU" sz="2000" dirty="0"/>
            </a:br>
            <a:endParaRPr lang="hu-HU" sz="2000" i="1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ABEF012B-A677-9965-76D8-A34654C24BF5}"/>
              </a:ext>
            </a:extLst>
          </p:cNvPr>
          <p:cNvSpPr txBox="1"/>
          <p:nvPr/>
        </p:nvSpPr>
        <p:spPr>
          <a:xfrm>
            <a:off x="731382" y="1659273"/>
            <a:ext cx="10496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1600" dirty="0" err="1"/>
              <a:t>Leicesteri</a:t>
            </a:r>
            <a:r>
              <a:rPr lang="hu-HU" sz="1600" dirty="0"/>
              <a:t> Egyetem Régészeti és Ókori Történeti Iskolájának vendégkutatója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1600" dirty="0"/>
              <a:t>Római korszakra Nagy-Britannia és Észak-Afrika specializálódott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1600" dirty="0"/>
              <a:t>Alcím: Szükségletek, igények és hívatlan  tanítványok: A neoklasszikus közgazdaságtan és az ókori </a:t>
            </a:r>
            <a:r>
              <a:rPr lang="hu-HU" sz="1600" dirty="0" err="1"/>
              <a:t>Mediterráneum</a:t>
            </a:r>
            <a:r>
              <a:rPr lang="hu-HU" sz="1600" dirty="0"/>
              <a:t> 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B5BE72DA-97F8-0769-BCD0-0082A79D6284}"/>
              </a:ext>
            </a:extLst>
          </p:cNvPr>
          <p:cNvSpPr txBox="1"/>
          <p:nvPr/>
        </p:nvSpPr>
        <p:spPr>
          <a:xfrm>
            <a:off x="929171" y="2524775"/>
            <a:ext cx="10279418" cy="282981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500" dirty="0"/>
              <a:t>A könyv célja a </a:t>
            </a:r>
            <a:r>
              <a:rPr lang="hu-HU" sz="1500" b="1" dirty="0"/>
              <a:t>neoklasszikus gazdasági elemzés </a:t>
            </a:r>
            <a:r>
              <a:rPr lang="hu-HU" sz="1500" dirty="0"/>
              <a:t>alapelveinek ismertetése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500" b="1" dirty="0"/>
              <a:t>Egyetemes gazdasági törvényszerűségek </a:t>
            </a:r>
            <a:r>
              <a:rPr lang="hu-HU" sz="1500" dirty="0"/>
              <a:t>léteznek, általánosan alkalmazhatóak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500" dirty="0"/>
              <a:t>A szerző nem ismeri a témával kapcsolatos kritikai irodalmat (sem neoklasszikust, sem ókori közgazdaságtan)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500" dirty="0"/>
              <a:t>A </a:t>
            </a:r>
            <a:r>
              <a:rPr lang="hu-HU" sz="1500" b="1" dirty="0"/>
              <a:t>fogalmak</a:t>
            </a:r>
            <a:r>
              <a:rPr lang="hu-HU" sz="1500" dirty="0"/>
              <a:t> alkalmazásának problémáival, és a különböző </a:t>
            </a:r>
            <a:r>
              <a:rPr lang="hu-HU" sz="1500" b="1" dirty="0"/>
              <a:t>társadalmi viszonyokról </a:t>
            </a:r>
            <a:r>
              <a:rPr lang="hu-HU" sz="1500" dirty="0"/>
              <a:t>a szerzőnek </a:t>
            </a:r>
            <a:r>
              <a:rPr lang="hu-HU" sz="1500" b="1" dirty="0"/>
              <a:t>homályos </a:t>
            </a:r>
            <a:r>
              <a:rPr lang="hu-HU" sz="1500" dirty="0"/>
              <a:t>ismeretei vannak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500" b="1" dirty="0"/>
              <a:t>Nincs érv</a:t>
            </a:r>
            <a:r>
              <a:rPr lang="hu-HU" sz="1500" dirty="0"/>
              <a:t>, hogy miért a neoklasszikus elméletet használjuk komoly gazdaságtörténet-írás eszközeként? Hiányzik az indoklás.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500" dirty="0"/>
              <a:t>Az </a:t>
            </a:r>
            <a:r>
              <a:rPr lang="hu-HU" sz="1500" b="1" dirty="0"/>
              <a:t>Új Intézményi </a:t>
            </a:r>
            <a:r>
              <a:rPr lang="hu-HU" sz="1500" dirty="0"/>
              <a:t>Közgazdaságtant viszont ajánlja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500" dirty="0"/>
              <a:t>Jones a kritikát meg nem értésnek tekinti. Ez a </a:t>
            </a:r>
            <a:r>
              <a:rPr lang="hu-HU" sz="1500" b="1" dirty="0"/>
              <a:t>homályos támadás </a:t>
            </a:r>
            <a:r>
              <a:rPr lang="hu-HU" sz="1500" dirty="0" err="1"/>
              <a:t>Polanyi</a:t>
            </a:r>
            <a:r>
              <a:rPr lang="hu-HU" sz="1500" dirty="0"/>
              <a:t> ellen, de nincs további vita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500" b="1" dirty="0"/>
              <a:t>Túl absztrakt </a:t>
            </a:r>
            <a:r>
              <a:rPr lang="hu-HU" sz="1500" dirty="0"/>
              <a:t>rövid a konkrét történelmi helyzetekre való alkalmazás. </a:t>
            </a:r>
          </a:p>
        </p:txBody>
      </p:sp>
    </p:spTree>
    <p:extLst>
      <p:ext uri="{BB962C8B-B14F-4D97-AF65-F5344CB8AC3E}">
        <p14:creationId xmlns:p14="http://schemas.microsoft.com/office/powerpoint/2010/main" val="1311233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EF83BE8A-F752-ED2D-D472-F7F060FB1C09}"/>
              </a:ext>
            </a:extLst>
          </p:cNvPr>
          <p:cNvSpPr txBox="1">
            <a:spLocks/>
          </p:cNvSpPr>
          <p:nvPr/>
        </p:nvSpPr>
        <p:spPr>
          <a:xfrm>
            <a:off x="5587855" y="715992"/>
            <a:ext cx="5679586" cy="233200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hu-HU" sz="1500" dirty="0" err="1"/>
              <a:t>Columella</a:t>
            </a:r>
            <a:r>
              <a:rPr lang="hu-HU" sz="1500" dirty="0"/>
              <a:t> könyvében egy </a:t>
            </a:r>
            <a:r>
              <a:rPr lang="hu-HU" sz="1500" dirty="0" err="1"/>
              <a:t>iugerum</a:t>
            </a:r>
            <a:r>
              <a:rPr lang="hu-HU" sz="1500" dirty="0"/>
              <a:t> szőlőültetvény árokásása kapcsán „…egy 3 láb mélységben 80 munkással,..., 2 1∕2 láb mélységig 50 munkással, vagy 2 láb mélységig 40 munkással.. „</a:t>
            </a:r>
          </a:p>
          <a:p>
            <a:pPr algn="just"/>
            <a:r>
              <a:rPr lang="hu-HU" sz="1500" dirty="0"/>
              <a:t>(De Re </a:t>
            </a:r>
            <a:r>
              <a:rPr lang="hu-HU" sz="1500" dirty="0" err="1"/>
              <a:t>Rustica</a:t>
            </a:r>
            <a:r>
              <a:rPr lang="hu-HU" sz="1500" dirty="0"/>
              <a:t> XI. könyv, 17. sor)</a:t>
            </a:r>
          </a:p>
          <a:p>
            <a:pPr algn="just"/>
            <a:endParaRPr lang="hu-HU" sz="1500" dirty="0"/>
          </a:p>
          <a:p>
            <a:pPr algn="just"/>
            <a:r>
              <a:rPr lang="hu-HU" sz="1500" dirty="0"/>
              <a:t>„Vegyük </a:t>
            </a:r>
            <a:r>
              <a:rPr lang="hu-HU" sz="1500" dirty="0" err="1"/>
              <a:t>észre</a:t>
            </a:r>
            <a:r>
              <a:rPr lang="hu-HU" sz="1500" dirty="0"/>
              <a:t>, hogy az állandó határhozamot, a mélységben kifejezve, az ásott földek között amikor 40 és 50 a munkások száma és a csökkenő hozam között amikor a munkások számát 80-ra növeli, 80 munkás kevesebb, mint kétszer olyan mélyre tud ásni, mint 40 munkás.” (</a:t>
            </a:r>
            <a:r>
              <a:rPr lang="hu-HU" sz="1500" dirty="0" err="1"/>
              <a:t>Donalds</a:t>
            </a:r>
            <a:r>
              <a:rPr lang="hu-HU" sz="1500" dirty="0"/>
              <a:t>, 2014, 12.) </a:t>
            </a:r>
          </a:p>
          <a:p>
            <a:pPr algn="just"/>
            <a:endParaRPr lang="hu-HU" sz="1500" dirty="0"/>
          </a:p>
          <a:p>
            <a:pPr algn="just"/>
            <a:endParaRPr lang="hu-HU" sz="1500" dirty="0"/>
          </a:p>
          <a:p>
            <a:pPr algn="just"/>
            <a:endParaRPr lang="hu-HU" sz="1500" dirty="0"/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A08AC2E3-CC46-9E62-D40A-68A1CEC7C8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042" t="27799" r="41132" b="11321"/>
          <a:stretch/>
        </p:blipFill>
        <p:spPr>
          <a:xfrm>
            <a:off x="610414" y="1488477"/>
            <a:ext cx="4977441" cy="4175185"/>
          </a:xfrm>
          <a:prstGeom prst="rect">
            <a:avLst/>
          </a:prstGeom>
        </p:spPr>
      </p:pic>
      <p:sp>
        <p:nvSpPr>
          <p:cNvPr id="18" name="Szövegdoboz 17">
            <a:extLst>
              <a:ext uri="{FF2B5EF4-FFF2-40B4-BE49-F238E27FC236}">
                <a16:creationId xmlns:a16="http://schemas.microsoft.com/office/drawing/2014/main" id="{5EB64E14-7DE1-000A-F3EB-A629AD4AE442}"/>
              </a:ext>
            </a:extLst>
          </p:cNvPr>
          <p:cNvSpPr txBox="1"/>
          <p:nvPr/>
        </p:nvSpPr>
        <p:spPr>
          <a:xfrm>
            <a:off x="750498" y="715992"/>
            <a:ext cx="47531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dirty="0"/>
              <a:t>Példa I.: Szőlőültetvény. </a:t>
            </a:r>
          </a:p>
          <a:p>
            <a:r>
              <a:rPr lang="hu-HU" sz="2600" dirty="0"/>
              <a:t>Forrástól a kutatásig.</a:t>
            </a:r>
          </a:p>
        </p:txBody>
      </p:sp>
      <p:sp>
        <p:nvSpPr>
          <p:cNvPr id="4" name="Ív 3">
            <a:extLst>
              <a:ext uri="{FF2B5EF4-FFF2-40B4-BE49-F238E27FC236}">
                <a16:creationId xmlns:a16="http://schemas.microsoft.com/office/drawing/2014/main" id="{D68E8E18-C3E9-45DD-7454-5BC5148EEF59}"/>
              </a:ext>
            </a:extLst>
          </p:cNvPr>
          <p:cNvSpPr/>
          <p:nvPr/>
        </p:nvSpPr>
        <p:spPr>
          <a:xfrm rot="19710365">
            <a:off x="-139421" y="4189249"/>
            <a:ext cx="3753344" cy="2988897"/>
          </a:xfrm>
          <a:prstGeom prst="arc">
            <a:avLst>
              <a:gd name="adj1" fmla="val 16200000"/>
              <a:gd name="adj2" fmla="val 21559098"/>
            </a:avLst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Ív 4">
            <a:extLst>
              <a:ext uri="{FF2B5EF4-FFF2-40B4-BE49-F238E27FC236}">
                <a16:creationId xmlns:a16="http://schemas.microsoft.com/office/drawing/2014/main" id="{8D539386-068C-0457-6688-DE25792091EE}"/>
              </a:ext>
            </a:extLst>
          </p:cNvPr>
          <p:cNvSpPr/>
          <p:nvPr/>
        </p:nvSpPr>
        <p:spPr>
          <a:xfrm rot="20122602">
            <a:off x="-878168" y="4324977"/>
            <a:ext cx="4637111" cy="2297576"/>
          </a:xfrm>
          <a:prstGeom prst="arc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CB0E363-79FC-25CA-DD4E-374BA54CD2DF}"/>
              </a:ext>
            </a:extLst>
          </p:cNvPr>
          <p:cNvSpPr txBox="1"/>
          <p:nvPr/>
        </p:nvSpPr>
        <p:spPr>
          <a:xfrm>
            <a:off x="3304540" y="4130040"/>
            <a:ext cx="3479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F31F6F6-1A1D-1DEB-E7E4-0EF7D38AE227}"/>
              </a:ext>
            </a:extLst>
          </p:cNvPr>
          <p:cNvSpPr txBox="1"/>
          <p:nvPr/>
        </p:nvSpPr>
        <p:spPr>
          <a:xfrm>
            <a:off x="2493338" y="4151253"/>
            <a:ext cx="368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800" dirty="0"/>
              <a:t>MP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2CF55BBE-BF32-9E98-1B78-338D91F8F213}"/>
              </a:ext>
            </a:extLst>
          </p:cNvPr>
          <p:cNvSpPr txBox="1"/>
          <p:nvPr/>
        </p:nvSpPr>
        <p:spPr>
          <a:xfrm>
            <a:off x="5587855" y="3110885"/>
            <a:ext cx="5679586" cy="28931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hu-HU" sz="1400" b="1" dirty="0">
                <a:latin typeface="+mj-lt"/>
              </a:rPr>
              <a:t>Azaz a termelési irányító érzékelte, hogy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A változó tényező </a:t>
            </a:r>
            <a:r>
              <a:rPr lang="hu-HU" sz="1400" b="1" dirty="0">
                <a:latin typeface="+mj-lt"/>
              </a:rPr>
              <a:t>technikai optimuma </a:t>
            </a:r>
            <a:r>
              <a:rPr lang="hu-HU" sz="1400" dirty="0">
                <a:latin typeface="+mj-lt"/>
              </a:rPr>
              <a:t>(40 és 50) között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A termelési függvény technikailag </a:t>
            </a:r>
            <a:r>
              <a:rPr lang="hu-HU" sz="1400" b="1" dirty="0">
                <a:latin typeface="+mj-lt"/>
              </a:rPr>
              <a:t>releváns tartománya </a:t>
            </a:r>
            <a:r>
              <a:rPr lang="hu-HU" sz="1400" dirty="0">
                <a:latin typeface="+mj-lt"/>
              </a:rPr>
              <a:t>(40 és 80 között)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400" dirty="0">
                <a:latin typeface="+mj-lt"/>
              </a:rPr>
              <a:t>A változó tényező </a:t>
            </a:r>
            <a:r>
              <a:rPr lang="hu-HU" sz="1400" b="1" dirty="0">
                <a:latin typeface="+mj-lt"/>
              </a:rPr>
              <a:t>technikai maximuma</a:t>
            </a:r>
            <a:r>
              <a:rPr lang="hu-HU" sz="1400" dirty="0">
                <a:latin typeface="+mj-lt"/>
              </a:rPr>
              <a:t>, az állandó tényező technikai optimuma (80)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1400" dirty="0">
              <a:latin typeface="+mj-lt"/>
            </a:endParaRPr>
          </a:p>
          <a:p>
            <a:pPr algn="l"/>
            <a:r>
              <a:rPr lang="hu-HU" sz="14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Mindez a kérdésfeltevésekben segíti a történészt: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4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Merev technikai együtthatók a munka és a tőke(föld) között azaz </a:t>
            </a:r>
            <a:r>
              <a:rPr lang="hu-HU" sz="14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művelt terület nagysága fix volt</a:t>
            </a:r>
            <a:r>
              <a:rPr lang="hu-HU" sz="14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. Méretgazdaságoság, horizontális integráció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4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Képzett gazdasági </a:t>
            </a:r>
            <a:r>
              <a:rPr lang="hu-HU" sz="14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termelésirányítás </a:t>
            </a:r>
            <a:r>
              <a:rPr lang="hu-HU" sz="14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mellett zajlott a termelés. Mi volt a </a:t>
            </a:r>
            <a:r>
              <a:rPr lang="hu-HU" sz="14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technikai korlát </a:t>
            </a:r>
            <a:r>
              <a:rPr lang="hu-HU" sz="14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(kemény föld) és próbálták-e </a:t>
            </a:r>
            <a:r>
              <a:rPr lang="hu-HU" sz="14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hosszútávún </a:t>
            </a:r>
            <a:r>
              <a:rPr lang="hu-HU" sz="14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módosítani?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4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A munkaerő költsége </a:t>
            </a:r>
            <a:r>
              <a:rPr lang="hu-HU" sz="14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nem nulla </a:t>
            </a:r>
            <a:r>
              <a:rPr lang="hu-HU" sz="14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volt. Fizetett munkások voltak, mennyi bért kaptak, mi alapján fizették őket?</a:t>
            </a:r>
            <a:endParaRPr lang="hu-H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8858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276293B7-6E7D-4129-0517-AEBFFDCE690D}"/>
              </a:ext>
            </a:extLst>
          </p:cNvPr>
          <p:cNvSpPr txBox="1"/>
          <p:nvPr/>
        </p:nvSpPr>
        <p:spPr>
          <a:xfrm>
            <a:off x="587235" y="1051426"/>
            <a:ext cx="106449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1600" b="0" i="1" u="none" strike="noStrike" baseline="0" dirty="0">
                <a:latin typeface="Garamond" panose="02020404030301010803" pitchFamily="18" charset="0"/>
              </a:rPr>
              <a:t>„Gyakran halljuk és látjuk, hogy az </a:t>
            </a:r>
            <a:r>
              <a:rPr lang="hu-HU" sz="1600" b="1" i="1" u="none" strike="noStrike" baseline="0" dirty="0">
                <a:latin typeface="Garamond" panose="02020404030301010803" pitchFamily="18" charset="0"/>
              </a:rPr>
              <a:t>árakról azt írják az ókorban rögzítettek voltak </a:t>
            </a:r>
            <a:r>
              <a:rPr lang="hu-HU" sz="1600" b="0" i="1" u="none" strike="noStrike" baseline="0" dirty="0">
                <a:latin typeface="Garamond" panose="02020404030301010803" pitchFamily="18" charset="0"/>
              </a:rPr>
              <a:t>– évtizedekig nem mozdultak. Karl </a:t>
            </a:r>
            <a:r>
              <a:rPr lang="hu-HU" sz="1600" b="0" i="1" u="none" strike="noStrike" baseline="0" dirty="0" err="1">
                <a:latin typeface="Garamond" panose="02020404030301010803" pitchFamily="18" charset="0"/>
              </a:rPr>
              <a:t>Polanyi</a:t>
            </a:r>
            <a:r>
              <a:rPr lang="hu-HU" sz="1600" b="0" i="1" u="none" strike="noStrike" baseline="0" dirty="0">
                <a:latin typeface="Garamond" panose="02020404030301010803" pitchFamily="18" charset="0"/>
              </a:rPr>
              <a:t> azt állította 1944-ben a mezopotámiai régióra vonatkozóan,….. a konkrét árak keveset és ritkán változtak tizennyolc-húsz évtized alatt. A közgazdászok nehezen hiszik el…” </a:t>
            </a:r>
            <a:r>
              <a:rPr lang="hu-HU" sz="1600" b="0" i="0" u="none" strike="noStrike" baseline="0" dirty="0">
                <a:latin typeface="Garamond" panose="02020404030301010803" pitchFamily="18" charset="0"/>
              </a:rPr>
              <a:t>(Jones, 2014. 90.)</a:t>
            </a:r>
          </a:p>
          <a:p>
            <a:pPr algn="l"/>
            <a:r>
              <a:rPr lang="hu-HU" sz="1600" b="0" i="1" u="none" strike="noStrike" baseline="0" dirty="0">
                <a:latin typeface="Garamond" panose="02020404030301010803" pitchFamily="18" charset="0"/>
              </a:rPr>
              <a:t>„A gazdasági élet központosítását mutatják azok az </a:t>
            </a:r>
            <a:r>
              <a:rPr lang="hu-HU" sz="1600" i="1" dirty="0" err="1">
                <a:latin typeface="Garamond" panose="02020404030301010803" pitchFamily="18" charset="0"/>
              </a:rPr>
              <a:t>é</a:t>
            </a:r>
            <a:r>
              <a:rPr lang="hu-HU" sz="1600" b="0" i="1" u="none" strike="noStrike" baseline="0" dirty="0" err="1">
                <a:latin typeface="Garamond" panose="02020404030301010803" pitchFamily="18" charset="0"/>
              </a:rPr>
              <a:t>kirasos</a:t>
            </a:r>
            <a:r>
              <a:rPr lang="hu-HU" sz="1600" b="0" i="1" u="none" strike="noStrike" baseline="0" dirty="0">
                <a:latin typeface="Garamond" panose="02020404030301010803" pitchFamily="18" charset="0"/>
              </a:rPr>
              <a:t> dokumentumok, amelyek </a:t>
            </a:r>
            <a:r>
              <a:rPr lang="hu-HU" sz="1600" b="1" i="1" u="none" strike="noStrike" baseline="0" dirty="0" err="1">
                <a:latin typeface="Garamond" panose="02020404030301010803" pitchFamily="18" charset="0"/>
              </a:rPr>
              <a:t>tervgazdaságszerűen</a:t>
            </a:r>
            <a:r>
              <a:rPr lang="hu-HU" sz="1600" b="1" i="1" u="none" strike="noStrike" baseline="0" dirty="0">
                <a:latin typeface="Garamond" panose="02020404030301010803" pitchFamily="18" charset="0"/>
              </a:rPr>
              <a:t> előre kiszámoltak a gazdasági gyarapodás eredményszámait</a:t>
            </a:r>
            <a:r>
              <a:rPr lang="hu-HU" sz="1600" b="0" i="1" u="none" strike="noStrike" baseline="0" dirty="0">
                <a:latin typeface="Garamond" panose="02020404030301010803" pitchFamily="18" charset="0"/>
              </a:rPr>
              <a:t>.”</a:t>
            </a:r>
            <a:r>
              <a:rPr lang="hu-HU" sz="1600" b="0" i="0" u="none" strike="noStrike" baseline="0" dirty="0">
                <a:latin typeface="Garamond" panose="02020404030301010803" pitchFamily="18" charset="0"/>
              </a:rPr>
              <a:t> (</a:t>
            </a:r>
            <a:r>
              <a:rPr lang="hu-HU" sz="1600" dirty="0">
                <a:latin typeface="Garamond" panose="02020404030301010803" pitchFamily="18" charset="0"/>
              </a:rPr>
              <a:t>Salamon, 2016. 102.) </a:t>
            </a:r>
          </a:p>
          <a:p>
            <a:endParaRPr lang="hu-HU" sz="1400" dirty="0">
              <a:latin typeface="Garamond" panose="02020404030301010803" pitchFamily="18" charset="0"/>
            </a:endParaRPr>
          </a:p>
          <a:p>
            <a:endParaRPr lang="hu-HU" sz="1400" dirty="0">
              <a:latin typeface="Garamond" panose="02020404030301010803" pitchFamily="18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40598C9-4FD8-40EF-9F4E-09391D5BBE91}"/>
              </a:ext>
            </a:extLst>
          </p:cNvPr>
          <p:cNvSpPr txBox="1"/>
          <p:nvPr/>
        </p:nvSpPr>
        <p:spPr>
          <a:xfrm>
            <a:off x="3920067" y="605022"/>
            <a:ext cx="469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PÉLDA II.: Tervgazdaság – </a:t>
            </a:r>
            <a:r>
              <a:rPr lang="hu-HU" sz="2000" dirty="0" err="1"/>
              <a:t>Kornai</a:t>
            </a:r>
            <a:r>
              <a:rPr lang="hu-HU" sz="2000" dirty="0"/>
              <a:t> - </a:t>
            </a:r>
            <a:r>
              <a:rPr lang="hu-HU" sz="2000" dirty="0" err="1"/>
              <a:t>Polanyi</a:t>
            </a:r>
            <a:endParaRPr lang="hu-HU" sz="2000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B0B8254-431B-F495-0A30-2FA0BA4C86C1}"/>
              </a:ext>
            </a:extLst>
          </p:cNvPr>
          <p:cNvSpPr txBox="1"/>
          <p:nvPr/>
        </p:nvSpPr>
        <p:spPr>
          <a:xfrm>
            <a:off x="721621" y="2390255"/>
            <a:ext cx="2751666" cy="33239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hu-HU" sz="1400" dirty="0" err="1">
                <a:latin typeface="Garamond" panose="02020404030301010803" pitchFamily="18" charset="0"/>
              </a:rPr>
              <a:t>Kornai</a:t>
            </a:r>
            <a:r>
              <a:rPr lang="hu-HU" sz="1400" dirty="0">
                <a:latin typeface="Garamond" panose="02020404030301010803" pitchFamily="18" charset="0"/>
              </a:rPr>
              <a:t> kritika: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400" dirty="0">
                <a:latin typeface="Garamond" panose="02020404030301010803" pitchFamily="18" charset="0"/>
              </a:rPr>
              <a:t>A tervgazdaságot (</a:t>
            </a:r>
            <a:r>
              <a:rPr lang="hu-HU" sz="1400" dirty="0" err="1">
                <a:latin typeface="Garamond" panose="02020404030301010803" pitchFamily="18" charset="0"/>
              </a:rPr>
              <a:t>Kornai</a:t>
            </a:r>
            <a:r>
              <a:rPr lang="hu-HU" sz="1400" dirty="0">
                <a:latin typeface="Garamond" panose="02020404030301010803" pitchFamily="18" charset="0"/>
              </a:rPr>
              <a:t>, A hiány, 1980), Gorbacsov vicc, úgy fogja fel, mintha várakozási idő/cash </a:t>
            </a:r>
            <a:r>
              <a:rPr lang="hu-HU" sz="1400" b="1" dirty="0">
                <a:latin typeface="Garamond" panose="02020404030301010803" pitchFamily="18" charset="0"/>
              </a:rPr>
              <a:t>megoldható</a:t>
            </a:r>
            <a:r>
              <a:rPr lang="hu-HU" sz="1400" dirty="0">
                <a:latin typeface="Garamond" panose="02020404030301010803" pitchFamily="18" charset="0"/>
              </a:rPr>
              <a:t> </a:t>
            </a:r>
            <a:endParaRPr lang="hu-HU" sz="1400" b="0" i="0" u="none" strike="noStrike" baseline="0" dirty="0">
              <a:latin typeface="Garamond" panose="020204040303010108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400" b="1" i="0" u="none" strike="noStrike" baseline="0" dirty="0">
                <a:latin typeface="Garamond" panose="02020404030301010803" pitchFamily="18" charset="0"/>
              </a:rPr>
              <a:t>Krónikus hiány</a:t>
            </a:r>
            <a:r>
              <a:rPr lang="hu-HU" sz="1400" b="0" i="0" u="none" strike="noStrike" baseline="0" dirty="0">
                <a:latin typeface="Garamond" panose="02020404030301010803" pitchFamily="18" charset="0"/>
              </a:rPr>
              <a:t>, sorban állás, várakozás, helyettesítés, alacsony minőség, versenyfékezés, </a:t>
            </a:r>
            <a:r>
              <a:rPr lang="hu-HU" sz="1400" b="0" i="0" u="none" strike="noStrike" baseline="0" dirty="0" err="1">
                <a:latin typeface="Garamond" panose="02020404030301010803" pitchFamily="18" charset="0"/>
              </a:rPr>
              <a:t>bürökrácia</a:t>
            </a:r>
            <a:endParaRPr lang="hu-HU" sz="1400" b="0" i="0" u="none" strike="noStrike" baseline="0" dirty="0">
              <a:latin typeface="Garamond" panose="020204040303010108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400" dirty="0" err="1">
                <a:latin typeface="Garamond" panose="02020404030301010803" pitchFamily="18" charset="0"/>
              </a:rPr>
              <a:t>Kornai</a:t>
            </a:r>
            <a:r>
              <a:rPr lang="hu-HU" sz="1400" dirty="0">
                <a:latin typeface="Garamond" panose="02020404030301010803" pitchFamily="18" charset="0"/>
              </a:rPr>
              <a:t>: A</a:t>
            </a:r>
            <a:r>
              <a:rPr lang="hu-HU" sz="1400" b="0" i="0" u="none" strike="noStrike" baseline="0" dirty="0">
                <a:latin typeface="Garamond" panose="02020404030301010803" pitchFamily="18" charset="0"/>
              </a:rPr>
              <a:t> hiánygazdaság megszüntetéséhez a </a:t>
            </a:r>
            <a:r>
              <a:rPr lang="hu-HU" sz="1400" b="1" i="0" u="none" strike="noStrike" baseline="0" dirty="0">
                <a:latin typeface="Garamond" panose="02020404030301010803" pitchFamily="18" charset="0"/>
              </a:rPr>
              <a:t>fundamentumok megváltoztatásával </a:t>
            </a:r>
            <a:r>
              <a:rPr lang="hu-HU" sz="1400" b="0" i="0" u="none" strike="noStrike" baseline="0" dirty="0">
                <a:latin typeface="Garamond" panose="02020404030301010803" pitchFamily="18" charset="0"/>
              </a:rPr>
              <a:t>lehet.</a:t>
            </a:r>
          </a:p>
          <a:p>
            <a:pPr algn="just"/>
            <a:r>
              <a:rPr lang="hu-HU" sz="1400" dirty="0">
                <a:latin typeface="Garamond" panose="02020404030301010803" pitchFamily="18" charset="0"/>
              </a:rPr>
              <a:t>DE: ITT SZÜKSÉGES A KOORDINÁCIÓ!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A22CB72-F5EA-B7D2-34EC-17E9D85FB592}"/>
              </a:ext>
            </a:extLst>
          </p:cNvPr>
          <p:cNvSpPr txBox="1"/>
          <p:nvPr/>
        </p:nvSpPr>
        <p:spPr>
          <a:xfrm>
            <a:off x="3920067" y="2390255"/>
            <a:ext cx="7205135" cy="31085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sz="1400" dirty="0" err="1">
                <a:latin typeface="Garamond" panose="02020404030301010803" pitchFamily="18" charset="0"/>
              </a:rPr>
              <a:t>Polanyi</a:t>
            </a:r>
            <a:r>
              <a:rPr lang="hu-HU" sz="1400" dirty="0">
                <a:latin typeface="Garamond" panose="02020404030301010803" pitchFamily="18" charset="0"/>
              </a:rPr>
              <a:t> kritika: </a:t>
            </a:r>
            <a:r>
              <a:rPr lang="hu-HU" sz="1400" b="1" dirty="0">
                <a:latin typeface="Garamond" panose="02020404030301010803" pitchFamily="18" charset="0"/>
              </a:rPr>
              <a:t>Miért írták le az árakat</a:t>
            </a:r>
            <a:r>
              <a:rPr lang="hu-HU" sz="1400" dirty="0">
                <a:latin typeface="Garamond" panose="02020404030301010803" pitchFamily="18" charset="0"/>
              </a:rPr>
              <a:t>, ha rögzítettek voltak?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Garamond" panose="02020404030301010803" pitchFamily="18" charset="0"/>
              </a:rPr>
              <a:t>A kapitalizmus kialakulásának társadalmi, gazdasági és politikai </a:t>
            </a:r>
            <a:r>
              <a:rPr lang="hu-HU" sz="1400" b="1" dirty="0">
                <a:latin typeface="Garamond" panose="02020404030301010803" pitchFamily="18" charset="0"/>
              </a:rPr>
              <a:t>következményeit </a:t>
            </a:r>
            <a:r>
              <a:rPr lang="hu-HU" sz="1400" dirty="0">
                <a:latin typeface="Garamond" panose="02020404030301010803" pitchFamily="18" charset="0"/>
              </a:rPr>
              <a:t>vizsgálta. (Polányi, A nagy átalakulás, 1944)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>
                <a:latin typeface="Garamond" panose="02020404030301010803" pitchFamily="18" charset="0"/>
              </a:rPr>
              <a:t>Egyetemes </a:t>
            </a:r>
            <a:r>
              <a:rPr lang="hu-HU" sz="1400" dirty="0">
                <a:latin typeface="Garamond" panose="02020404030301010803" pitchFamily="18" charset="0"/>
              </a:rPr>
              <a:t>történeti perspektívát: A piac nem önszabályozó, mindig </a:t>
            </a:r>
            <a:r>
              <a:rPr lang="hu-HU" sz="1400" b="1" dirty="0">
                <a:latin typeface="Garamond" panose="02020404030301010803" pitchFamily="18" charset="0"/>
              </a:rPr>
              <a:t>szükség volt állami </a:t>
            </a:r>
            <a:r>
              <a:rPr lang="hu-HU" sz="1400" dirty="0">
                <a:latin typeface="Garamond" panose="02020404030301010803" pitchFamily="18" charset="0"/>
              </a:rPr>
              <a:t>beavatkozásra, a gazdaság mindig </a:t>
            </a:r>
            <a:r>
              <a:rPr lang="hu-HU" sz="1400" b="1" dirty="0">
                <a:latin typeface="Garamond" panose="02020404030301010803" pitchFamily="18" charset="0"/>
              </a:rPr>
              <a:t>társadalmi beágyazottságban </a:t>
            </a:r>
            <a:r>
              <a:rPr lang="hu-HU" sz="1400" dirty="0">
                <a:latin typeface="Garamond" panose="02020404030301010803" pitchFamily="18" charset="0"/>
              </a:rPr>
              <a:t>működött, a kapitalizmus kialakulása okozta a </a:t>
            </a:r>
            <a:r>
              <a:rPr lang="hu-HU" sz="1400" b="1" dirty="0">
                <a:latin typeface="Garamond" panose="02020404030301010803" pitchFamily="18" charset="0"/>
              </a:rPr>
              <a:t>világháborúkat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Garamond" panose="02020404030301010803" pitchFamily="18" charset="0"/>
              </a:rPr>
              <a:t>Mezopotámiai régió az ún. </a:t>
            </a:r>
            <a:r>
              <a:rPr lang="hu-HU" sz="1400" b="1" dirty="0">
                <a:latin typeface="Garamond" panose="02020404030301010803" pitchFamily="18" charset="0"/>
              </a:rPr>
              <a:t>beágyazott gazdaság </a:t>
            </a:r>
            <a:r>
              <a:rPr lang="hu-HU" sz="1400" dirty="0">
                <a:latin typeface="Garamond" panose="02020404030301010803" pitchFamily="18" charset="0"/>
              </a:rPr>
              <a:t>elvére épült.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Garamond" panose="02020404030301010803" pitchFamily="18" charset="0"/>
              </a:rPr>
              <a:t>az ókori társadalmakban a </a:t>
            </a:r>
            <a:r>
              <a:rPr lang="hu-HU" sz="1400" b="1" dirty="0">
                <a:latin typeface="Garamond" panose="02020404030301010803" pitchFamily="18" charset="0"/>
              </a:rPr>
              <a:t>gazdaság nem önálló szféra </a:t>
            </a:r>
            <a:r>
              <a:rPr lang="hu-HU" sz="1400" dirty="0">
                <a:latin typeface="Garamond" panose="02020404030301010803" pitchFamily="18" charset="0"/>
              </a:rPr>
              <a:t>volt, hanem szorosan </a:t>
            </a:r>
            <a:r>
              <a:rPr lang="hu-HU" sz="1400" dirty="0" err="1">
                <a:latin typeface="Garamond" panose="02020404030301010803" pitchFamily="18" charset="0"/>
              </a:rPr>
              <a:t>összefonódott</a:t>
            </a:r>
            <a:r>
              <a:rPr lang="hu-HU" sz="1400" dirty="0">
                <a:latin typeface="Garamond" panose="02020404030301010803" pitchFamily="18" charset="0"/>
              </a:rPr>
              <a:t> a társadalmi, vallási és politikai struktúrákkal.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Garamond" panose="02020404030301010803" pitchFamily="18" charset="0"/>
              </a:rPr>
              <a:t>Közösség fennmaradása, erőforrások igazságos elosztása, közösségi szükségletek kielégítése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>
                <a:latin typeface="Garamond" panose="02020404030301010803" pitchFamily="18" charset="0"/>
              </a:rPr>
              <a:t>A mezopotámiai gazdasági rendszer hosszú távon fenntarthatóbb volt</a:t>
            </a:r>
          </a:p>
          <a:p>
            <a:r>
              <a:rPr lang="hu-HU" sz="1400" dirty="0">
                <a:latin typeface="Garamond" panose="02020404030301010803" pitchFamily="18" charset="0"/>
              </a:rPr>
              <a:t>IDEALIZÁLJA AZ ÓKORI TÁRSADALMAT, DE SOKÁIG MŰKÖDÖTT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833C877-4A05-12EA-30C2-6697EF75FA37}"/>
              </a:ext>
            </a:extLst>
          </p:cNvPr>
          <p:cNvSpPr txBox="1"/>
          <p:nvPr/>
        </p:nvSpPr>
        <p:spPr>
          <a:xfrm>
            <a:off x="721621" y="5765418"/>
            <a:ext cx="1015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i="0" u="none" strike="noStrike" baseline="0" dirty="0">
                <a:latin typeface="Garamond" panose="02020404030301010803" pitchFamily="18" charset="0"/>
              </a:rPr>
              <a:t>Kérdés-feltevés: Volt-e hiány, elégedetlenség, sorban állás, minőségromlás?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68990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9D53DCFA-CC3F-76FD-2623-F1CD2B96328A}"/>
              </a:ext>
            </a:extLst>
          </p:cNvPr>
          <p:cNvSpPr txBox="1"/>
          <p:nvPr/>
        </p:nvSpPr>
        <p:spPr>
          <a:xfrm>
            <a:off x="1092488" y="1472625"/>
            <a:ext cx="98513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mélyebb megértéshez valóban kell a modell, de nem kell egy haladó könyvvel kezdeni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dirty="0">
                <a:latin typeface="+mj-lt"/>
              </a:rPr>
              <a:t>Bizonyos törvényszerűség valóban univerzálisak, de</a:t>
            </a:r>
            <a:r>
              <a:rPr lang="hu-HU" dirty="0">
                <a:latin typeface="+mj-lt"/>
              </a:rPr>
              <a:t> a</a:t>
            </a:r>
            <a:r>
              <a:rPr lang="hu-HU" sz="1800" dirty="0">
                <a:latin typeface="+mj-lt"/>
              </a:rPr>
              <a:t>z ókori gazdaságok nem a maiak egyszerűbb változata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dirty="0">
                <a:latin typeface="+mj-lt"/>
              </a:rPr>
              <a:t>Az egyén preferenciái és sok fogalmak is bonyolultabbak és ismeretlenek.</a:t>
            </a:r>
            <a:endParaRPr lang="hu-HU" sz="1800" kern="100" dirty="0"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hu-H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dirty="0"/>
              <a:t>Kell-e /hogyan /közgazdaságtant tanítani a történészeknek/ miért nincs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könyv értékét végső soron az dönti el, hogy aki ezt a könyvet megérti, az átfogóbb, mélyebb tanulmányokat fog-e tudni írni, mint előtte. (</a:t>
            </a:r>
            <a:r>
              <a:rPr lang="hu-HU" dirty="0" err="1"/>
              <a:t>ceteris</a:t>
            </a:r>
            <a:r>
              <a:rPr lang="hu-HU" dirty="0"/>
              <a:t> </a:t>
            </a:r>
            <a:r>
              <a:rPr lang="hu-HU" dirty="0" err="1"/>
              <a:t>paribus</a:t>
            </a:r>
            <a:r>
              <a:rPr lang="hu-HU" dirty="0"/>
              <a:t> vizsgálva</a:t>
            </a:r>
            <a:r>
              <a:rPr lang="hu-HU" dirty="0">
                <a:sym typeface="Wingdings" panose="05000000000000000000" pitchFamily="2" charset="2"/>
              </a:rPr>
              <a:t>)</a:t>
            </a:r>
            <a:endParaRPr lang="hu-HU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9E5D641C-E25C-D352-63AF-CA49367C4A2A}"/>
              </a:ext>
            </a:extLst>
          </p:cNvPr>
          <p:cNvSpPr txBox="1"/>
          <p:nvPr/>
        </p:nvSpPr>
        <p:spPr>
          <a:xfrm>
            <a:off x="4858014" y="762000"/>
            <a:ext cx="6085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dirty="0"/>
              <a:t>Konklúzió</a:t>
            </a:r>
          </a:p>
        </p:txBody>
      </p:sp>
    </p:spTree>
    <p:extLst>
      <p:ext uri="{BB962C8B-B14F-4D97-AF65-F5344CB8AC3E}">
        <p14:creationId xmlns:p14="http://schemas.microsoft.com/office/powerpoint/2010/main" val="1563046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A22320-A15E-5B3C-7FA8-2030006E32E4}"/>
              </a:ext>
            </a:extLst>
          </p:cNvPr>
          <p:cNvSpPr txBox="1">
            <a:spLocks/>
          </p:cNvSpPr>
          <p:nvPr/>
        </p:nvSpPr>
        <p:spPr>
          <a:xfrm>
            <a:off x="1295402" y="713147"/>
            <a:ext cx="9601196" cy="895159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dirty="0"/>
              <a:t>Felhasznált irodalom</a:t>
            </a:r>
            <a:endParaRPr lang="hu-HU" sz="1600" dirty="0"/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81EE57DC-4568-D098-00AF-10E29667FD84}"/>
              </a:ext>
            </a:extLst>
          </p:cNvPr>
          <p:cNvSpPr txBox="1">
            <a:spLocks/>
          </p:cNvSpPr>
          <p:nvPr/>
        </p:nvSpPr>
        <p:spPr>
          <a:xfrm>
            <a:off x="1035692" y="1340887"/>
            <a:ext cx="10321637" cy="29809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Donald W. Jones :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Economic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Theory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and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the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Ancient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Mediterranean.</a:t>
            </a:r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John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Wiley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&amp; </a:t>
            </a:r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Sons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, Inc, 2014.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Paul </a:t>
            </a:r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Erdkamp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: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Economic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Theory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and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the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Ancient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Mediterranean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,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Review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. </a:t>
            </a:r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Bryn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Mawr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Classical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Review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, 2015.  https://bmcr.brynmawr.edu/2015/2015.04.33/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Sven Günther: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Rezension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zu: Jones, Donald W.: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Economic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Theory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and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the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Ancient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Mediterranean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. http://www.hsozkult.de/publicationreview/id/reb-21982.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1600" dirty="0">
                <a:ln w="3175" cmpd="sng">
                  <a:noFill/>
                </a:ln>
                <a:ea typeface="+mj-ea"/>
                <a:cs typeface="+mj-cs"/>
              </a:rPr>
              <a:t>Matthew S. Hobson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: </a:t>
            </a:r>
            <a:r>
              <a:rPr lang="en-US" sz="1600" i="1" dirty="0">
                <a:ln w="3175" cmpd="sng">
                  <a:noFill/>
                </a:ln>
                <a:ea typeface="+mj-ea"/>
                <a:cs typeface="+mj-cs"/>
              </a:rPr>
              <a:t>Needs, wants, and unwelcome disciples: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</a:t>
            </a:r>
            <a:r>
              <a:rPr lang="en-US" sz="1600" i="1" dirty="0">
                <a:ln w="3175" cmpd="sng">
                  <a:noFill/>
                </a:ln>
                <a:ea typeface="+mj-ea"/>
                <a:cs typeface="+mj-cs"/>
              </a:rPr>
              <a:t>neoclassical economics and the ancient Mediterranean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.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Journal of Roman </a:t>
            </a:r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Archaeology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,</a:t>
            </a:r>
            <a:r>
              <a:rPr lang="en-US" sz="1600" dirty="0">
                <a:ln w="3175" cmpd="sng">
                  <a:noFill/>
                </a:ln>
                <a:ea typeface="+mj-ea"/>
                <a:cs typeface="+mj-cs"/>
              </a:rPr>
              <a:t> 2016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. október 31. </a:t>
            </a:r>
            <a:r>
              <a:rPr lang="en-US" sz="1600" dirty="0">
                <a:ln w="3175" cmpd="sng">
                  <a:noFill/>
                </a:ln>
                <a:ea typeface="+mj-ea"/>
                <a:cs typeface="+mj-cs"/>
              </a:rPr>
              <a:t>https://doi.org/10.1017/S1047759400072597 Published online by Cambridge University Pres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s, 688-691.</a:t>
            </a:r>
          </a:p>
          <a:p>
            <a:pPr algn="just"/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Columella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: 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De Re </a:t>
            </a:r>
            <a:r>
              <a:rPr lang="hu-HU" sz="1600" i="1" dirty="0" err="1">
                <a:ln w="3175" cmpd="sng">
                  <a:noFill/>
                </a:ln>
                <a:ea typeface="+mj-ea"/>
                <a:cs typeface="+mj-cs"/>
              </a:rPr>
              <a:t>Rustica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 XI. könyv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, 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https://www.thelatinlibrary.com/columella/columella.rr11.shtml</a:t>
            </a:r>
            <a:endParaRPr lang="hu-HU" sz="1600" dirty="0">
              <a:ln w="3175" cmpd="sng">
                <a:noFill/>
              </a:ln>
              <a:ea typeface="+mj-ea"/>
              <a:cs typeface="+mj-cs"/>
            </a:endParaRPr>
          </a:p>
          <a:p>
            <a:pPr algn="just"/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Hal R. Varian: 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Mikróökonómia Középfokon.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Akadémiai Kiadó, 2000.</a:t>
            </a:r>
          </a:p>
          <a:p>
            <a:pPr algn="just"/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Kornai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János: 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A hiány.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Közgazdasági és jogi könyvkiadó, 1980.</a:t>
            </a:r>
          </a:p>
          <a:p>
            <a:pPr algn="just"/>
            <a:r>
              <a:rPr lang="hu-HU" sz="1600" dirty="0" err="1">
                <a:ln w="3175" cmpd="sng">
                  <a:noFill/>
                </a:ln>
                <a:ea typeface="+mj-ea"/>
                <a:cs typeface="+mj-cs"/>
              </a:rPr>
              <a:t>Polanyi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Károly: </a:t>
            </a:r>
            <a:r>
              <a:rPr lang="hu-HU" sz="1600" i="1" dirty="0">
                <a:ln w="3175" cmpd="sng">
                  <a:noFill/>
                </a:ln>
                <a:ea typeface="+mj-ea"/>
                <a:cs typeface="+mj-cs"/>
              </a:rPr>
              <a:t>A nagy átalakulás.</a:t>
            </a:r>
            <a:r>
              <a:rPr lang="hu-HU" sz="1600" dirty="0">
                <a:ln w="3175" cmpd="sng">
                  <a:noFill/>
                </a:ln>
                <a:ea typeface="+mj-ea"/>
                <a:cs typeface="+mj-cs"/>
              </a:rPr>
              <a:t> Napvilág Kiadó, 2014.</a:t>
            </a:r>
          </a:p>
          <a:p>
            <a:pPr algn="just">
              <a:lnSpc>
                <a:spcPct val="150000"/>
              </a:lnSpc>
            </a:pPr>
            <a:endParaRPr lang="hu-HU" sz="1600" dirty="0">
              <a:ln w="3175" cmpd="sng">
                <a:noFill/>
              </a:ln>
              <a:ea typeface="+mj-ea"/>
              <a:cs typeface="+mj-cs"/>
            </a:endParaRPr>
          </a:p>
          <a:p>
            <a:pPr algn="just">
              <a:lnSpc>
                <a:spcPct val="150000"/>
              </a:lnSpc>
            </a:pPr>
            <a:endParaRPr lang="hu-H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hu-HU" sz="16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hu-HU" sz="1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/>
              <a:buNone/>
            </a:pPr>
            <a:endParaRPr lang="hu-HU" sz="1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24160925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3146</TotalTime>
  <Words>2203</Words>
  <Application>Microsoft Office PowerPoint</Application>
  <PresentationFormat>Szélesvásznú</PresentationFormat>
  <Paragraphs>199</Paragraphs>
  <Slides>13</Slides>
  <Notes>13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Garamond</vt:lpstr>
      <vt:lpstr>Times New Roman</vt:lpstr>
      <vt:lpstr>Wingdings</vt:lpstr>
      <vt:lpstr>Organikus</vt:lpstr>
      <vt:lpstr>ÓKORI KÖZGAZDASÁGTAN(!?) Közgazdasági elméletek  és az ókori Mediterráneum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Farkas Gábor</dc:creator>
  <cp:lastModifiedBy>Zoltan Lichtneckert</cp:lastModifiedBy>
  <cp:revision>176</cp:revision>
  <cp:lastPrinted>2024-12-06T09:11:17Z</cp:lastPrinted>
  <dcterms:created xsi:type="dcterms:W3CDTF">2023-11-06T17:20:09Z</dcterms:created>
  <dcterms:modified xsi:type="dcterms:W3CDTF">2024-12-06T11:34:02Z</dcterms:modified>
</cp:coreProperties>
</file>