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53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7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05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52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05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62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0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990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01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26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29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92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D26BC87E-DCC8-4E66-972D-A587756DF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6BA4F8A-EFDE-7AEC-DE6F-41051560C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822960"/>
            <a:ext cx="3898392" cy="5049781"/>
          </a:xfrm>
        </p:spPr>
        <p:txBody>
          <a:bodyPr anchor="t">
            <a:normAutofit/>
          </a:bodyPr>
          <a:lstStyle/>
          <a:p>
            <a:r>
              <a:rPr lang="hu-HU" sz="44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Daniela</a:t>
            </a:r>
            <a:r>
              <a:rPr lang="hu-HU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44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Dueck</a:t>
            </a:r>
            <a:r>
              <a:rPr lang="hu-HU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br>
              <a:rPr lang="hu-HU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44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Földrajz a klasszikus antikvitásban</a:t>
            </a:r>
            <a:br>
              <a:rPr lang="hu-HU" sz="44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hu-HU" sz="44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44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Kai</a:t>
            </a:r>
            <a:r>
              <a:rPr lang="hu-HU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44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Brodersen</a:t>
            </a:r>
            <a:r>
              <a:rPr lang="hu-HU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u-HU" sz="44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IV. </a:t>
            </a:r>
            <a:r>
              <a:rPr lang="hu-HU" sz="4400" b="1" i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fejezet: </a:t>
            </a:r>
            <a:r>
              <a:rPr lang="hu-HU" sz="44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Kartográfia </a:t>
            </a:r>
            <a:endParaRPr lang="hu-H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A18C719-4EAC-0CC8-3484-919FEA959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3380" y="5517501"/>
            <a:ext cx="5827117" cy="52174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hu-HU" sz="1500" b="1" dirty="0"/>
              <a:t>Péterfi Csongor</a:t>
            </a:r>
          </a:p>
          <a:p>
            <a:pPr>
              <a:lnSpc>
                <a:spcPct val="120000"/>
              </a:lnSpc>
            </a:pPr>
            <a:r>
              <a:rPr lang="hu-HU" sz="1500" b="1" dirty="0"/>
              <a:t>PPKE BTK, Történelem BA</a:t>
            </a:r>
          </a:p>
          <a:p>
            <a:pPr>
              <a:lnSpc>
                <a:spcPct val="120000"/>
              </a:lnSpc>
            </a:pPr>
            <a:r>
              <a:rPr lang="hu-HU" sz="1500" b="1" dirty="0"/>
              <a:t>Ókortörténeti Gyakorlat</a:t>
            </a:r>
          </a:p>
        </p:txBody>
      </p:sp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8B45C962-0D68-4A01-9627-70DEBBC36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175" y="571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F1D89FBF-493B-4E7D-B511-7E40674F6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24500" y="573971"/>
            <a:ext cx="0" cy="5712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Old World Map: How Did They Draw Maps In The Earlier Times?">
            <a:extLst>
              <a:ext uri="{FF2B5EF4-FFF2-40B4-BE49-F238E27FC236}">
                <a16:creationId xmlns:a16="http://schemas.microsoft.com/office/drawing/2014/main" id="{BC510142-DC97-0CD6-08E0-AF34DFE83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380" y="1078038"/>
            <a:ext cx="6170020" cy="320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8" name="Straight Connector 1047">
            <a:extLst>
              <a:ext uri="{FF2B5EF4-FFF2-40B4-BE49-F238E27FC236}">
                <a16:creationId xmlns:a16="http://schemas.microsoft.com/office/drawing/2014/main" id="{4BCC744E-5590-4542-B37F-B764470BF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176" y="6286500"/>
            <a:ext cx="110433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59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00D9073-0919-CBFD-2360-C5AD790E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786384"/>
            <a:ext cx="6233755" cy="1707775"/>
          </a:xfrm>
        </p:spPr>
        <p:txBody>
          <a:bodyPr anchor="t">
            <a:normAutofit/>
          </a:bodyPr>
          <a:lstStyle/>
          <a:p>
            <a:r>
              <a:rPr lang="hu-HU" b="1" dirty="0"/>
              <a:t>Kartográfia a </a:t>
            </a:r>
            <a:r>
              <a:rPr lang="hu-HU" b="1" dirty="0" err="1"/>
              <a:t>premodern</a:t>
            </a:r>
            <a:r>
              <a:rPr lang="hu-HU" b="1" dirty="0"/>
              <a:t> világban</a:t>
            </a: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68281B-AE5A-CAAC-67F1-9601E7520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2100949"/>
            <a:ext cx="6591294" cy="3903340"/>
          </a:xfrm>
        </p:spPr>
        <p:txBody>
          <a:bodyPr anchor="b">
            <a:normAutofit/>
          </a:bodyPr>
          <a:lstStyle/>
          <a:p>
            <a:r>
              <a:rPr lang="hu-HU" sz="2100" dirty="0"/>
              <a:t>Kartográfia (térképészet) jelentése</a:t>
            </a:r>
          </a:p>
          <a:p>
            <a:r>
              <a:rPr lang="hu-HU" sz="2100" dirty="0"/>
              <a:t>Ókori Kína, Kr. e. 3. század – tárgyi és irodalmi források: Nyugati Han-dinasztia kezdete</a:t>
            </a:r>
          </a:p>
          <a:p>
            <a:r>
              <a:rPr lang="hu-HU" sz="2100" dirty="0"/>
              <a:t>Leíró és matematikai földrajz </a:t>
            </a:r>
          </a:p>
          <a:p>
            <a:r>
              <a:rPr lang="hu-HU" sz="2100" dirty="0"/>
              <a:t>Görög-római világ kartográfiája: kevés forrás</a:t>
            </a:r>
          </a:p>
          <a:p>
            <a:r>
              <a:rPr lang="hu-HU" sz="2100" dirty="0" err="1"/>
              <a:t>Senefelder</a:t>
            </a:r>
            <a:r>
              <a:rPr lang="hu-HU" sz="2100" dirty="0"/>
              <a:t> 1796-os litográfiai találmánya </a:t>
            </a:r>
          </a:p>
          <a:p>
            <a:r>
              <a:rPr lang="hu-HU" sz="2100" dirty="0"/>
              <a:t>Hibák és másolatok, </a:t>
            </a:r>
            <a:r>
              <a:rPr lang="hu-HU" sz="2100" dirty="0" err="1"/>
              <a:t>anakronosztikus</a:t>
            </a:r>
            <a:r>
              <a:rPr lang="hu-HU" sz="2100" dirty="0"/>
              <a:t> gondolkodás</a:t>
            </a:r>
          </a:p>
          <a:p>
            <a:r>
              <a:rPr lang="hu-HU" sz="2100" dirty="0" err="1"/>
              <a:t>Anaxandrimos</a:t>
            </a:r>
            <a:r>
              <a:rPr lang="hu-HU" sz="2100" dirty="0"/>
              <a:t>, </a:t>
            </a:r>
            <a:r>
              <a:rPr lang="hu-HU" sz="2100" dirty="0" err="1"/>
              <a:t>Eratosthenes</a:t>
            </a:r>
            <a:r>
              <a:rPr lang="hu-HU" sz="2100" dirty="0"/>
              <a:t> és az </a:t>
            </a:r>
            <a:r>
              <a:rPr lang="hu-HU" sz="2100" dirty="0" err="1"/>
              <a:t>Imago</a:t>
            </a:r>
            <a:r>
              <a:rPr lang="hu-HU" sz="2100" dirty="0"/>
              <a:t> </a:t>
            </a:r>
            <a:r>
              <a:rPr lang="hu-HU" sz="2100" dirty="0" err="1"/>
              <a:t>Mundi</a:t>
            </a:r>
            <a:endParaRPr lang="hu-HU" sz="2100" dirty="0"/>
          </a:p>
        </p:txBody>
      </p: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576201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1 Babylonian map. The Imago Mundi conveys the origins and configuration...  | Download Scientific Diagram">
            <a:extLst>
              <a:ext uri="{FF2B5EF4-FFF2-40B4-BE49-F238E27FC236}">
                <a16:creationId xmlns:a16="http://schemas.microsoft.com/office/drawing/2014/main" id="{92F72BB5-4075-088F-326F-06D2BBEE3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" r="658" b="3"/>
          <a:stretch/>
        </p:blipFill>
        <p:spPr bwMode="auto">
          <a:xfrm>
            <a:off x="8036732" y="853712"/>
            <a:ext cx="3583768" cy="51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19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5D28D120-1389-4B3F-BECB-0949DCCAC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E7D288A-E07C-A189-F777-E0395E15C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50" y="4421792"/>
            <a:ext cx="6667966" cy="1613249"/>
          </a:xfrm>
        </p:spPr>
        <p:txBody>
          <a:bodyPr anchor="b">
            <a:normAutofit/>
          </a:bodyPr>
          <a:lstStyle/>
          <a:p>
            <a:r>
              <a:rPr lang="hu-HU" b="1" dirty="0"/>
              <a:t>Leíró és tudományos kartográfia</a:t>
            </a:r>
          </a:p>
        </p:txBody>
      </p:sp>
      <p:pic>
        <p:nvPicPr>
          <p:cNvPr id="3074" name="Picture 2" descr="A Tabula Peutingeriana (Peutinger-tábla ...">
            <a:extLst>
              <a:ext uri="{FF2B5EF4-FFF2-40B4-BE49-F238E27FC236}">
                <a16:creationId xmlns:a16="http://schemas.microsoft.com/office/drawing/2014/main" id="{DE8D905A-6B54-3C9B-7C83-61BF30503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773" y="883589"/>
            <a:ext cx="6580562" cy="28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9178E7-BC34-DC16-E086-CE8DA3D6E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702" y="2268613"/>
            <a:ext cx="4514760" cy="2748672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hu-HU" sz="2200" dirty="0"/>
              <a:t>Arisztophanész: </a:t>
            </a:r>
            <a:r>
              <a:rPr lang="hu-HU" sz="2200" i="1" dirty="0"/>
              <a:t>Felhők</a:t>
            </a:r>
            <a:r>
              <a:rPr lang="hu-HU" sz="2200" dirty="0"/>
              <a:t> c. műve</a:t>
            </a:r>
          </a:p>
          <a:p>
            <a:pPr>
              <a:lnSpc>
                <a:spcPct val="110000"/>
              </a:lnSpc>
            </a:pPr>
            <a:r>
              <a:rPr lang="hu-HU" sz="2200" dirty="0" err="1"/>
              <a:t>Periodos</a:t>
            </a:r>
            <a:r>
              <a:rPr lang="hu-HU" sz="2200" dirty="0"/>
              <a:t> (a Föld térképe)</a:t>
            </a:r>
          </a:p>
          <a:p>
            <a:pPr>
              <a:lnSpc>
                <a:spcPct val="110000"/>
              </a:lnSpc>
            </a:pPr>
            <a:r>
              <a:rPr lang="hu-HU" sz="2200" dirty="0"/>
              <a:t>Forma </a:t>
            </a:r>
            <a:r>
              <a:rPr lang="hu-HU" sz="2200" dirty="0" err="1"/>
              <a:t>Urbis</a:t>
            </a:r>
            <a:r>
              <a:rPr lang="hu-HU" sz="2200" dirty="0"/>
              <a:t> </a:t>
            </a:r>
            <a:r>
              <a:rPr lang="hu-HU" sz="2200" dirty="0" err="1"/>
              <a:t>Romae</a:t>
            </a:r>
            <a:r>
              <a:rPr lang="hu-HU" sz="2200" dirty="0"/>
              <a:t> (tudományos kartográfia)</a:t>
            </a:r>
          </a:p>
          <a:p>
            <a:pPr>
              <a:lnSpc>
                <a:spcPct val="110000"/>
              </a:lnSpc>
            </a:pPr>
            <a:r>
              <a:rPr lang="hu-HU" sz="2200" dirty="0" err="1"/>
              <a:t>Periplous</a:t>
            </a:r>
            <a:r>
              <a:rPr lang="hu-HU" sz="2200" dirty="0"/>
              <a:t> és </a:t>
            </a:r>
            <a:r>
              <a:rPr lang="hu-HU" sz="2200" dirty="0" err="1"/>
              <a:t>itinerarium</a:t>
            </a:r>
            <a:r>
              <a:rPr lang="hu-HU" sz="2200" dirty="0"/>
              <a:t> - Tabula </a:t>
            </a:r>
            <a:r>
              <a:rPr lang="hu-HU" sz="2200" dirty="0" err="1"/>
              <a:t>Peutingeriana</a:t>
            </a:r>
            <a:r>
              <a:rPr lang="hu-HU" sz="2200" dirty="0"/>
              <a:t> (leíró kartográfia)</a:t>
            </a:r>
          </a:p>
          <a:p>
            <a:pPr>
              <a:lnSpc>
                <a:spcPct val="110000"/>
              </a:lnSpc>
            </a:pPr>
            <a:r>
              <a:rPr lang="hu-HU" sz="2200" dirty="0" err="1"/>
              <a:t>Oikoumene</a:t>
            </a:r>
            <a:endParaRPr lang="hu-HU" sz="2200" dirty="0"/>
          </a:p>
          <a:p>
            <a:pPr>
              <a:lnSpc>
                <a:spcPct val="110000"/>
              </a:lnSpc>
            </a:pPr>
            <a:endParaRPr lang="hu-HU" sz="2100" dirty="0"/>
          </a:p>
          <a:p>
            <a:pPr>
              <a:lnSpc>
                <a:spcPct val="110000"/>
              </a:lnSpc>
            </a:pPr>
            <a:endParaRPr lang="hu-HU" sz="2100" dirty="0"/>
          </a:p>
        </p:txBody>
      </p:sp>
      <p:pic>
        <p:nvPicPr>
          <p:cNvPr id="3076" name="Picture 4" descr="Forma Urbis Romae - Wikipedia">
            <a:extLst>
              <a:ext uri="{FF2B5EF4-FFF2-40B4-BE49-F238E27FC236}">
                <a16:creationId xmlns:a16="http://schemas.microsoft.com/office/drawing/2014/main" id="{36763AFD-0AB8-28BD-C554-F8CBB1366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08787" y="3676013"/>
            <a:ext cx="1932842" cy="240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F0DC1883-8AF7-483D-9074-3C6D8AF57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5" name="Straight Connector 3084">
            <a:extLst>
              <a:ext uri="{FF2B5EF4-FFF2-40B4-BE49-F238E27FC236}">
                <a16:creationId xmlns:a16="http://schemas.microsoft.com/office/drawing/2014/main" id="{5921AE9A-B693-4CE0-85EA-0FAF5CC6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568486"/>
            <a:ext cx="0" cy="5718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7" name="Straight Connector 3086">
            <a:extLst>
              <a:ext uri="{FF2B5EF4-FFF2-40B4-BE49-F238E27FC236}">
                <a16:creationId xmlns:a16="http://schemas.microsoft.com/office/drawing/2014/main" id="{FFA513EC-F22A-4716-B08C-1524ED60B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68486"/>
            <a:ext cx="110556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95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1701B8A-197A-AD15-19B0-CE2DFF11D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786384"/>
            <a:ext cx="6233755" cy="1707775"/>
          </a:xfrm>
        </p:spPr>
        <p:txBody>
          <a:bodyPr anchor="t">
            <a:normAutofit/>
          </a:bodyPr>
          <a:lstStyle/>
          <a:p>
            <a:r>
              <a:rPr lang="hu-HU" b="1" dirty="0"/>
              <a:t>Térképek az állam szolgálatában?</a:t>
            </a:r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DDFEF7-B029-05C5-1E65-C588262C7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2494159"/>
            <a:ext cx="7162798" cy="3510129"/>
          </a:xfrm>
        </p:spPr>
        <p:txBody>
          <a:bodyPr anchor="b">
            <a:normAutofit/>
          </a:bodyPr>
          <a:lstStyle/>
          <a:p>
            <a:r>
              <a:rPr lang="hu-HU" sz="2500" dirty="0"/>
              <a:t>Kr. e. 499: </a:t>
            </a:r>
            <a:r>
              <a:rPr lang="hu-HU" sz="2500" dirty="0" err="1"/>
              <a:t>Aristagoras</a:t>
            </a:r>
            <a:r>
              <a:rPr lang="hu-HU" sz="2500" dirty="0"/>
              <a:t> és </a:t>
            </a:r>
            <a:r>
              <a:rPr lang="hu-HU" sz="2500" dirty="0" err="1"/>
              <a:t>Kleomenész</a:t>
            </a:r>
            <a:r>
              <a:rPr lang="hu-HU" sz="2500" dirty="0"/>
              <a:t> </a:t>
            </a:r>
            <a:r>
              <a:rPr lang="hu-HU" sz="2500" dirty="0" err="1"/>
              <a:t>párbeszéde</a:t>
            </a:r>
            <a:endParaRPr lang="hu-HU" sz="2500" dirty="0"/>
          </a:p>
          <a:p>
            <a:r>
              <a:rPr lang="hu-HU" sz="2500" dirty="0"/>
              <a:t>A térképek jelentősége – feliratok és kincsek</a:t>
            </a:r>
          </a:p>
          <a:p>
            <a:r>
              <a:rPr lang="hu-HU" sz="2500" dirty="0" err="1"/>
              <a:t>Agrippa</a:t>
            </a:r>
            <a:r>
              <a:rPr lang="hu-HU" sz="2500" dirty="0"/>
              <a:t> műalkotása - </a:t>
            </a:r>
            <a:r>
              <a:rPr lang="hu-HU" sz="2500" i="1" dirty="0" err="1"/>
              <a:t>princeps</a:t>
            </a:r>
            <a:r>
              <a:rPr lang="hu-HU" sz="2500" i="1" dirty="0"/>
              <a:t> terrarum </a:t>
            </a:r>
            <a:r>
              <a:rPr lang="hu-HU" sz="2500" i="1" dirty="0" err="1"/>
              <a:t>populus</a:t>
            </a:r>
            <a:r>
              <a:rPr lang="hu-HU" sz="2500" i="1" dirty="0"/>
              <a:t> </a:t>
            </a:r>
          </a:p>
          <a:p>
            <a:r>
              <a:rPr lang="hu-HU" sz="2500" dirty="0"/>
              <a:t>A GPS és az </a:t>
            </a:r>
            <a:r>
              <a:rPr lang="hu-HU" sz="2500" dirty="0" err="1"/>
              <a:t>őkori</a:t>
            </a:r>
            <a:r>
              <a:rPr lang="hu-HU" sz="2500" dirty="0"/>
              <a:t> gőzgép esete</a:t>
            </a:r>
          </a:p>
          <a:p>
            <a:endParaRPr lang="hu-HU" sz="1800" dirty="0"/>
          </a:p>
        </p:txBody>
      </p: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576201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Aiolupülé – Wikipédia">
            <a:extLst>
              <a:ext uri="{FF2B5EF4-FFF2-40B4-BE49-F238E27FC236}">
                <a16:creationId xmlns:a16="http://schemas.microsoft.com/office/drawing/2014/main" id="{60EA2635-68E4-5C8B-F14E-36BDC889D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3" r="2" b="2"/>
          <a:stretch/>
        </p:blipFill>
        <p:spPr bwMode="auto">
          <a:xfrm>
            <a:off x="8036732" y="853712"/>
            <a:ext cx="3583768" cy="51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38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D3C9D8-A6D8-3D62-4958-63A5FD7A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64CE7B-0917-9474-EFC8-3888667E1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434971" cy="3910987"/>
          </a:xfrm>
        </p:spPr>
        <p:txBody>
          <a:bodyPr/>
          <a:lstStyle/>
          <a:p>
            <a:r>
              <a:rPr lang="hu-HU" sz="2100" dirty="0" err="1"/>
              <a:t>Dueck</a:t>
            </a:r>
            <a:r>
              <a:rPr lang="hu-HU" sz="2100" dirty="0"/>
              <a:t> D., </a:t>
            </a:r>
            <a:r>
              <a:rPr lang="hu-HU" sz="2100" dirty="0" err="1"/>
              <a:t>Brodersen</a:t>
            </a:r>
            <a:r>
              <a:rPr lang="hu-HU" sz="2100" dirty="0"/>
              <a:t> K. </a:t>
            </a:r>
            <a:r>
              <a:rPr lang="hu-HU" sz="2100" dirty="0" err="1"/>
              <a:t>Geography</a:t>
            </a:r>
            <a:r>
              <a:rPr lang="hu-HU" sz="2100" dirty="0"/>
              <a:t> in </a:t>
            </a:r>
            <a:r>
              <a:rPr lang="hu-HU" sz="2100" dirty="0" err="1"/>
              <a:t>Classical</a:t>
            </a:r>
            <a:r>
              <a:rPr lang="hu-HU" sz="2100" dirty="0"/>
              <a:t> </a:t>
            </a:r>
            <a:r>
              <a:rPr lang="hu-HU" sz="2100" dirty="0" err="1"/>
              <a:t>Antiquity</a:t>
            </a:r>
            <a:r>
              <a:rPr lang="hu-HU" sz="2100" dirty="0"/>
              <a:t>. Cambridge University Press; 2012. https://doi.org/10.1017/CBO9781139027014 </a:t>
            </a:r>
          </a:p>
          <a:p>
            <a:r>
              <a:rPr lang="hu-HU" sz="2100" dirty="0" err="1"/>
              <a:t>Couprie</a:t>
            </a:r>
            <a:r>
              <a:rPr lang="hu-HU" sz="2100" dirty="0"/>
              <a:t>, D. L., &amp; </a:t>
            </a:r>
            <a:r>
              <a:rPr lang="hu-HU" sz="2100" dirty="0" err="1"/>
              <a:t>Couprie</a:t>
            </a:r>
            <a:r>
              <a:rPr lang="hu-HU" sz="2100" dirty="0"/>
              <a:t>, D. L. (2011). The </a:t>
            </a:r>
            <a:r>
              <a:rPr lang="hu-HU" sz="2100" dirty="0" err="1"/>
              <a:t>First</a:t>
            </a:r>
            <a:r>
              <a:rPr lang="hu-HU" sz="2100" dirty="0"/>
              <a:t> Map of </a:t>
            </a:r>
            <a:r>
              <a:rPr lang="hu-HU" sz="2100" dirty="0" err="1"/>
              <a:t>the</a:t>
            </a:r>
            <a:r>
              <a:rPr lang="hu-HU" sz="2100" dirty="0"/>
              <a:t> </a:t>
            </a:r>
            <a:r>
              <a:rPr lang="hu-HU" sz="2100" dirty="0" err="1"/>
              <a:t>Earth</a:t>
            </a:r>
            <a:r>
              <a:rPr lang="hu-HU" sz="2100" dirty="0"/>
              <a:t>. </a:t>
            </a:r>
            <a:r>
              <a:rPr lang="hu-HU" sz="2100" dirty="0" err="1"/>
              <a:t>Heaven</a:t>
            </a:r>
            <a:r>
              <a:rPr lang="hu-HU" sz="2100" dirty="0"/>
              <a:t> and </a:t>
            </a:r>
            <a:r>
              <a:rPr lang="hu-HU" sz="2100" dirty="0" err="1"/>
              <a:t>Earth</a:t>
            </a:r>
            <a:r>
              <a:rPr lang="hu-HU" sz="2100" dirty="0"/>
              <a:t> in </a:t>
            </a:r>
            <a:r>
              <a:rPr lang="hu-HU" sz="2100" dirty="0" err="1"/>
              <a:t>Ancient</a:t>
            </a:r>
            <a:r>
              <a:rPr lang="hu-HU" sz="2100" dirty="0"/>
              <a:t> </a:t>
            </a:r>
            <a:r>
              <a:rPr lang="hu-HU" sz="2100" dirty="0" err="1"/>
              <a:t>Greek</a:t>
            </a:r>
            <a:r>
              <a:rPr lang="hu-HU" sz="2100" dirty="0"/>
              <a:t> </a:t>
            </a:r>
            <a:r>
              <a:rPr lang="hu-HU" sz="2100" dirty="0" err="1"/>
              <a:t>Cosmology</a:t>
            </a:r>
            <a:r>
              <a:rPr lang="hu-HU" sz="2100" dirty="0"/>
              <a:t>: </a:t>
            </a:r>
            <a:r>
              <a:rPr lang="hu-HU" sz="2100" dirty="0" err="1"/>
              <a:t>From</a:t>
            </a:r>
            <a:r>
              <a:rPr lang="hu-HU" sz="2100" dirty="0"/>
              <a:t> </a:t>
            </a:r>
            <a:r>
              <a:rPr lang="hu-HU" sz="2100" dirty="0" err="1"/>
              <a:t>Thales</a:t>
            </a:r>
            <a:r>
              <a:rPr lang="hu-HU" sz="2100" dirty="0"/>
              <a:t> </a:t>
            </a:r>
            <a:r>
              <a:rPr lang="hu-HU" sz="2100" dirty="0" err="1"/>
              <a:t>to</a:t>
            </a:r>
            <a:r>
              <a:rPr lang="hu-HU" sz="2100" dirty="0"/>
              <a:t> </a:t>
            </a:r>
            <a:r>
              <a:rPr lang="hu-HU" sz="2100" dirty="0" err="1"/>
              <a:t>Heraclides</a:t>
            </a:r>
            <a:r>
              <a:rPr lang="hu-HU" sz="2100" dirty="0"/>
              <a:t> </a:t>
            </a:r>
            <a:r>
              <a:rPr lang="hu-HU" sz="2100" dirty="0" err="1"/>
              <a:t>Ponticus</a:t>
            </a:r>
            <a:r>
              <a:rPr lang="hu-HU" sz="2100" dirty="0"/>
              <a:t>, 79-86. https://doi.org/10.1007/978-1-4419-8116-5_6 </a:t>
            </a:r>
          </a:p>
          <a:p>
            <a:r>
              <a:rPr lang="hu-HU" sz="2100" dirty="0" err="1"/>
              <a:t>Grüll</a:t>
            </a:r>
            <a:r>
              <a:rPr lang="hu-HU" sz="2100" dirty="0"/>
              <a:t>, T. (2008). A </a:t>
            </a:r>
            <a:r>
              <a:rPr lang="hu-HU" sz="2100" dirty="0" err="1"/>
              <a:t>principátus</a:t>
            </a:r>
            <a:r>
              <a:rPr lang="hu-HU" sz="2100" dirty="0"/>
              <a:t> geopolitikai propagandája. Ókor, 7(3), 56-65.</a:t>
            </a:r>
          </a:p>
          <a:p>
            <a:r>
              <a:rPr lang="hu-HU" sz="2100" dirty="0" err="1"/>
              <a:t>Strabón</a:t>
            </a:r>
            <a:r>
              <a:rPr lang="hu-HU" sz="2100" dirty="0"/>
              <a:t> (1977). </a:t>
            </a:r>
            <a:r>
              <a:rPr lang="hu-HU" sz="2100" dirty="0" err="1"/>
              <a:t>Geógraphika</a:t>
            </a:r>
            <a:r>
              <a:rPr lang="hu-HU" sz="2100" dirty="0"/>
              <a:t>. Gondolat Könyvkiadó, Budapest.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77613829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lignment">
      <a:dk1>
        <a:sysClr val="windowText" lastClr="000000"/>
      </a:dk1>
      <a:lt1>
        <a:sysClr val="window" lastClr="FFFFFF"/>
      </a:lt1>
      <a:dk2>
        <a:srgbClr val="3B3D38"/>
      </a:dk2>
      <a:lt2>
        <a:srgbClr val="F7F2EE"/>
      </a:lt2>
      <a:accent1>
        <a:srgbClr val="928A63"/>
      </a:accent1>
      <a:accent2>
        <a:srgbClr val="B57B6B"/>
      </a:accent2>
      <a:accent3>
        <a:srgbClr val="9E8484"/>
      </a:accent3>
      <a:accent4>
        <a:srgbClr val="7C8A75"/>
      </a:accent4>
      <a:accent5>
        <a:srgbClr val="8C8578"/>
      </a:accent5>
      <a:accent6>
        <a:srgbClr val="A18563"/>
      </a:accent6>
      <a:hlink>
        <a:srgbClr val="B57B6B"/>
      </a:hlink>
      <a:folHlink>
        <a:srgbClr val="7C8A75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253</Words>
  <Application>Microsoft Office PowerPoint</Application>
  <PresentationFormat>Szélesvásznú</PresentationFormat>
  <Paragraphs>28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0" baseType="lpstr">
      <vt:lpstr>Batang</vt:lpstr>
      <vt:lpstr>Arial</vt:lpstr>
      <vt:lpstr>Avenir Next LT Pro Light</vt:lpstr>
      <vt:lpstr>Times New Roman</vt:lpstr>
      <vt:lpstr>AlignmentVTI</vt:lpstr>
      <vt:lpstr>Daniela Dueck:  Földrajz a klasszikus antikvitásban  Kai Brodersen: IV. fejezet: Kartográfia </vt:lpstr>
      <vt:lpstr>Kartográfia a premodern világban</vt:lpstr>
      <vt:lpstr>Leíró és tudományos kartográfia</vt:lpstr>
      <vt:lpstr>Térképek az állam szolgálatában?</vt:lpstr>
      <vt:lpstr>Források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Péterfi Csongor</dc:creator>
  <cp:lastModifiedBy>Péterfi Csongor</cp:lastModifiedBy>
  <cp:revision>2</cp:revision>
  <dcterms:created xsi:type="dcterms:W3CDTF">2024-11-20T23:40:50Z</dcterms:created>
  <dcterms:modified xsi:type="dcterms:W3CDTF">2024-11-21T00:20:10Z</dcterms:modified>
</cp:coreProperties>
</file>