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D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6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12/5/2024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ACAE4E4-C69D-F5A4-EBA6-32609D5996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 err="1"/>
              <a:t>Cursus</a:t>
            </a:r>
            <a:r>
              <a:rPr lang="hu-HU" b="1" dirty="0"/>
              <a:t> </a:t>
            </a:r>
            <a:r>
              <a:rPr lang="hu-HU" b="1" dirty="0" err="1"/>
              <a:t>publicus</a:t>
            </a:r>
            <a:endParaRPr lang="hu-HU" b="1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CF688CA-EA22-841D-BC53-6D442290E8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Készítette: </a:t>
            </a:r>
            <a:r>
              <a:rPr lang="hu-HU" dirty="0" err="1"/>
              <a:t>cziráki</a:t>
            </a:r>
            <a:r>
              <a:rPr lang="hu-HU" dirty="0"/>
              <a:t> </a:t>
            </a:r>
            <a:r>
              <a:rPr lang="hu-HU" dirty="0" err="1"/>
              <a:t>csongor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6723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F9C99D-BB03-D644-F426-B94203226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29" y="191461"/>
            <a:ext cx="9404723" cy="1014341"/>
          </a:xfrm>
        </p:spPr>
        <p:txBody>
          <a:bodyPr/>
          <a:lstStyle/>
          <a:p>
            <a:r>
              <a:rPr lang="hu-HU" dirty="0"/>
              <a:t>Létrejötte és fejlődése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ADE682-13E1-31FE-6894-DD8FC521E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019" y="1331259"/>
            <a:ext cx="9098755" cy="4567123"/>
          </a:xfrm>
        </p:spPr>
        <p:txBody>
          <a:bodyPr/>
          <a:lstStyle/>
          <a:p>
            <a:r>
              <a:rPr lang="hu-HU" dirty="0"/>
              <a:t>Létfontosságú elem a birodalom fennmaradása érdekében</a:t>
            </a:r>
          </a:p>
          <a:p>
            <a:r>
              <a:rPr lang="hu-HU" dirty="0"/>
              <a:t>Alapja: perzsa rendszer</a:t>
            </a:r>
          </a:p>
          <a:p>
            <a:r>
              <a:rPr lang="hu-HU" b="1" dirty="0"/>
              <a:t>Augustus hozza létre</a:t>
            </a:r>
          </a:p>
          <a:p>
            <a:pPr marL="542925"/>
            <a:r>
              <a:rPr lang="hu-HU" dirty="0"/>
              <a:t>Suetonius: Caesarok élete -&gt; fő koncepció: fontos üzenetek küldése</a:t>
            </a:r>
          </a:p>
          <a:p>
            <a:pPr marL="542925"/>
            <a:r>
              <a:rPr lang="hu-HU" i="1" dirty="0"/>
              <a:t>„Közvetlenül és minél gyorsabban akart értesülni és tudomást szerezni mindenről, ami egy-egy tartományban történik; ezért a hadiutakon, rövid szakaszonként eleinte ifjú gyalogfutárokat, majd járműveket állított. Emez jobban bevált, mert a helyszínről hírt hozó futárokat ily módon akár személyesen is kihallgathatta.”</a:t>
            </a:r>
          </a:p>
          <a:p>
            <a:r>
              <a:rPr lang="hu-HU" i="1" dirty="0"/>
              <a:t>Egészen 6. század első feléig működött – Kelet-Római Birodalomban és Keleti Gót Királyságban</a:t>
            </a:r>
          </a:p>
        </p:txBody>
      </p:sp>
      <p:pic>
        <p:nvPicPr>
          <p:cNvPr id="5" name="Kép 4" descr="A képen Tárgyi lelet, Klasszikus szobrok, művészet, épület látható&#10;&#10;Automatikusan generált leírás">
            <a:extLst>
              <a:ext uri="{FF2B5EF4-FFF2-40B4-BE49-F238E27FC236}">
                <a16:creationId xmlns:a16="http://schemas.microsoft.com/office/drawing/2014/main" id="{E8B7EA0C-9C41-970A-A3A7-993DDA37F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007" y="0"/>
            <a:ext cx="1982993" cy="3172789"/>
          </a:xfrm>
          <a:prstGeom prst="rect">
            <a:avLst/>
          </a:prstGeom>
        </p:spPr>
      </p:pic>
      <p:pic>
        <p:nvPicPr>
          <p:cNvPr id="7" name="Kép 6" descr="A képen múzeum, szobor, Mellszobor, művészet látható&#10;&#10;Automatikusan generált leírás">
            <a:extLst>
              <a:ext uri="{FF2B5EF4-FFF2-40B4-BE49-F238E27FC236}">
                <a16:creationId xmlns:a16="http://schemas.microsoft.com/office/drawing/2014/main" id="{A94F9BAF-F0CE-C078-6FC4-B704B6E51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101" y="3115980"/>
            <a:ext cx="2659492" cy="3550559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4F1F1182-6AE1-EE91-8311-387FAE93CF73}"/>
              </a:ext>
            </a:extLst>
          </p:cNvPr>
          <p:cNvSpPr txBox="1"/>
          <p:nvPr/>
        </p:nvSpPr>
        <p:spPr>
          <a:xfrm>
            <a:off x="7898934" y="6357480"/>
            <a:ext cx="1795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Suetonius</a:t>
            </a:r>
          </a:p>
        </p:txBody>
      </p:sp>
    </p:spTree>
    <p:extLst>
      <p:ext uri="{BB962C8B-B14F-4D97-AF65-F5344CB8AC3E}">
        <p14:creationId xmlns:p14="http://schemas.microsoft.com/office/powerpoint/2010/main" val="2825551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D91522-B577-8F73-5569-6EC4247A2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29" y="201510"/>
            <a:ext cx="9404723" cy="1044486"/>
          </a:xfrm>
        </p:spPr>
        <p:txBody>
          <a:bodyPr/>
          <a:lstStyle/>
          <a:p>
            <a:r>
              <a:rPr lang="hu-HU" dirty="0"/>
              <a:t>Működése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CD9A8DA-0F7E-2042-3775-6228084C2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29" y="1331259"/>
            <a:ext cx="7717821" cy="5526741"/>
          </a:xfrm>
        </p:spPr>
        <p:txBody>
          <a:bodyPr>
            <a:normAutofit/>
          </a:bodyPr>
          <a:lstStyle/>
          <a:p>
            <a:r>
              <a:rPr lang="hu-HU" dirty="0" err="1"/>
              <a:t>Galatia</a:t>
            </a:r>
            <a:r>
              <a:rPr lang="hu-HU" dirty="0"/>
              <a:t> helytartójától származó forrás kezdetekre vonatkozóan</a:t>
            </a:r>
          </a:p>
          <a:p>
            <a:pPr marL="542925"/>
            <a:r>
              <a:rPr lang="hu-HU" dirty="0"/>
              <a:t>Helyi lakosok biztosították az eszközöket</a:t>
            </a:r>
          </a:p>
          <a:p>
            <a:pPr marL="542925"/>
            <a:r>
              <a:rPr lang="hu-HU" dirty="0"/>
              <a:t>Kompenzáció járt -&gt; 4. századtól megszűnt</a:t>
            </a:r>
          </a:p>
          <a:p>
            <a:pPr marL="542925"/>
            <a:r>
              <a:rPr lang="hu-HU" dirty="0"/>
              <a:t>=&gt; állami közlekedési rendszer, ami kötelezettséget helyez a magánszemélyre</a:t>
            </a:r>
          </a:p>
          <a:p>
            <a:r>
              <a:rPr lang="hu-HU" dirty="0"/>
              <a:t>Fogadó- és pihenőhelyek létrehozása = </a:t>
            </a:r>
            <a:r>
              <a:rPr lang="hu-HU" dirty="0" err="1"/>
              <a:t>mutationes</a:t>
            </a:r>
            <a:r>
              <a:rPr lang="hu-HU" dirty="0"/>
              <a:t>; </a:t>
            </a:r>
            <a:r>
              <a:rPr lang="hu-HU" dirty="0" err="1"/>
              <a:t>mansiones</a:t>
            </a:r>
            <a:endParaRPr lang="hu-HU" dirty="0"/>
          </a:p>
          <a:p>
            <a:r>
              <a:rPr lang="hu-HU" dirty="0"/>
              <a:t>HÁROM alapvető szükséglet:</a:t>
            </a:r>
          </a:p>
          <a:p>
            <a:pPr marL="542925" indent="0">
              <a:buNone/>
            </a:pPr>
            <a:r>
              <a:rPr lang="hu-HU" dirty="0"/>
              <a:t>1) állami kommunikáció biztosítása</a:t>
            </a:r>
          </a:p>
          <a:p>
            <a:pPr marL="542925" indent="0">
              <a:buNone/>
            </a:pPr>
            <a:r>
              <a:rPr lang="hu-HU" dirty="0"/>
              <a:t>2) állami hivatalnokok utaztatása</a:t>
            </a:r>
          </a:p>
          <a:p>
            <a:pPr marL="542925" indent="0">
              <a:buNone/>
            </a:pPr>
            <a:r>
              <a:rPr lang="hu-HU" dirty="0"/>
              <a:t>3) termékek szállítása</a:t>
            </a:r>
          </a:p>
        </p:txBody>
      </p:sp>
      <p:pic>
        <p:nvPicPr>
          <p:cNvPr id="5" name="Kép 4" descr="A képen szöveg, térkép, atlasz, Betűtípus látható&#10;&#10;Automatikusan generált leírás">
            <a:extLst>
              <a:ext uri="{FF2B5EF4-FFF2-40B4-BE49-F238E27FC236}">
                <a16:creationId xmlns:a16="http://schemas.microsoft.com/office/drawing/2014/main" id="{A62E0710-41A2-98ED-A617-8B8BDC59C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5914" y="3834156"/>
            <a:ext cx="4078157" cy="2897638"/>
          </a:xfrm>
          <a:prstGeom prst="rect">
            <a:avLst/>
          </a:prstGeom>
        </p:spPr>
      </p:pic>
      <p:pic>
        <p:nvPicPr>
          <p:cNvPr id="7" name="Kép 6" descr="A képen ég, kültéri, felhő, Romok látható&#10;&#10;Automatikusan generált leírás">
            <a:extLst>
              <a:ext uri="{FF2B5EF4-FFF2-40B4-BE49-F238E27FC236}">
                <a16:creationId xmlns:a16="http://schemas.microsoft.com/office/drawing/2014/main" id="{B38ED9A9-C4D4-BE6E-0227-6AE97E566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750" y="-6772"/>
            <a:ext cx="4286250" cy="2590800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9E4796E2-42C8-B857-ADF7-4CA0CFB5D595}"/>
              </a:ext>
            </a:extLst>
          </p:cNvPr>
          <p:cNvSpPr txBox="1"/>
          <p:nvPr/>
        </p:nvSpPr>
        <p:spPr>
          <a:xfrm>
            <a:off x="8832273" y="2584028"/>
            <a:ext cx="2909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Mansio</a:t>
            </a:r>
            <a:r>
              <a:rPr lang="hu-HU" dirty="0"/>
              <a:t>, </a:t>
            </a:r>
            <a:r>
              <a:rPr lang="hu-HU" dirty="0" err="1"/>
              <a:t>Staffordshire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22368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AB91075-3C91-EA4C-E54C-F2F334D9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29" y="142623"/>
            <a:ext cx="9404723" cy="933955"/>
          </a:xfrm>
        </p:spPr>
        <p:txBody>
          <a:bodyPr/>
          <a:lstStyle/>
          <a:p>
            <a:r>
              <a:rPr lang="hu-HU" dirty="0"/>
              <a:t>1) Állami kommunikáció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1D462A2-350D-88E9-6668-C2433D914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29" y="1242447"/>
            <a:ext cx="6707723" cy="4195481"/>
          </a:xfrm>
        </p:spPr>
        <p:txBody>
          <a:bodyPr>
            <a:normAutofit lnSpcReduction="10000"/>
          </a:bodyPr>
          <a:lstStyle/>
          <a:p>
            <a:r>
              <a:rPr lang="hu-HU" dirty="0"/>
              <a:t>KIK szállították az üzeneteket?</a:t>
            </a:r>
          </a:p>
          <a:p>
            <a:pPr marL="542925"/>
            <a:r>
              <a:rPr lang="hu-HU" dirty="0"/>
              <a:t>Fontosabb üzenetek -&gt; magas rangú </a:t>
            </a:r>
            <a:r>
              <a:rPr lang="hu-HU" b="1" dirty="0" err="1"/>
              <a:t>speculatores</a:t>
            </a:r>
            <a:r>
              <a:rPr lang="hu-HU" dirty="0"/>
              <a:t> + </a:t>
            </a:r>
            <a:r>
              <a:rPr lang="hu-HU" b="1" dirty="0" err="1"/>
              <a:t>praetoriánusok</a:t>
            </a:r>
            <a:endParaRPr lang="hu-HU" b="1" dirty="0"/>
          </a:p>
          <a:p>
            <a:pPr marL="542925"/>
            <a:r>
              <a:rPr lang="hu-HU" dirty="0"/>
              <a:t>Speciális küldetések -&gt; </a:t>
            </a:r>
            <a:r>
              <a:rPr lang="hu-HU" b="1" dirty="0" err="1"/>
              <a:t>frumentarii</a:t>
            </a:r>
            <a:endParaRPr lang="hu-HU" b="1" dirty="0"/>
          </a:p>
          <a:p>
            <a:pPr marL="542925"/>
            <a:r>
              <a:rPr lang="hu-HU" dirty="0"/>
              <a:t>Napi jelentések -&gt; alsóbb rangú katonák</a:t>
            </a:r>
          </a:p>
          <a:p>
            <a:pPr marL="542925"/>
            <a:r>
              <a:rPr lang="hu-HU" dirty="0"/>
              <a:t>+ helytartók bizalmasaikra támaszkodtak + </a:t>
            </a:r>
            <a:r>
              <a:rPr lang="hu-HU" b="1" dirty="0" err="1"/>
              <a:t>beneficiarii</a:t>
            </a:r>
            <a:endParaRPr lang="hu-HU" b="1" dirty="0"/>
          </a:p>
          <a:p>
            <a:r>
              <a:rPr lang="hu-HU" dirty="0"/>
              <a:t>Legnagyobb csoport: </a:t>
            </a:r>
            <a:r>
              <a:rPr lang="hu-HU" b="1" dirty="0" err="1"/>
              <a:t>tabelarii</a:t>
            </a:r>
            <a:r>
              <a:rPr lang="hu-HU" b="1" dirty="0"/>
              <a:t> </a:t>
            </a:r>
            <a:r>
              <a:rPr lang="hu-HU" b="1" dirty="0" err="1"/>
              <a:t>Augustii</a:t>
            </a:r>
            <a:r>
              <a:rPr lang="hu-HU" b="1" dirty="0"/>
              <a:t> és </a:t>
            </a:r>
            <a:r>
              <a:rPr lang="hu-HU" b="1" dirty="0" err="1"/>
              <a:t>cursores</a:t>
            </a:r>
            <a:endParaRPr lang="hu-HU" b="1" dirty="0"/>
          </a:p>
          <a:p>
            <a:pPr marL="542925" indent="-361950">
              <a:tabLst>
                <a:tab pos="542925" algn="l"/>
              </a:tabLst>
            </a:pPr>
            <a:r>
              <a:rPr lang="hu-HU" dirty="0"/>
              <a:t>Profi futárok; rabszolgákból és </a:t>
            </a:r>
            <a:r>
              <a:rPr lang="hu-HU" dirty="0" err="1"/>
              <a:t>felszabadítottakból</a:t>
            </a:r>
            <a:endParaRPr lang="hu-HU" dirty="0"/>
          </a:p>
        </p:txBody>
      </p:sp>
      <p:pic>
        <p:nvPicPr>
          <p:cNvPr id="5" name="Kép 4" descr="A képen Kőfaragás, Vésés, dombormű, szobor látható&#10;&#10;Automatikusan generált leírás">
            <a:extLst>
              <a:ext uri="{FF2B5EF4-FFF2-40B4-BE49-F238E27FC236}">
                <a16:creationId xmlns:a16="http://schemas.microsoft.com/office/drawing/2014/main" id="{DE329B71-49DC-1D3E-BD32-F72774C60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073" y="1420072"/>
            <a:ext cx="5758927" cy="40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33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CEFD9E-6488-C1FA-A753-86C585906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29" y="117503"/>
            <a:ext cx="9404723" cy="756704"/>
          </a:xfrm>
        </p:spPr>
        <p:txBody>
          <a:bodyPr/>
          <a:lstStyle/>
          <a:p>
            <a:r>
              <a:rPr lang="hu-HU" dirty="0"/>
              <a:t>2) Utaztatás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8CB0C72-1AEC-4AF8-7C7B-980682F6C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29" y="874207"/>
            <a:ext cx="8946541" cy="4347883"/>
          </a:xfrm>
        </p:spPr>
        <p:txBody>
          <a:bodyPr>
            <a:normAutofit/>
          </a:bodyPr>
          <a:lstStyle/>
          <a:p>
            <a:r>
              <a:rPr lang="hu-HU" dirty="0"/>
              <a:t>Nem volt ingyen és nem használhatta mindenki!</a:t>
            </a:r>
          </a:p>
          <a:p>
            <a:r>
              <a:rPr lang="hu-HU" dirty="0"/>
              <a:t>CSAK érvényes engedéllyel = </a:t>
            </a:r>
            <a:r>
              <a:rPr lang="hu-HU" b="1" dirty="0"/>
              <a:t>diplomata</a:t>
            </a:r>
          </a:p>
          <a:p>
            <a:pPr marL="542925"/>
            <a:r>
              <a:rPr lang="hu-HU" dirty="0"/>
              <a:t>Idő, név, útvonal</a:t>
            </a:r>
          </a:p>
          <a:p>
            <a:pPr marL="542925"/>
            <a:r>
              <a:rPr lang="hu-HU" dirty="0"/>
              <a:t>Gyakori hamisítások</a:t>
            </a:r>
          </a:p>
          <a:p>
            <a:r>
              <a:rPr lang="hu-HU" dirty="0"/>
              <a:t>Használatnál számított:</a:t>
            </a:r>
          </a:p>
          <a:p>
            <a:pPr marL="542925" indent="0">
              <a:buNone/>
            </a:pPr>
            <a:r>
              <a:rPr lang="hu-HU" dirty="0"/>
              <a:t>A) adminisztrációban betöltött szerep</a:t>
            </a:r>
          </a:p>
          <a:p>
            <a:pPr marL="542925" indent="0">
              <a:buNone/>
            </a:pPr>
            <a:r>
              <a:rPr lang="hu-HU" dirty="0"/>
              <a:t>B) társadalmi osztály</a:t>
            </a:r>
          </a:p>
          <a:p>
            <a:r>
              <a:rPr lang="hu-HU" dirty="0"/>
              <a:t>Ki adhatta ki a diplomatákat?</a:t>
            </a:r>
          </a:p>
          <a:p>
            <a:pPr marL="542925"/>
            <a:r>
              <a:rPr lang="hu-HU" b="1" dirty="0"/>
              <a:t>Steven Mitchell</a:t>
            </a:r>
            <a:r>
              <a:rPr lang="hu-HU" dirty="0"/>
              <a:t>: császár, helytartók, </a:t>
            </a:r>
            <a:r>
              <a:rPr lang="hu-HU" dirty="0" err="1"/>
              <a:t>consulok</a:t>
            </a:r>
            <a:r>
              <a:rPr lang="hu-HU" dirty="0"/>
              <a:t>, </a:t>
            </a:r>
            <a:r>
              <a:rPr lang="hu-HU" dirty="0" err="1"/>
              <a:t>prefectus</a:t>
            </a:r>
            <a:r>
              <a:rPr lang="hu-HU" dirty="0"/>
              <a:t> </a:t>
            </a:r>
            <a:r>
              <a:rPr lang="hu-HU" dirty="0" err="1"/>
              <a:t>praetori</a:t>
            </a:r>
            <a:endParaRPr lang="hu-HU" dirty="0"/>
          </a:p>
          <a:p>
            <a:pPr marL="542925"/>
            <a:r>
              <a:rPr lang="hu-HU" b="1" dirty="0"/>
              <a:t>Anne </a:t>
            </a:r>
            <a:r>
              <a:rPr lang="hu-HU" b="1" dirty="0" err="1"/>
              <a:t>Kolb</a:t>
            </a:r>
            <a:r>
              <a:rPr lang="hu-HU" dirty="0"/>
              <a:t>: csak a császár</a:t>
            </a:r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29A5369E-7077-C1A1-7F59-A117712E9EEF}"/>
              </a:ext>
            </a:extLst>
          </p:cNvPr>
          <p:cNvSpPr txBox="1">
            <a:spLocks/>
          </p:cNvSpPr>
          <p:nvPr/>
        </p:nvSpPr>
        <p:spPr>
          <a:xfrm>
            <a:off x="168351" y="5222090"/>
            <a:ext cx="9404723" cy="7567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dirty="0"/>
              <a:t>3) Termékszállítás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0B7087D3-DABB-6DF1-EA52-9F5B3C177874}"/>
              </a:ext>
            </a:extLst>
          </p:cNvPr>
          <p:cNvSpPr txBox="1"/>
          <p:nvPr/>
        </p:nvSpPr>
        <p:spPr>
          <a:xfrm>
            <a:off x="187929" y="6119471"/>
            <a:ext cx="9277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=&gt; Nem meghatározó; állomások nem voltak nagy mennyiségre felkészülve!</a:t>
            </a:r>
          </a:p>
        </p:txBody>
      </p:sp>
      <p:pic>
        <p:nvPicPr>
          <p:cNvPr id="7" name="Kép 6" descr="A képen kerék, közlekedés, jármű, múzeum látható&#10;&#10;Automatikusan generált leírás">
            <a:extLst>
              <a:ext uri="{FF2B5EF4-FFF2-40B4-BE49-F238E27FC236}">
                <a16:creationId xmlns:a16="http://schemas.microsoft.com/office/drawing/2014/main" id="{BC57844D-E3C3-C3CD-3EA9-0198F7F24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8319" y="495855"/>
            <a:ext cx="3687822" cy="2761769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8CF488A5-2F04-5CDD-6DE8-7326B25C623D}"/>
              </a:ext>
            </a:extLst>
          </p:cNvPr>
          <p:cNvSpPr txBox="1"/>
          <p:nvPr/>
        </p:nvSpPr>
        <p:spPr>
          <a:xfrm>
            <a:off x="8790365" y="3266644"/>
            <a:ext cx="2494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Fogat rekonstrukció</a:t>
            </a:r>
          </a:p>
        </p:txBody>
      </p:sp>
    </p:spTree>
    <p:extLst>
      <p:ext uri="{BB962C8B-B14F-4D97-AF65-F5344CB8AC3E}">
        <p14:creationId xmlns:p14="http://schemas.microsoft.com/office/powerpoint/2010/main" val="3187435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2497D9-2CC4-D321-13AD-4B2047B75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29" y="152672"/>
            <a:ext cx="9404723" cy="913858"/>
          </a:xfrm>
        </p:spPr>
        <p:txBody>
          <a:bodyPr/>
          <a:lstStyle/>
          <a:p>
            <a:r>
              <a:rPr lang="hu-HU" dirty="0"/>
              <a:t>Sebesség és utak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1A6438C-9EF8-1648-8985-AF5B8EE76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30" y="1208856"/>
            <a:ext cx="5231940" cy="5649144"/>
          </a:xfrm>
        </p:spPr>
        <p:txBody>
          <a:bodyPr/>
          <a:lstStyle/>
          <a:p>
            <a:r>
              <a:rPr lang="hu-HU" dirty="0"/>
              <a:t>A.M. </a:t>
            </a:r>
            <a:r>
              <a:rPr lang="hu-HU" dirty="0" err="1"/>
              <a:t>Ramsey</a:t>
            </a:r>
            <a:r>
              <a:rPr lang="hu-HU" dirty="0"/>
              <a:t> kutatásai:</a:t>
            </a:r>
          </a:p>
          <a:p>
            <a:r>
              <a:rPr lang="hu-HU" dirty="0"/>
              <a:t>Átlag 60-100 km/nap az üzenet sebessége</a:t>
            </a:r>
          </a:p>
          <a:p>
            <a:r>
              <a:rPr lang="hu-HU" dirty="0"/>
              <a:t>Vészhelyzet -&gt; akár 160 km/nap (rossz hírek gyorsabban terjednek)</a:t>
            </a:r>
          </a:p>
          <a:p>
            <a:r>
              <a:rPr lang="hu-HU" dirty="0"/>
              <a:t>PL.: </a:t>
            </a:r>
            <a:r>
              <a:rPr lang="hu-HU" dirty="0" err="1"/>
              <a:t>Pertinax</a:t>
            </a:r>
            <a:r>
              <a:rPr lang="hu-HU" dirty="0"/>
              <a:t> megkoronázása – 51 km/nap</a:t>
            </a:r>
          </a:p>
          <a:p>
            <a:pPr marL="712788" lvl="1" indent="0">
              <a:buNone/>
            </a:pPr>
            <a:r>
              <a:rPr lang="hu-HU" dirty="0"/>
              <a:t>	</a:t>
            </a:r>
            <a:r>
              <a:rPr lang="hu-HU" sz="2000" dirty="0" err="1"/>
              <a:t>Gaius</a:t>
            </a:r>
            <a:r>
              <a:rPr lang="hu-HU" sz="2000" dirty="0"/>
              <a:t> Caesar halálhíre – 50 km/nap </a:t>
            </a:r>
          </a:p>
          <a:p>
            <a:pPr marL="361950" lvl="1" indent="-342900"/>
            <a:r>
              <a:rPr lang="hu-HU" sz="2000" dirty="0"/>
              <a:t>Felhasznált utak: 82 200 km -&gt; Itália: 19 200 km (+ Szardínia: 300 km)</a:t>
            </a:r>
          </a:p>
          <a:p>
            <a:pPr marL="361950" lvl="1" indent="-342900"/>
            <a:r>
              <a:rPr lang="hu-HU" sz="2000" dirty="0"/>
              <a:t>Alpok útjai egész évben nyitva – 18. századig nem lesz ennyire átjárható</a:t>
            </a:r>
          </a:p>
        </p:txBody>
      </p:sp>
      <p:pic>
        <p:nvPicPr>
          <p:cNvPr id="7" name="Ábra 6">
            <a:extLst>
              <a:ext uri="{FF2B5EF4-FFF2-40B4-BE49-F238E27FC236}">
                <a16:creationId xmlns:a16="http://schemas.microsoft.com/office/drawing/2014/main" id="{1845114C-9775-4689-3DBA-94A6BCCAB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9869" y="1110342"/>
            <a:ext cx="6772131" cy="53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888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2F152-DAB2-5A4E-3287-C4266B679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Köszönöm a figyelmet!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86B993-61AA-DB86-79A7-ACF819264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Szakirodalom:</a:t>
            </a:r>
          </a:p>
          <a:p>
            <a:r>
              <a:rPr lang="hu-HU" b="1" dirty="0"/>
              <a:t>Anne </a:t>
            </a:r>
            <a:r>
              <a:rPr lang="hu-HU" b="1" dirty="0" err="1"/>
              <a:t>Kolb</a:t>
            </a:r>
            <a:r>
              <a:rPr lang="hu-HU" b="1" dirty="0"/>
              <a:t>: </a:t>
            </a:r>
            <a:r>
              <a:rPr lang="en-US" b="1" dirty="0"/>
              <a:t>Transport and communication in the Roman state: the</a:t>
            </a:r>
            <a:r>
              <a:rPr lang="hu-HU" b="1" dirty="0"/>
              <a:t> </a:t>
            </a:r>
            <a:r>
              <a:rPr lang="en-US" b="1" dirty="0"/>
              <a:t>cursus </a:t>
            </a:r>
            <a:r>
              <a:rPr lang="en-US" b="1" dirty="0" err="1"/>
              <a:t>publicus</a:t>
            </a:r>
            <a:r>
              <a:rPr lang="hu-HU" b="1" dirty="0"/>
              <a:t>. In: </a:t>
            </a:r>
            <a:r>
              <a:rPr lang="hu-HU" b="1" dirty="0" err="1"/>
              <a:t>Travel</a:t>
            </a:r>
            <a:r>
              <a:rPr lang="hu-HU" b="1" dirty="0"/>
              <a:t> and </a:t>
            </a:r>
            <a:r>
              <a:rPr lang="hu-HU" b="1" dirty="0" err="1"/>
              <a:t>Geography</a:t>
            </a:r>
            <a:r>
              <a:rPr lang="hu-HU" b="1" dirty="0"/>
              <a:t> in </a:t>
            </a:r>
            <a:r>
              <a:rPr lang="hu-HU" b="1" dirty="0" err="1"/>
              <a:t>the</a:t>
            </a:r>
            <a:r>
              <a:rPr lang="hu-HU" b="1" dirty="0"/>
              <a:t> Roman </a:t>
            </a:r>
            <a:r>
              <a:rPr lang="hu-HU" b="1" dirty="0" err="1"/>
              <a:t>Empire</a:t>
            </a:r>
            <a:r>
              <a:rPr lang="hu-HU" b="1" dirty="0"/>
              <a:t>. </a:t>
            </a:r>
            <a:r>
              <a:rPr lang="hu-HU" b="1" dirty="0" err="1"/>
              <a:t>Ed</a:t>
            </a:r>
            <a:r>
              <a:rPr lang="hu-HU" b="1" dirty="0"/>
              <a:t>.: </a:t>
            </a:r>
            <a:r>
              <a:rPr lang="en-US" b="1" dirty="0"/>
              <a:t>Colin Adams and Ray Laurence</a:t>
            </a:r>
            <a:r>
              <a:rPr lang="hu-HU" b="1" dirty="0"/>
              <a:t>. New York, 2001.</a:t>
            </a:r>
          </a:p>
          <a:p>
            <a:r>
              <a:rPr lang="hu-HU" dirty="0"/>
              <a:t>Benjamin W. Wells: T</a:t>
            </a:r>
            <a:r>
              <a:rPr lang="en-US" dirty="0" err="1"/>
              <a:t>rade</a:t>
            </a:r>
            <a:r>
              <a:rPr lang="en-US" dirty="0"/>
              <a:t> and Travel in the Roman Empire</a:t>
            </a:r>
            <a:r>
              <a:rPr lang="hu-HU" dirty="0"/>
              <a:t>. The </a:t>
            </a:r>
            <a:r>
              <a:rPr lang="hu-HU" dirty="0" err="1"/>
              <a:t>classical</a:t>
            </a:r>
            <a:r>
              <a:rPr lang="hu-HU" dirty="0"/>
              <a:t> </a:t>
            </a:r>
            <a:r>
              <a:rPr lang="hu-HU" dirty="0" err="1"/>
              <a:t>journal</a:t>
            </a:r>
            <a:r>
              <a:rPr lang="hu-HU" dirty="0"/>
              <a:t> 19/1, 1923.</a:t>
            </a:r>
          </a:p>
          <a:p>
            <a:r>
              <a:rPr lang="en-US"/>
              <a:t>Lukas </a:t>
            </a:r>
            <a:r>
              <a:rPr lang="en-US" dirty="0" err="1"/>
              <a:t>Lemcke</a:t>
            </a:r>
            <a:r>
              <a:rPr lang="en-US" dirty="0"/>
              <a:t>, Altay </a:t>
            </a:r>
            <a:r>
              <a:rPr lang="en-US" dirty="0" err="1"/>
              <a:t>Coşkun</a:t>
            </a:r>
            <a:r>
              <a:rPr lang="hu-HU" dirty="0"/>
              <a:t>: </a:t>
            </a:r>
            <a:r>
              <a:rPr lang="en-US" dirty="0"/>
              <a:t>Users and Issuers of Permits of the Imperial Information and Transportation System in the 1st Century AD</a:t>
            </a:r>
            <a:r>
              <a:rPr lang="hu-HU" dirty="0"/>
              <a:t>. </a:t>
            </a:r>
            <a:r>
              <a:rPr lang="hu-HU" dirty="0" err="1"/>
              <a:t>Latomus</a:t>
            </a:r>
            <a:r>
              <a:rPr lang="hu-HU" dirty="0"/>
              <a:t> 72, 2013.</a:t>
            </a:r>
          </a:p>
        </p:txBody>
      </p:sp>
    </p:spTree>
    <p:extLst>
      <p:ext uri="{BB962C8B-B14F-4D97-AF65-F5344CB8AC3E}">
        <p14:creationId xmlns:p14="http://schemas.microsoft.com/office/powerpoint/2010/main" val="38782527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312</TotalTime>
  <Words>448</Words>
  <Application>Microsoft Office PowerPoint</Application>
  <PresentationFormat>Szélesvásznú</PresentationFormat>
  <Paragraphs>56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0" baseType="lpstr">
      <vt:lpstr>Century Gothic</vt:lpstr>
      <vt:lpstr>Wingdings 3</vt:lpstr>
      <vt:lpstr>Ion</vt:lpstr>
      <vt:lpstr>Cursus publicus</vt:lpstr>
      <vt:lpstr>Létrejötte és fejlődése</vt:lpstr>
      <vt:lpstr>Működése</vt:lpstr>
      <vt:lpstr>1) Állami kommunikáció</vt:lpstr>
      <vt:lpstr>2) Utaztatás</vt:lpstr>
      <vt:lpstr>Sebesség és utak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csongor1255@sulid.hu</dc:creator>
  <cp:lastModifiedBy>csongor1255@sulid.hu</cp:lastModifiedBy>
  <cp:revision>5</cp:revision>
  <dcterms:created xsi:type="dcterms:W3CDTF">2024-11-04T16:58:37Z</dcterms:created>
  <dcterms:modified xsi:type="dcterms:W3CDTF">2024-12-05T15:43:21Z</dcterms:modified>
</cp:coreProperties>
</file>