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4" r:id="rId4"/>
    <p:sldId id="262" r:id="rId5"/>
    <p:sldId id="266" r:id="rId6"/>
    <p:sldId id="265" r:id="rId7"/>
    <p:sldId id="270" r:id="rId8"/>
    <p:sldId id="258" r:id="rId9"/>
    <p:sldId id="272" r:id="rId10"/>
    <p:sldId id="268" r:id="rId11"/>
    <p:sldId id="273" r:id="rId12"/>
    <p:sldId id="269" r:id="rId13"/>
    <p:sldId id="267" r:id="rId14"/>
    <p:sldId id="261" r:id="rId15"/>
    <p:sldId id="271" r:id="rId16"/>
    <p:sldId id="26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8811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066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261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1726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362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0091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2025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656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352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7110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6647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4077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2276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83083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3920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4909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117DF-E36F-4388-96F5-E8848680825B}" type="datetimeFigureOut">
              <a:rPr lang="hu-HU" smtClean="0"/>
              <a:t>2024. 11. 16.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CF79396-00B3-4B24-91CC-DF208CB923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4027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ursus publicus - post office of ...">
            <a:extLst>
              <a:ext uri="{FF2B5EF4-FFF2-40B4-BE49-F238E27FC236}">
                <a16:creationId xmlns:a16="http://schemas.microsoft.com/office/drawing/2014/main" id="{BA07427B-D343-50A5-9D1D-64CB1A685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280790" y="1087894"/>
            <a:ext cx="3332219" cy="186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91CE81-0FF3-4E42-97A3-30560ECFE5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Cursus</a:t>
            </a:r>
            <a:r>
              <a:rPr lang="hu-HU" dirty="0"/>
              <a:t> </a:t>
            </a:r>
            <a:r>
              <a:rPr lang="hu-HU" dirty="0" err="1"/>
              <a:t>Publicus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DE956FE-8335-778D-23EE-FA388C4D3F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Varga Balázs Máté</a:t>
            </a:r>
          </a:p>
        </p:txBody>
      </p:sp>
    </p:spTree>
    <p:extLst>
      <p:ext uri="{BB962C8B-B14F-4D97-AF65-F5344CB8AC3E}">
        <p14:creationId xmlns:p14="http://schemas.microsoft.com/office/powerpoint/2010/main" val="1168154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8A82E9-F3E1-7200-12E4-0461A0F0A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cursus</a:t>
            </a:r>
            <a:r>
              <a:rPr lang="hu-HU" dirty="0"/>
              <a:t> </a:t>
            </a:r>
            <a:r>
              <a:rPr lang="hu-HU" dirty="0" err="1"/>
              <a:t>publicus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4D5C2B4-A82F-1CEB-AC1B-BA52EFC99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Fontossági sorrend: kommunikáció&gt;tisztségviselők szállítása&gt; tisztségviselők csomagjainak szállítása</a:t>
            </a:r>
          </a:p>
          <a:p>
            <a:r>
              <a:rPr lang="hu-HU" dirty="0" err="1"/>
              <a:t>Cursus</a:t>
            </a:r>
            <a:r>
              <a:rPr lang="hu-HU" dirty="0"/>
              <a:t> </a:t>
            </a:r>
            <a:r>
              <a:rPr lang="hu-HU" dirty="0" err="1"/>
              <a:t>cavularius</a:t>
            </a:r>
            <a:r>
              <a:rPr lang="hu-HU" dirty="0"/>
              <a:t> + </a:t>
            </a:r>
            <a:r>
              <a:rPr lang="hu-HU" dirty="0" err="1"/>
              <a:t>cursus</a:t>
            </a:r>
            <a:r>
              <a:rPr lang="hu-HU" dirty="0"/>
              <a:t> </a:t>
            </a:r>
            <a:r>
              <a:rPr lang="hu-HU" dirty="0" err="1"/>
              <a:t>velox</a:t>
            </a:r>
            <a:r>
              <a:rPr lang="hu-HU" dirty="0"/>
              <a:t>= </a:t>
            </a:r>
            <a:r>
              <a:rPr lang="hu-HU" dirty="0" err="1"/>
              <a:t>cursus</a:t>
            </a:r>
            <a:r>
              <a:rPr lang="hu-HU" dirty="0"/>
              <a:t> </a:t>
            </a:r>
            <a:r>
              <a:rPr lang="hu-HU" dirty="0" err="1"/>
              <a:t>publicus</a:t>
            </a:r>
            <a:r>
              <a:rPr lang="hu-HU" dirty="0"/>
              <a:t> (,,birodalmi posta”) (Diocletianus)</a:t>
            </a:r>
          </a:p>
          <a:p>
            <a:r>
              <a:rPr lang="hu-HU" dirty="0" err="1"/>
              <a:t>Cursus</a:t>
            </a:r>
            <a:r>
              <a:rPr lang="hu-HU" dirty="0"/>
              <a:t> c.: Áruszállítás, tisztségviselők szállítása- jellemzően lassú szekerekkel</a:t>
            </a:r>
          </a:p>
          <a:p>
            <a:r>
              <a:rPr lang="hu-HU" dirty="0" err="1"/>
              <a:t>Cursus</a:t>
            </a:r>
            <a:r>
              <a:rPr lang="hu-HU" dirty="0"/>
              <a:t> v.: + gyors futárok-üzenetek gyors továbbítása </a:t>
            </a:r>
          </a:p>
          <a:p>
            <a:r>
              <a:rPr lang="hu-HU" dirty="0"/>
              <a:t>Augustus alapította- </a:t>
            </a:r>
            <a:r>
              <a:rPr lang="hu-HU" dirty="0" err="1"/>
              <a:t>principátus</a:t>
            </a:r>
            <a:r>
              <a:rPr lang="hu-HU" dirty="0"/>
              <a:t> idején, tovább fejlődött a 4. századra</a:t>
            </a:r>
          </a:p>
          <a:p>
            <a:r>
              <a:rPr lang="hu-HU" dirty="0"/>
              <a:t>Tiberius reformálta meg, vezetett be büntetéseket- visszaélések ellen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29518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1E643D-25E3-E419-6B8A-03DB8DD86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cursus</a:t>
            </a:r>
            <a:r>
              <a:rPr lang="hu-HU" dirty="0"/>
              <a:t> </a:t>
            </a:r>
            <a:r>
              <a:rPr lang="hu-HU" dirty="0" err="1"/>
              <a:t>publicus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26BCCB7-A341-6C8F-F1AB-F4830F6C2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Tilos magán célra használni, büntetés jár érte- csak hivatalos ügyek, szállítmányok- Constantin császár</a:t>
            </a:r>
          </a:p>
          <a:p>
            <a:r>
              <a:rPr lang="hu-HU" dirty="0"/>
              <a:t>Elején állomástól állomásig ment a futár, váltás, üzenet megy tovább  (nem lehet visszakérdezni) később kocsi- egyből a végállomásig megy!</a:t>
            </a:r>
          </a:p>
          <a:p>
            <a:r>
              <a:rPr lang="hu-HU" dirty="0"/>
              <a:t>Ingyenes ellátás a megállókban/ szálláshelyeken- helyiek intézték, ahogy az állatokat is- pénz fejében</a:t>
            </a:r>
          </a:p>
          <a:p>
            <a:r>
              <a:rPr lang="hu-HU" dirty="0"/>
              <a:t>Caligula alatt kezdték el a kocsikat használni</a:t>
            </a:r>
          </a:p>
          <a:p>
            <a:r>
              <a:rPr lang="hu-HU" dirty="0"/>
              <a:t>A birodalom vége felé ez a reform volt a legnagyobb teljesítmény!</a:t>
            </a:r>
          </a:p>
        </p:txBody>
      </p:sp>
      <p:pic>
        <p:nvPicPr>
          <p:cNvPr id="1026" name="Picture 2" descr="Cursus publicus - post office of ...">
            <a:extLst>
              <a:ext uri="{FF2B5EF4-FFF2-40B4-BE49-F238E27FC236}">
                <a16:creationId xmlns:a16="http://schemas.microsoft.com/office/drawing/2014/main" id="{7B8B5317-C516-6542-1EE7-B58F6F793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8107835" y="4501662"/>
            <a:ext cx="2749464" cy="153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419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7D5495-B015-17EA-77E5-858C0470E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Cursus</a:t>
            </a:r>
            <a:r>
              <a:rPr lang="hu-HU" dirty="0"/>
              <a:t> </a:t>
            </a:r>
            <a:r>
              <a:rPr lang="hu-HU" dirty="0" err="1"/>
              <a:t>velox</a:t>
            </a:r>
            <a:r>
              <a:rPr lang="hu-HU" dirty="0"/>
              <a:t>- áruszállítás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AFD1B5-8333-2D95-2387-0D1C72E5A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Nem annyira fontos feladatkör</a:t>
            </a:r>
          </a:p>
          <a:p>
            <a:r>
              <a:rPr lang="hu-HU" dirty="0"/>
              <a:t>Csak a birodalmi tisztségviselők csomagjait!</a:t>
            </a:r>
          </a:p>
          <a:p>
            <a:r>
              <a:rPr lang="hu-HU" dirty="0"/>
              <a:t>Nílus+ Adriai tenger- a hajózás is beleszámít</a:t>
            </a:r>
          </a:p>
          <a:p>
            <a:r>
              <a:rPr lang="hu-HU" dirty="0"/>
              <a:t>Birodalmi flotta is végezhetett ilyen feladatokat</a:t>
            </a:r>
          </a:p>
          <a:p>
            <a:r>
              <a:rPr lang="hu-HU" dirty="0"/>
              <a:t>A kocsik nagyságától függött a csomag mérete- ált. kicsi, közepes</a:t>
            </a:r>
          </a:p>
        </p:txBody>
      </p:sp>
    </p:spTree>
    <p:extLst>
      <p:ext uri="{BB962C8B-B14F-4D97-AF65-F5344CB8AC3E}">
        <p14:creationId xmlns:p14="http://schemas.microsoft.com/office/powerpoint/2010/main" val="2323563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884F04-1CEA-ED6C-83A6-52306726D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Diploma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54C6732-DAB0-333F-7076-E4D611D05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u-HU" dirty="0"/>
          </a:p>
          <a:p>
            <a:r>
              <a:rPr lang="hu-HU" dirty="0"/>
              <a:t>Provincián belül és azon kívül is kellett a diploma (oklevél/útlevél)</a:t>
            </a:r>
          </a:p>
          <a:p>
            <a:r>
              <a:rPr lang="hu-HU" b="1" dirty="0"/>
              <a:t>Ki készítette el a diplomákat?</a:t>
            </a:r>
          </a:p>
          <a:p>
            <a:r>
              <a:rPr lang="hu-HU" dirty="0"/>
              <a:t>Valószínűleg a császár készítette személyesen, elküldte a helytartóknak, akik eldöntötték hogy ki kaphatja meg</a:t>
            </a:r>
          </a:p>
          <a:p>
            <a:r>
              <a:rPr lang="hu-HU" dirty="0"/>
              <a:t>1. és 2. században ugyanúgy nézett ki</a:t>
            </a:r>
          </a:p>
          <a:p>
            <a:r>
              <a:rPr lang="hu-HU" dirty="0"/>
              <a:t>Talán Claudius alatt változott meg a rendszer</a:t>
            </a:r>
          </a:p>
          <a:p>
            <a:endParaRPr lang="hu-HU" dirty="0"/>
          </a:p>
        </p:txBody>
      </p:sp>
      <p:pic>
        <p:nvPicPr>
          <p:cNvPr id="3074" name="Picture 2" descr="Military diploma of an Ancient Roman Praetorian soldier (translation of  diploma in the comments) : r/ancientrome">
            <a:extLst>
              <a:ext uri="{FF2B5EF4-FFF2-40B4-BE49-F238E27FC236}">
                <a16:creationId xmlns:a16="http://schemas.microsoft.com/office/drawing/2014/main" id="{7651D896-CD9D-A9E2-8E90-57D7745C2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06781"/>
            <a:ext cx="1866314" cy="214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079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8343013-F01D-511E-B6C9-D521E9080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Diploma- kinek kellett?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0831697-0C12-7B6B-A608-38DA3C2D7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Nem tudjuk hogy kinek kellett a diploma-mi van a közkatonákkal?...</a:t>
            </a:r>
          </a:p>
          <a:p>
            <a:r>
              <a:rPr lang="hu-HU" dirty="0" err="1"/>
              <a:t>Kolb</a:t>
            </a:r>
            <a:r>
              <a:rPr lang="hu-HU" dirty="0"/>
              <a:t> 3 csoportra osztja-provinciai katonai személyek, más provinciai katonai személyek ,diplomás személyek</a:t>
            </a:r>
          </a:p>
          <a:p>
            <a:r>
              <a:rPr lang="hu-HU" dirty="0"/>
              <a:t>De igazából bárki lehetet- szabadok, rabszolgák, kormányzói alkalmazottak…</a:t>
            </a:r>
          </a:p>
          <a:p>
            <a:r>
              <a:rPr lang="hu-HU" dirty="0"/>
              <a:t>Vergilius, </a:t>
            </a:r>
            <a:r>
              <a:rPr lang="hu-HU" dirty="0" err="1"/>
              <a:t>Plutarkhos</a:t>
            </a:r>
            <a:r>
              <a:rPr lang="hu-HU" dirty="0"/>
              <a:t>- csak az alacsonyabb származásúaknak kell diploma</a:t>
            </a:r>
          </a:p>
          <a:p>
            <a:r>
              <a:rPr lang="hu-HU" dirty="0"/>
              <a:t>1.csoport- diplomamentesek- </a:t>
            </a:r>
            <a:r>
              <a:rPr lang="hu-HU" dirty="0" err="1"/>
              <a:t>centurió</a:t>
            </a:r>
            <a:r>
              <a:rPr lang="hu-HU" dirty="0"/>
              <a:t> (százados), helytartó- </a:t>
            </a:r>
            <a:r>
              <a:rPr lang="hu-HU" dirty="0" err="1"/>
              <a:t>procurator</a:t>
            </a:r>
            <a:r>
              <a:rPr lang="hu-HU" dirty="0"/>
              <a:t>, szenátorok, lovagok- </a:t>
            </a:r>
            <a:r>
              <a:rPr lang="hu-HU" dirty="0" err="1"/>
              <a:t>militantes</a:t>
            </a:r>
            <a:r>
              <a:rPr lang="hu-HU" dirty="0"/>
              <a:t> </a:t>
            </a:r>
            <a:r>
              <a:rPr lang="hu-HU" dirty="0" err="1"/>
              <a:t>ita</a:t>
            </a:r>
            <a:r>
              <a:rPr lang="hu-HU" dirty="0"/>
              <a:t> </a:t>
            </a:r>
            <a:r>
              <a:rPr lang="hu-HU" dirty="0" err="1"/>
              <a:t>ut</a:t>
            </a:r>
            <a:endParaRPr lang="hu-HU" dirty="0"/>
          </a:p>
          <a:p>
            <a:r>
              <a:rPr lang="hu-HU" dirty="0"/>
              <a:t>2.csoport- alacsony rangú katonák, hivatásosok, provincián belül- </a:t>
            </a:r>
            <a:r>
              <a:rPr lang="hu-HU" dirty="0" err="1"/>
              <a:t>militantes</a:t>
            </a:r>
            <a:r>
              <a:rPr lang="hu-HU" dirty="0"/>
              <a:t> </a:t>
            </a:r>
            <a:r>
              <a:rPr lang="hu-HU" dirty="0" err="1"/>
              <a:t>qui</a:t>
            </a:r>
            <a:r>
              <a:rPr lang="hu-HU" dirty="0"/>
              <a:t> </a:t>
            </a:r>
            <a:r>
              <a:rPr lang="hu-HU" dirty="0" err="1"/>
              <a:t>diplomum</a:t>
            </a:r>
            <a:r>
              <a:rPr lang="hu-HU" dirty="0"/>
              <a:t> </a:t>
            </a:r>
            <a:r>
              <a:rPr lang="hu-HU" dirty="0" err="1"/>
              <a:t>habeunt</a:t>
            </a:r>
            <a:endParaRPr lang="hu-HU" dirty="0"/>
          </a:p>
          <a:p>
            <a:r>
              <a:rPr lang="hu-HU" dirty="0"/>
              <a:t>3.csoport- egyéb  utazó katonák, diplomával-diplomások-</a:t>
            </a:r>
            <a:r>
              <a:rPr lang="hu-HU" dirty="0" err="1"/>
              <a:t>militantes</a:t>
            </a:r>
            <a:r>
              <a:rPr lang="hu-HU" dirty="0"/>
              <a:t> </a:t>
            </a:r>
            <a:r>
              <a:rPr lang="hu-HU" dirty="0" err="1"/>
              <a:t>qui</a:t>
            </a:r>
            <a:r>
              <a:rPr lang="hu-HU" dirty="0"/>
              <a:t> ex </a:t>
            </a:r>
            <a:r>
              <a:rPr lang="hu-HU" dirty="0" err="1"/>
              <a:t>alis</a:t>
            </a:r>
            <a:r>
              <a:rPr lang="hu-HU" dirty="0"/>
              <a:t> </a:t>
            </a:r>
            <a:r>
              <a:rPr lang="hu-HU" dirty="0" err="1"/>
              <a:t>provincis</a:t>
            </a:r>
            <a:r>
              <a:rPr lang="hu-HU" dirty="0"/>
              <a:t> </a:t>
            </a:r>
            <a:r>
              <a:rPr lang="hu-HU" dirty="0" err="1"/>
              <a:t>militantes</a:t>
            </a:r>
            <a:r>
              <a:rPr lang="hu-HU" dirty="0"/>
              <a:t> </a:t>
            </a:r>
            <a:r>
              <a:rPr lang="hu-HU" dirty="0" err="1"/>
              <a:t>commeabunt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15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0F3B48-F797-7002-2911-A4EEA3425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Diploma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9FE7106-0538-22B2-3312-74ADAF648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Sok háború, éhínség, Néró- Vespasianus adót emel, szigorúbb korlátozás az erőforrásokra</a:t>
            </a:r>
          </a:p>
          <a:p>
            <a:r>
              <a:rPr lang="hu-HU" dirty="0"/>
              <a:t>Rómában nem kormányzó van, hanem a központi összefogása a </a:t>
            </a:r>
            <a:r>
              <a:rPr lang="hu-HU" dirty="0" err="1"/>
              <a:t>cursus</a:t>
            </a:r>
            <a:r>
              <a:rPr lang="hu-HU" dirty="0"/>
              <a:t> </a:t>
            </a:r>
            <a:r>
              <a:rPr lang="hu-HU" dirty="0" err="1"/>
              <a:t>publicusnak</a:t>
            </a:r>
            <a:r>
              <a:rPr lang="hu-HU" dirty="0"/>
              <a:t>, jármű parancsnok irányítja</a:t>
            </a:r>
          </a:p>
          <a:p>
            <a:r>
              <a:rPr lang="hu-HU" dirty="0" err="1"/>
              <a:t>Galba</a:t>
            </a:r>
            <a:r>
              <a:rPr lang="hu-HU" dirty="0"/>
              <a:t> idején- a központi irányítás </a:t>
            </a:r>
            <a:r>
              <a:rPr lang="hu-HU" u="sng" dirty="0"/>
              <a:t>is</a:t>
            </a:r>
            <a:r>
              <a:rPr lang="hu-HU" dirty="0"/>
              <a:t> készíthette a diplomákat!- de a konzulokat  még kivégezték ezért!!</a:t>
            </a:r>
          </a:p>
          <a:p>
            <a:r>
              <a:rPr lang="hu-HU" dirty="0"/>
              <a:t>Claudiusnál változott meg, utána szenátorokon kívül mindenkinek kell</a:t>
            </a:r>
          </a:p>
          <a:p>
            <a:r>
              <a:rPr lang="hu-HU" dirty="0"/>
              <a:t>Vespasianusnál már mindenkinek kell diploma!</a:t>
            </a:r>
          </a:p>
        </p:txBody>
      </p:sp>
      <p:pic>
        <p:nvPicPr>
          <p:cNvPr id="6148" name="Picture 4" descr="Roman Military Diploma Museum: Introduction">
            <a:extLst>
              <a:ext uri="{FF2B5EF4-FFF2-40B4-BE49-F238E27FC236}">
                <a16:creationId xmlns:a16="http://schemas.microsoft.com/office/drawing/2014/main" id="{E595594E-06B1-FEB9-F01C-2E8A2BF2B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962" y="4653837"/>
            <a:ext cx="3252641" cy="218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283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204346-ABF5-5980-C407-99E58AFAE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Rendeletek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EED01E-479E-DC0F-94D0-E9AB8CCB3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Egyiptomi levél- sok rendelet Egyiptomból van, ezek kicsit másak</a:t>
            </a:r>
          </a:p>
          <a:p>
            <a:r>
              <a:rPr lang="hu-HU" dirty="0" err="1"/>
              <a:t>Sagalassus</a:t>
            </a:r>
            <a:r>
              <a:rPr lang="hu-HU" dirty="0"/>
              <a:t>: munkamódszer, helytartó és a fia-10 kocsit igényelhettek, egy kocsi előtt 3 öszvér/2 szamár- ez vonatkozik a küldetésben levőkre is, akik diplomával(oklevéllel) rendelkeznek, szenátoroknak is. Lovagoknak csak 3 kocsi/szekér, </a:t>
            </a:r>
            <a:r>
              <a:rPr lang="hu-HU" dirty="0" err="1"/>
              <a:t>centuriónak</a:t>
            </a:r>
            <a:r>
              <a:rPr lang="hu-HU" dirty="0"/>
              <a:t> 1 db!</a:t>
            </a:r>
          </a:p>
          <a:p>
            <a:r>
              <a:rPr lang="hu-HU" dirty="0"/>
              <a:t>A fizetés a vagyoni osztálytól és a betöltött pozíciótól függ- szegényebb is lehet helytartó- annyit kap mint egy szenátor</a:t>
            </a:r>
          </a:p>
          <a:p>
            <a:r>
              <a:rPr lang="hu-HU" dirty="0"/>
              <a:t>Nem tudjuk h mi volt a fiú </a:t>
            </a:r>
            <a:r>
              <a:rPr lang="hu-HU" dirty="0" err="1"/>
              <a:t>szerepe,de</a:t>
            </a:r>
            <a:r>
              <a:rPr lang="hu-HU" dirty="0"/>
              <a:t> biztos h fontos feladata volt különben nem kapott volna annyi jövedelmet, mint egy szenátor</a:t>
            </a:r>
          </a:p>
          <a:p>
            <a:r>
              <a:rPr lang="hu-HU" dirty="0" err="1"/>
              <a:t>Strabo</a:t>
            </a:r>
            <a:r>
              <a:rPr lang="hu-HU" dirty="0"/>
              <a:t> ediktuma- ingyen nem lehet használni a kocsikat!- később ingyenes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91111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341976-6084-DF2C-2D0D-B38E23720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Salagassusi</a:t>
            </a:r>
            <a:r>
              <a:rPr lang="hu-HU" dirty="0"/>
              <a:t> rendelet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3C45AD-875D-E27A-7E14-E72DFC511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„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tarnen</a:t>
            </a:r>
            <a:r>
              <a:rPr lang="hu-HU" dirty="0"/>
              <a:t> </a:t>
            </a:r>
            <a:r>
              <a:rPr lang="hu-HU" dirty="0" err="1"/>
              <a:t>omnibus</a:t>
            </a:r>
            <a:r>
              <a:rPr lang="hu-HU" dirty="0"/>
              <a:t> </a:t>
            </a:r>
            <a:r>
              <a:rPr lang="hu-HU" dirty="0" err="1"/>
              <a:t>huius</a:t>
            </a:r>
            <a:r>
              <a:rPr lang="hu-HU" dirty="0"/>
              <a:t> </a:t>
            </a:r>
            <a:r>
              <a:rPr lang="hu-HU" dirty="0" err="1"/>
              <a:t>rei</a:t>
            </a:r>
            <a:r>
              <a:rPr lang="hu-HU" dirty="0"/>
              <a:t> </a:t>
            </a:r>
            <a:r>
              <a:rPr lang="hu-HU" dirty="0" err="1"/>
              <a:t>ius</a:t>
            </a:r>
            <a:r>
              <a:rPr lang="hu-HU" dirty="0"/>
              <a:t> </a:t>
            </a:r>
            <a:r>
              <a:rPr lang="hu-HU" dirty="0" err="1"/>
              <a:t>erit</a:t>
            </a:r>
            <a:r>
              <a:rPr lang="hu-HU" dirty="0"/>
              <a:t>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procuratori</a:t>
            </a:r>
            <a:r>
              <a:rPr lang="hu-HU" dirty="0"/>
              <a:t> </a:t>
            </a:r>
            <a:r>
              <a:rPr lang="hu-HU" dirty="0" err="1"/>
              <a:t>principis</a:t>
            </a:r>
            <a:r>
              <a:rPr lang="hu-HU" dirty="0"/>
              <a:t> </a:t>
            </a:r>
            <a:r>
              <a:rPr lang="hu-HU" dirty="0" err="1"/>
              <a:t>optimi</a:t>
            </a:r>
            <a:r>
              <a:rPr lang="hu-HU" dirty="0"/>
              <a:t> </a:t>
            </a:r>
            <a:r>
              <a:rPr lang="hu-HU" dirty="0" err="1"/>
              <a:t>filioque</a:t>
            </a:r>
            <a:r>
              <a:rPr lang="hu-HU" dirty="0"/>
              <a:t> </a:t>
            </a:r>
            <a:r>
              <a:rPr lang="hu-HU" dirty="0" err="1"/>
              <a:t>eius</a:t>
            </a:r>
            <a:r>
              <a:rPr lang="hu-HU" dirty="0"/>
              <a:t>, </a:t>
            </a:r>
            <a:r>
              <a:rPr lang="hu-HU" dirty="0" err="1"/>
              <a:t>usu</a:t>
            </a:r>
            <a:r>
              <a:rPr lang="hu-HU" dirty="0"/>
              <a:t> da[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as</a:t>
            </a:r>
            <a:r>
              <a:rPr lang="hu-HU" dirty="0"/>
              <a:t>]</a:t>
            </a:r>
            <a:r>
              <a:rPr lang="hu-HU" dirty="0" err="1"/>
              <a:t>que</a:t>
            </a:r>
            <a:r>
              <a:rPr lang="hu-HU" dirty="0"/>
              <a:t> ad </a:t>
            </a:r>
            <a:r>
              <a:rPr lang="hu-HU" dirty="0" err="1"/>
              <a:t>carra</a:t>
            </a:r>
            <a:r>
              <a:rPr lang="hu-HU" dirty="0"/>
              <a:t> </a:t>
            </a:r>
            <a:r>
              <a:rPr lang="hu-HU" dirty="0" err="1"/>
              <a:t>decem</a:t>
            </a:r>
            <a:r>
              <a:rPr lang="hu-HU" dirty="0"/>
              <a:t> </a:t>
            </a:r>
            <a:r>
              <a:rPr lang="hu-HU" dirty="0" err="1"/>
              <a:t>aut</a:t>
            </a:r>
            <a:r>
              <a:rPr lang="hu-HU" dirty="0"/>
              <a:t> pro </a:t>
            </a:r>
            <a:r>
              <a:rPr lang="hu-HU" dirty="0" err="1"/>
              <a:t>singulis</a:t>
            </a:r>
            <a:r>
              <a:rPr lang="hu-HU" dirty="0"/>
              <a:t> </a:t>
            </a:r>
            <a:r>
              <a:rPr lang="hu-HU" dirty="0" err="1"/>
              <a:t>carris</a:t>
            </a:r>
            <a:r>
              <a:rPr lang="hu-HU" dirty="0"/>
              <a:t> </a:t>
            </a:r>
            <a:r>
              <a:rPr lang="hu-HU" dirty="0" err="1"/>
              <a:t>mulorum</a:t>
            </a:r>
            <a:r>
              <a:rPr lang="hu-HU" dirty="0"/>
              <a:t> </a:t>
            </a:r>
            <a:r>
              <a:rPr lang="hu-HU" dirty="0" err="1"/>
              <a:t>trium</a:t>
            </a:r>
            <a:r>
              <a:rPr lang="hu-HU" dirty="0"/>
              <a:t> </a:t>
            </a:r>
            <a:r>
              <a:rPr lang="hu-HU" dirty="0" err="1"/>
              <a:t>aut</a:t>
            </a:r>
            <a:r>
              <a:rPr lang="hu-HU" dirty="0"/>
              <a:t> pro </a:t>
            </a:r>
            <a:r>
              <a:rPr lang="hu-HU" dirty="0" err="1"/>
              <a:t>singulis</a:t>
            </a:r>
            <a:r>
              <a:rPr lang="hu-HU" dirty="0"/>
              <a:t> </a:t>
            </a:r>
            <a:r>
              <a:rPr lang="hu-HU" dirty="0" err="1"/>
              <a:t>mulis</a:t>
            </a:r>
            <a:r>
              <a:rPr lang="hu-HU" dirty="0"/>
              <a:t> </a:t>
            </a:r>
            <a:r>
              <a:rPr lang="hu-HU" dirty="0" err="1"/>
              <a:t>asinorum</a:t>
            </a:r>
            <a:r>
              <a:rPr lang="hu-HU" dirty="0"/>
              <a:t> </a:t>
            </a:r>
            <a:r>
              <a:rPr lang="hu-HU" dirty="0" err="1"/>
              <a:t>binorum</a:t>
            </a:r>
            <a:r>
              <a:rPr lang="hu-HU" dirty="0"/>
              <a:t> </a:t>
            </a:r>
            <a:r>
              <a:rPr lang="hu-HU" dirty="0" err="1"/>
              <a:t>quibus</a:t>
            </a:r>
            <a:r>
              <a:rPr lang="hu-HU" dirty="0"/>
              <a:t> </a:t>
            </a:r>
            <a:r>
              <a:rPr lang="hu-HU" dirty="0" err="1"/>
              <a:t>eodem</a:t>
            </a:r>
            <a:r>
              <a:rPr lang="hu-HU" dirty="0"/>
              <a:t> </a:t>
            </a:r>
            <a:r>
              <a:rPr lang="hu-HU" dirty="0" err="1"/>
              <a:t>tempore</a:t>
            </a:r>
            <a:r>
              <a:rPr lang="hu-HU" dirty="0"/>
              <a:t> </a:t>
            </a:r>
            <a:r>
              <a:rPr lang="hu-HU" dirty="0" err="1"/>
              <a:t>utentur</a:t>
            </a:r>
            <a:r>
              <a:rPr lang="hu-HU" dirty="0"/>
              <a:t> </a:t>
            </a:r>
            <a:r>
              <a:rPr lang="hu-HU" dirty="0" err="1"/>
              <a:t>soluturi</a:t>
            </a:r>
            <a:r>
              <a:rPr lang="hu-HU" dirty="0"/>
              <a:t> </a:t>
            </a:r>
            <a:r>
              <a:rPr lang="hu-HU" dirty="0" err="1"/>
              <a:t>pretium</a:t>
            </a:r>
            <a:r>
              <a:rPr lang="hu-HU" dirty="0"/>
              <a:t> a </a:t>
            </a:r>
            <a:r>
              <a:rPr lang="hu-HU" dirty="0" err="1"/>
              <a:t>me</a:t>
            </a:r>
            <a:r>
              <a:rPr lang="hu-HU" dirty="0"/>
              <a:t> </a:t>
            </a:r>
            <a:r>
              <a:rPr lang="hu-HU" dirty="0" err="1"/>
              <a:t>constitutum</a:t>
            </a:r>
            <a:r>
              <a:rPr lang="hu-HU" dirty="0"/>
              <a:t> ; </a:t>
            </a:r>
            <a:r>
              <a:rPr lang="hu-HU" dirty="0" err="1"/>
              <a:t>praeterea</a:t>
            </a:r>
            <a:r>
              <a:rPr lang="hu-HU" dirty="0"/>
              <a:t> </a:t>
            </a:r>
            <a:r>
              <a:rPr lang="hu-HU" dirty="0" err="1"/>
              <a:t>militantibus</a:t>
            </a:r>
            <a:r>
              <a:rPr lang="hu-HU" dirty="0"/>
              <a:t>,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iis</a:t>
            </a:r>
            <a:r>
              <a:rPr lang="hu-HU" dirty="0"/>
              <a:t> </a:t>
            </a:r>
            <a:r>
              <a:rPr lang="hu-HU" dirty="0" err="1"/>
              <a:t>quidiplomum</a:t>
            </a:r>
            <a:r>
              <a:rPr lang="hu-HU" dirty="0"/>
              <a:t> habebunt,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iis</a:t>
            </a:r>
            <a:r>
              <a:rPr lang="hu-HU" dirty="0"/>
              <a:t> </a:t>
            </a:r>
            <a:r>
              <a:rPr lang="hu-HU" dirty="0" err="1"/>
              <a:t>qui</a:t>
            </a:r>
            <a:r>
              <a:rPr lang="hu-HU" dirty="0"/>
              <a:t> ex </a:t>
            </a:r>
            <a:r>
              <a:rPr lang="hu-HU" dirty="0" err="1"/>
              <a:t>alis</a:t>
            </a:r>
            <a:r>
              <a:rPr lang="hu-HU" dirty="0"/>
              <a:t> </a:t>
            </a:r>
            <a:r>
              <a:rPr lang="hu-HU" dirty="0" err="1"/>
              <a:t>prouincis</a:t>
            </a:r>
            <a:r>
              <a:rPr lang="hu-HU" dirty="0"/>
              <a:t> </a:t>
            </a:r>
            <a:r>
              <a:rPr lang="hu-HU" dirty="0" err="1"/>
              <a:t>militantes</a:t>
            </a:r>
            <a:r>
              <a:rPr lang="hu-HU" dirty="0"/>
              <a:t> </a:t>
            </a:r>
            <a:r>
              <a:rPr lang="hu-HU" dirty="0" err="1"/>
              <a:t>commeabunt</a:t>
            </a:r>
            <a:r>
              <a:rPr lang="hu-HU" dirty="0"/>
              <a:t> </a:t>
            </a:r>
            <a:r>
              <a:rPr lang="hu-HU" dirty="0" err="1"/>
              <a:t>ita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senatori</a:t>
            </a:r>
            <a:r>
              <a:rPr lang="hu-HU" dirty="0"/>
              <a:t> </a:t>
            </a:r>
            <a:r>
              <a:rPr lang="hu-HU" dirty="0" err="1"/>
              <a:t>populi</a:t>
            </a:r>
            <a:r>
              <a:rPr lang="hu-HU" dirty="0"/>
              <a:t> </a:t>
            </a:r>
            <a:r>
              <a:rPr lang="hu-HU" dirty="0" err="1"/>
              <a:t>Romani</a:t>
            </a:r>
            <a:r>
              <a:rPr lang="hu-HU" dirty="0"/>
              <a:t> non </a:t>
            </a:r>
            <a:r>
              <a:rPr lang="hu-HU" dirty="0" err="1"/>
              <a:t>plusquam</a:t>
            </a:r>
            <a:r>
              <a:rPr lang="hu-HU" dirty="0"/>
              <a:t> </a:t>
            </a:r>
            <a:r>
              <a:rPr lang="hu-HU" dirty="0" err="1"/>
              <a:t>decem</a:t>
            </a:r>
            <a:r>
              <a:rPr lang="hu-HU" dirty="0"/>
              <a:t> </a:t>
            </a:r>
            <a:r>
              <a:rPr lang="hu-HU" dirty="0" err="1"/>
              <a:t>carra</a:t>
            </a:r>
            <a:r>
              <a:rPr lang="hu-HU" dirty="0"/>
              <a:t> </a:t>
            </a:r>
            <a:r>
              <a:rPr lang="hu-HU" dirty="0" err="1"/>
              <a:t>aut</a:t>
            </a:r>
            <a:r>
              <a:rPr lang="hu-HU" dirty="0"/>
              <a:t> pro </a:t>
            </a:r>
            <a:r>
              <a:rPr lang="hu-HU" dirty="0" err="1"/>
              <a:t>singulis</a:t>
            </a:r>
            <a:r>
              <a:rPr lang="hu-HU" dirty="0"/>
              <a:t> </a:t>
            </a:r>
            <a:r>
              <a:rPr lang="hu-HU" dirty="0" err="1"/>
              <a:t>carris</a:t>
            </a:r>
            <a:r>
              <a:rPr lang="hu-HU" dirty="0"/>
              <a:t> </a:t>
            </a:r>
            <a:r>
              <a:rPr lang="hu-HU" dirty="0" err="1"/>
              <a:t>muli</a:t>
            </a:r>
            <a:r>
              <a:rPr lang="hu-HU" dirty="0"/>
              <a:t> </a:t>
            </a:r>
            <a:r>
              <a:rPr lang="hu-HU" dirty="0" err="1"/>
              <a:t>terni</a:t>
            </a:r>
            <a:r>
              <a:rPr lang="hu-HU" dirty="0"/>
              <a:t> </a:t>
            </a:r>
            <a:r>
              <a:rPr lang="hu-HU" dirty="0" err="1"/>
              <a:t>aut</a:t>
            </a:r>
            <a:r>
              <a:rPr lang="hu-HU" dirty="0"/>
              <a:t> pro </a:t>
            </a:r>
            <a:r>
              <a:rPr lang="hu-HU" dirty="0" err="1"/>
              <a:t>singulis</a:t>
            </a:r>
            <a:r>
              <a:rPr lang="hu-HU" dirty="0"/>
              <a:t> </a:t>
            </a:r>
            <a:r>
              <a:rPr lang="hu-HU" dirty="0" err="1"/>
              <a:t>mulisasini</a:t>
            </a:r>
            <a:r>
              <a:rPr lang="hu-HU" dirty="0"/>
              <a:t> </a:t>
            </a:r>
            <a:r>
              <a:rPr lang="hu-HU" dirty="0" err="1"/>
              <a:t>bini</a:t>
            </a:r>
            <a:r>
              <a:rPr lang="hu-HU" dirty="0"/>
              <a:t> </a:t>
            </a:r>
            <a:r>
              <a:rPr lang="hu-HU" dirty="0" err="1"/>
              <a:t>praestentur</a:t>
            </a:r>
            <a:r>
              <a:rPr lang="hu-HU" dirty="0"/>
              <a:t> </a:t>
            </a:r>
            <a:r>
              <a:rPr lang="hu-HU" dirty="0" err="1"/>
              <a:t>soluturis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quod</a:t>
            </a:r>
            <a:r>
              <a:rPr lang="hu-HU" dirty="0"/>
              <a:t> </a:t>
            </a:r>
            <a:r>
              <a:rPr lang="hu-HU" dirty="0" err="1"/>
              <a:t>praescripsi</a:t>
            </a:r>
            <a:r>
              <a:rPr lang="hu-HU" dirty="0"/>
              <a:t> ; </a:t>
            </a:r>
            <a:r>
              <a:rPr lang="hu-HU" dirty="0" err="1"/>
              <a:t>equiti</a:t>
            </a:r>
            <a:r>
              <a:rPr lang="hu-HU" dirty="0"/>
              <a:t> Romano </a:t>
            </a:r>
            <a:r>
              <a:rPr lang="hu-HU" dirty="0" err="1"/>
              <a:t>cuius</a:t>
            </a:r>
            <a:r>
              <a:rPr lang="hu-HU" dirty="0"/>
              <a:t> </a:t>
            </a:r>
            <a:r>
              <a:rPr lang="hu-HU" dirty="0" err="1"/>
              <a:t>officio</a:t>
            </a:r>
            <a:r>
              <a:rPr lang="hu-HU" dirty="0"/>
              <a:t> </a:t>
            </a:r>
            <a:r>
              <a:rPr lang="hu-HU" dirty="0" err="1"/>
              <a:t>princeps</a:t>
            </a:r>
            <a:r>
              <a:rPr lang="hu-HU" dirty="0"/>
              <a:t> </a:t>
            </a:r>
            <a:r>
              <a:rPr lang="hu-HU" dirty="0" err="1"/>
              <a:t>optimus</a:t>
            </a:r>
            <a:r>
              <a:rPr lang="hu-HU" dirty="0"/>
              <a:t> </a:t>
            </a:r>
            <a:r>
              <a:rPr lang="hu-HU" dirty="0" err="1"/>
              <a:t>utitur</a:t>
            </a:r>
            <a:r>
              <a:rPr lang="hu-HU" dirty="0"/>
              <a:t> </a:t>
            </a:r>
            <a:r>
              <a:rPr lang="hu-HU" dirty="0" err="1"/>
              <a:t>ter</a:t>
            </a:r>
            <a:r>
              <a:rPr lang="hu-HU" dirty="0"/>
              <a:t> </a:t>
            </a:r>
            <a:r>
              <a:rPr lang="hu-HU" dirty="0" err="1"/>
              <a:t>carra</a:t>
            </a:r>
            <a:r>
              <a:rPr lang="hu-HU" dirty="0"/>
              <a:t> </a:t>
            </a:r>
            <a:r>
              <a:rPr lang="hu-HU" dirty="0" err="1"/>
              <a:t>aut</a:t>
            </a:r>
            <a:r>
              <a:rPr lang="hu-HU" dirty="0"/>
              <a:t> in </a:t>
            </a:r>
            <a:r>
              <a:rPr lang="hu-HU" dirty="0" err="1"/>
              <a:t>singula</a:t>
            </a:r>
            <a:r>
              <a:rPr lang="hu-HU" dirty="0"/>
              <a:t> </a:t>
            </a:r>
            <a:r>
              <a:rPr lang="hu-HU" dirty="0" err="1"/>
              <a:t>terni</a:t>
            </a:r>
            <a:r>
              <a:rPr lang="hu-HU" dirty="0"/>
              <a:t> </a:t>
            </a:r>
            <a:r>
              <a:rPr lang="hu-HU" dirty="0" err="1"/>
              <a:t>muli</a:t>
            </a:r>
            <a:r>
              <a:rPr lang="hu-HU" dirty="0"/>
              <a:t> </a:t>
            </a:r>
            <a:r>
              <a:rPr lang="hu-HU" dirty="0" err="1"/>
              <a:t>aut</a:t>
            </a:r>
            <a:r>
              <a:rPr lang="hu-HU" dirty="0"/>
              <a:t> in </a:t>
            </a:r>
            <a:r>
              <a:rPr lang="hu-HU" dirty="0" err="1"/>
              <a:t>singulos</a:t>
            </a:r>
            <a:r>
              <a:rPr lang="hu-HU" dirty="0"/>
              <a:t> [</a:t>
            </a:r>
            <a:r>
              <a:rPr lang="hu-HU" dirty="0" err="1"/>
              <a:t>mu</a:t>
            </a:r>
            <a:r>
              <a:rPr lang="hu-HU" dirty="0"/>
              <a:t>]</a:t>
            </a:r>
            <a:r>
              <a:rPr lang="hu-HU" dirty="0" err="1"/>
              <a:t>los</a:t>
            </a:r>
            <a:r>
              <a:rPr lang="hu-HU" dirty="0"/>
              <a:t> </a:t>
            </a:r>
            <a:r>
              <a:rPr lang="hu-HU" dirty="0" err="1"/>
              <a:t>bini</a:t>
            </a:r>
            <a:r>
              <a:rPr lang="hu-HU" dirty="0"/>
              <a:t> </a:t>
            </a:r>
            <a:r>
              <a:rPr lang="hu-HU" dirty="0" err="1"/>
              <a:t>asini</a:t>
            </a:r>
            <a:r>
              <a:rPr lang="hu-HU" dirty="0"/>
              <a:t> </a:t>
            </a:r>
            <a:r>
              <a:rPr lang="hu-HU" dirty="0" err="1"/>
              <a:t>dari</a:t>
            </a:r>
            <a:r>
              <a:rPr lang="hu-HU" dirty="0"/>
              <a:t> </a:t>
            </a:r>
            <a:r>
              <a:rPr lang="hu-HU" dirty="0" err="1"/>
              <a:t>debebunt</a:t>
            </a:r>
            <a:r>
              <a:rPr lang="hu-HU" dirty="0"/>
              <a:t> </a:t>
            </a:r>
            <a:r>
              <a:rPr lang="hu-HU" dirty="0" err="1"/>
              <a:t>eadem</a:t>
            </a:r>
            <a:r>
              <a:rPr lang="hu-HU" dirty="0"/>
              <a:t> </a:t>
            </a:r>
            <a:r>
              <a:rPr lang="hu-HU" dirty="0" err="1"/>
              <a:t>condicione</a:t>
            </a:r>
            <a:r>
              <a:rPr lang="hu-HU" dirty="0"/>
              <a:t>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amplius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desiderabit</a:t>
            </a:r>
            <a:r>
              <a:rPr lang="hu-HU" dirty="0"/>
              <a:t> </a:t>
            </a:r>
            <a:r>
              <a:rPr lang="hu-HU" dirty="0" err="1"/>
              <a:t>conducet</a:t>
            </a:r>
            <a:r>
              <a:rPr lang="hu-HU" dirty="0"/>
              <a:t> </a:t>
            </a:r>
            <a:r>
              <a:rPr lang="hu-HU" dirty="0" err="1"/>
              <a:t>arbitrio</a:t>
            </a:r>
            <a:r>
              <a:rPr lang="hu-HU" dirty="0"/>
              <a:t> </a:t>
            </a:r>
            <a:r>
              <a:rPr lang="hu-HU" dirty="0" err="1"/>
              <a:t>locantis</a:t>
            </a:r>
            <a:r>
              <a:rPr lang="hu-HU" dirty="0"/>
              <a:t> ; </a:t>
            </a:r>
            <a:r>
              <a:rPr lang="hu-HU" dirty="0" err="1"/>
              <a:t>centurioni</a:t>
            </a:r>
            <a:r>
              <a:rPr lang="hu-HU" dirty="0"/>
              <a:t> </a:t>
            </a:r>
            <a:r>
              <a:rPr lang="hu-HU" dirty="0" err="1"/>
              <a:t>carrum</a:t>
            </a:r>
            <a:r>
              <a:rPr lang="hu-HU" dirty="0"/>
              <a:t> </a:t>
            </a:r>
            <a:r>
              <a:rPr lang="hu-HU" dirty="0" err="1"/>
              <a:t>aut</a:t>
            </a:r>
            <a:r>
              <a:rPr lang="hu-HU" dirty="0"/>
              <a:t> </a:t>
            </a:r>
            <a:r>
              <a:rPr lang="hu-HU" dirty="0" err="1"/>
              <a:t>tres</a:t>
            </a:r>
            <a:r>
              <a:rPr lang="hu-HU" dirty="0"/>
              <a:t> </a:t>
            </a:r>
            <a:r>
              <a:rPr lang="hu-HU" dirty="0" err="1"/>
              <a:t>muli</a:t>
            </a:r>
            <a:r>
              <a:rPr lang="hu-HU" dirty="0"/>
              <a:t> </a:t>
            </a:r>
            <a:r>
              <a:rPr lang="hu-HU" dirty="0" err="1"/>
              <a:t>aut</a:t>
            </a:r>
            <a:r>
              <a:rPr lang="hu-HU" dirty="0"/>
              <a:t> </a:t>
            </a:r>
            <a:r>
              <a:rPr lang="hu-HU" dirty="0" err="1"/>
              <a:t>asini</a:t>
            </a:r>
            <a:r>
              <a:rPr lang="hu-HU" dirty="0"/>
              <a:t> </a:t>
            </a:r>
            <a:r>
              <a:rPr lang="hu-HU" dirty="0" err="1"/>
              <a:t>sexs</a:t>
            </a:r>
            <a:r>
              <a:rPr lang="hu-HU" dirty="0"/>
              <a:t> </a:t>
            </a:r>
            <a:r>
              <a:rPr lang="hu-HU" dirty="0" err="1"/>
              <a:t>eadem</a:t>
            </a:r>
            <a:r>
              <a:rPr lang="hu-HU" dirty="0"/>
              <a:t> </a:t>
            </a:r>
            <a:r>
              <a:rPr lang="hu-HU" dirty="0" err="1"/>
              <a:t>condicone</a:t>
            </a:r>
            <a:r>
              <a:rPr lang="hu-HU" dirty="0"/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4254680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382DE4-226A-FF3E-EB30-F64DB0115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Rendeletek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CDBCC4-90EE-1E30-B56C-3330EB008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Aemilius</a:t>
            </a:r>
            <a:r>
              <a:rPr lang="hu-HU" dirty="0"/>
              <a:t> </a:t>
            </a:r>
            <a:r>
              <a:rPr lang="hu-HU" dirty="0" err="1"/>
              <a:t>Rectus</a:t>
            </a:r>
            <a:r>
              <a:rPr lang="hu-HU" dirty="0"/>
              <a:t> ediktuma: diploma nélkül nem utazhat senki abban a </a:t>
            </a:r>
            <a:r>
              <a:rPr lang="hu-HU" dirty="0" err="1"/>
              <a:t>priovinciában</a:t>
            </a:r>
            <a:r>
              <a:rPr lang="hu-HU" dirty="0"/>
              <a:t>-ez máshol eltért</a:t>
            </a:r>
          </a:p>
          <a:p>
            <a:r>
              <a:rPr lang="hu-HU" dirty="0"/>
              <a:t> </a:t>
            </a:r>
            <a:r>
              <a:rPr lang="hu-HU" dirty="0" err="1"/>
              <a:t>Gnaeus</a:t>
            </a:r>
            <a:r>
              <a:rPr lang="hu-HU" dirty="0"/>
              <a:t> Vergilius </a:t>
            </a:r>
            <a:r>
              <a:rPr lang="hu-HU" dirty="0" err="1"/>
              <a:t>Capito</a:t>
            </a:r>
            <a:r>
              <a:rPr lang="hu-HU" dirty="0"/>
              <a:t> ediktuma</a:t>
            </a:r>
          </a:p>
          <a:p>
            <a:r>
              <a:rPr lang="hu-HU" dirty="0"/>
              <a:t>Visszaélések büntetése-katonák</a:t>
            </a:r>
          </a:p>
          <a:p>
            <a:r>
              <a:rPr lang="hu-HU" dirty="0"/>
              <a:t>Itt már a </a:t>
            </a:r>
            <a:r>
              <a:rPr lang="hu-HU" dirty="0" err="1"/>
              <a:t>centurióknak</a:t>
            </a:r>
            <a:r>
              <a:rPr lang="hu-HU" dirty="0"/>
              <a:t> is kell diploma!!</a:t>
            </a:r>
          </a:p>
          <a:p>
            <a:r>
              <a:rPr lang="hu-HU" dirty="0" err="1"/>
              <a:t>Rectus</a:t>
            </a:r>
            <a:r>
              <a:rPr lang="hu-HU" dirty="0"/>
              <a:t> ediktumának fejlesztése, mindkettő megfelel a központi érdekeknek, törekvéseknek</a:t>
            </a:r>
          </a:p>
          <a:p>
            <a:r>
              <a:rPr lang="hu-HU" dirty="0"/>
              <a:t>Egybevág Claudius törekvéseivel- lovassági osztály korlátozása</a:t>
            </a:r>
          </a:p>
          <a:p>
            <a:endParaRPr lang="hu-HU" dirty="0"/>
          </a:p>
        </p:txBody>
      </p:sp>
      <p:pic>
        <p:nvPicPr>
          <p:cNvPr id="5122" name="Picture 2" descr="Cursus Publicus Transportation Service In Ancient Rome Published 1885 Stock  Illustration - Download Image Now - iStock">
            <a:extLst>
              <a:ext uri="{FF2B5EF4-FFF2-40B4-BE49-F238E27FC236}">
                <a16:creationId xmlns:a16="http://schemas.microsoft.com/office/drawing/2014/main" id="{1A0987E1-7CDE-BF94-AD44-7F1511BC8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825" y="1387449"/>
            <a:ext cx="3092841" cy="231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766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494D8C-A65F-AF5A-53E4-197EE5A7A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Vergilius ediktuma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966079-A4B5-FBA1-B2DF-D7998C8C8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„</a:t>
            </a:r>
            <a:r>
              <a:rPr lang="el-GR" dirty="0"/>
              <a:t>Γαϊος Ού[εργί]λιος Καπίτοίν λέγει</a:t>
            </a:r>
            <a:r>
              <a:rPr lang="hu-HU" dirty="0"/>
              <a:t> </a:t>
            </a:r>
            <a:r>
              <a:rPr lang="el-GR" dirty="0"/>
              <a:t>και πάλαι μεν ηκουόν τινας δαπάνας άδικους και παραλαγήσας ύπό</a:t>
            </a:r>
            <a:r>
              <a:rPr lang="hu-HU" dirty="0"/>
              <a:t> </a:t>
            </a:r>
            <a:r>
              <a:rPr lang="el-GR" dirty="0"/>
              <a:t>τών πλεονεκχικώς και άναιδώς χαΐς</a:t>
            </a:r>
            <a:r>
              <a:rPr lang="hu-HU" dirty="0"/>
              <a:t> </a:t>
            </a:r>
            <a:r>
              <a:rPr lang="el-GR" dirty="0"/>
              <a:t>έξ[ο]υσίαις άπο</a:t>
            </a:r>
            <a:r>
              <a:rPr lang="hu-HU" dirty="0"/>
              <a:t> </a:t>
            </a:r>
            <a:r>
              <a:rPr lang="el-GR" dirty="0"/>
              <a:t>χρωμένων γείνεσθαι, και νΰν δε έν τήι τών Λιβύων</a:t>
            </a:r>
            <a:r>
              <a:rPr lang="hu-HU" dirty="0"/>
              <a:t> </a:t>
            </a:r>
            <a:r>
              <a:rPr lang="el-GR" dirty="0"/>
              <a:t>μάλιστα</a:t>
            </a:r>
            <a:r>
              <a:rPr lang="hu-HU" dirty="0"/>
              <a:t> </a:t>
            </a:r>
            <a:r>
              <a:rPr lang="el-GR" dirty="0"/>
              <a:t>εγνων υποθέσει δτι</a:t>
            </a:r>
            <a:r>
              <a:rPr lang="hu-HU" dirty="0"/>
              <a:t> </a:t>
            </a:r>
            <a:r>
              <a:rPr lang="el-GR" dirty="0"/>
              <a:t>αναλίσκεται τινα άρπαζόντων άδεώς τών έπί ταΐς χρείαις ώς υποκείμενα εις δαπάνας</a:t>
            </a:r>
            <a:r>
              <a:rPr lang="hu-HU" dirty="0"/>
              <a:t> </a:t>
            </a:r>
            <a:r>
              <a:rPr lang="el-GR" dirty="0"/>
              <a:t>και ξενίας αυτών</a:t>
            </a:r>
            <a:r>
              <a:rPr lang="hu-HU" dirty="0"/>
              <a:t> </a:t>
            </a:r>
            <a:r>
              <a:rPr lang="el-GR" dirty="0"/>
              <a:t>τά μήτε δντα μήτε όφείλοντα είναι, ομοίως δέ και άνγα[ρ]ειών [sie]ονόματι. Διό κελεύωι τους διοδεύντας διά τών νομών στρατιώτας και ιππείς και</a:t>
            </a:r>
            <a:r>
              <a:rPr lang="hu-HU" dirty="0"/>
              <a:t> </a:t>
            </a:r>
            <a:r>
              <a:rPr lang="el-GR" dirty="0"/>
              <a:t>[σ]τάτορας καίέκατοντάρχας καί χειλιάρχους καί</a:t>
            </a:r>
            <a:r>
              <a:rPr lang="hu-HU" dirty="0"/>
              <a:t> </a:t>
            </a:r>
            <a:r>
              <a:rPr lang="el-GR" dirty="0"/>
              <a:t>τους λοιπούς απαντας μηδέν λαμβάνειν μηδέ άνγαρεύειν εΐ μήι</a:t>
            </a:r>
            <a:r>
              <a:rPr lang="hu-HU" dirty="0"/>
              <a:t> </a:t>
            </a:r>
            <a:r>
              <a:rPr lang="el-GR" dirty="0"/>
              <a:t>τίνες</a:t>
            </a:r>
            <a:r>
              <a:rPr lang="hu-HU" dirty="0"/>
              <a:t> </a:t>
            </a:r>
            <a:r>
              <a:rPr lang="el-GR" dirty="0"/>
              <a:t>έμά διπλώματα έ'χουσιν. καί τούτους</a:t>
            </a:r>
            <a:r>
              <a:rPr lang="hu-HU" dirty="0"/>
              <a:t> </a:t>
            </a:r>
            <a:r>
              <a:rPr lang="el-GR" dirty="0"/>
              <a:t>δέ στέγηι μόνον δέχεσθαι τους</a:t>
            </a:r>
            <a:r>
              <a:rPr lang="hu-HU" dirty="0"/>
              <a:t> </a:t>
            </a:r>
            <a:r>
              <a:rPr lang="el-GR" dirty="0"/>
              <a:t>διερχομένους, ύποκείμενόν τε μηδένα μηδέν πράττειν εξω τών ύπό</a:t>
            </a:r>
            <a:r>
              <a:rPr lang="hu-HU" dirty="0"/>
              <a:t> </a:t>
            </a:r>
            <a:r>
              <a:rPr lang="el-GR" dirty="0"/>
              <a:t>Μαξίμου σταθέντω</a:t>
            </a:r>
            <a:r>
              <a:rPr lang="hu-HU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869877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549C50-3BA0-80E1-32F4-5F51BA5F0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Rendeletek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5F59C61-0E55-CCFE-8E58-C58FB936B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Domicianus</a:t>
            </a:r>
            <a:r>
              <a:rPr lang="hu-HU" dirty="0"/>
              <a:t> császár rendelete: lekorlátozza az apja által adott privilégiumokat- nem lehet visszaélni a teherhordó állatokkal, meg kell várni, amíg friss nem érkezik- nem lehet csak úgy elvenni a helyiektől- diplomával viszont igen!!</a:t>
            </a:r>
          </a:p>
          <a:p>
            <a:r>
              <a:rPr lang="hu-HU" dirty="0"/>
              <a:t>Vespasianus vonta központilag össze a diplomákat</a:t>
            </a:r>
          </a:p>
          <a:p>
            <a:r>
              <a:rPr lang="hu-HU" dirty="0" err="1"/>
              <a:t>Flavianus</a:t>
            </a:r>
            <a:r>
              <a:rPr lang="hu-HU" dirty="0"/>
              <a:t> alatt a szenátorok is kaptak már diplomát!</a:t>
            </a:r>
          </a:p>
          <a:p>
            <a:r>
              <a:rPr lang="hu-HU" dirty="0"/>
              <a:t>Akár kormányzó is készíthette a diplomákat?</a:t>
            </a:r>
          </a:p>
          <a:p>
            <a:r>
              <a:rPr lang="hu-HU" dirty="0"/>
              <a:t>Igen, de ezt a jogot 48 után elvesztette!</a:t>
            </a:r>
          </a:p>
        </p:txBody>
      </p:sp>
    </p:spTree>
    <p:extLst>
      <p:ext uri="{BB962C8B-B14F-4D97-AF65-F5344CB8AC3E}">
        <p14:creationId xmlns:p14="http://schemas.microsoft.com/office/powerpoint/2010/main" val="3761895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05E1C18-D39F-2BEE-533A-537DC0721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Problémák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D35BA47-7F61-F74C-FA97-FBF800992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Kevés forrás</a:t>
            </a:r>
          </a:p>
          <a:p>
            <a:r>
              <a:rPr lang="hu-HU" dirty="0"/>
              <a:t>Bizonytalan egyes személyek szerepe – helytartó fia</a:t>
            </a:r>
          </a:p>
          <a:p>
            <a:r>
              <a:rPr lang="hu-HU" dirty="0"/>
              <a:t>Nem ismerünk minden csoportot</a:t>
            </a:r>
          </a:p>
          <a:p>
            <a:r>
              <a:rPr lang="hu-HU" dirty="0"/>
              <a:t>Nincs egyértelmű </a:t>
            </a:r>
            <a:r>
              <a:rPr lang="hu-HU" dirty="0" err="1"/>
              <a:t>koncenzus</a:t>
            </a:r>
            <a:endParaRPr lang="hu-HU" dirty="0"/>
          </a:p>
          <a:p>
            <a:r>
              <a:rPr lang="hu-HU" dirty="0"/>
              <a:t>Nem tudjuk hogy voltak-e a rendszeren belül eltérések</a:t>
            </a:r>
          </a:p>
          <a:p>
            <a:endParaRPr lang="hu-HU" dirty="0"/>
          </a:p>
        </p:txBody>
      </p:sp>
      <p:pic>
        <p:nvPicPr>
          <p:cNvPr id="4100" name="Picture 4" descr="Cursus publicus: mezzi di comunicazione romani - STORIE ROMANE">
            <a:extLst>
              <a:ext uri="{FF2B5EF4-FFF2-40B4-BE49-F238E27FC236}">
                <a16:creationId xmlns:a16="http://schemas.microsoft.com/office/drawing/2014/main" id="{D28B6A0C-0051-3319-D237-9371EFADF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217" y="1646875"/>
            <a:ext cx="3819613" cy="24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60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3CBE147-BA26-3FC0-CE6D-76C511850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C365B9-E329-076F-0E75-45E9E610E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i="1" dirty="0"/>
              <a:t>Lukas </a:t>
            </a:r>
            <a:r>
              <a:rPr lang="hu-HU" i="1" dirty="0" err="1"/>
              <a:t>Lemcke</a:t>
            </a:r>
            <a:r>
              <a:rPr lang="hu-HU" i="1" dirty="0"/>
              <a:t>, </a:t>
            </a:r>
            <a:r>
              <a:rPr lang="hu-HU" i="1" dirty="0" err="1"/>
              <a:t>Altay</a:t>
            </a:r>
            <a:r>
              <a:rPr lang="hu-HU" i="1" dirty="0"/>
              <a:t> </a:t>
            </a:r>
            <a:r>
              <a:rPr lang="hu-HU" i="1" dirty="0" err="1"/>
              <a:t>Coskun</a:t>
            </a:r>
            <a:r>
              <a:rPr lang="hu-HU" dirty="0" err="1"/>
              <a:t>:Users</a:t>
            </a:r>
            <a:r>
              <a:rPr lang="hu-HU" dirty="0"/>
              <a:t> and </a:t>
            </a:r>
            <a:r>
              <a:rPr lang="hu-HU" dirty="0" err="1"/>
              <a:t>Issuers</a:t>
            </a:r>
            <a:r>
              <a:rPr lang="hu-HU" dirty="0"/>
              <a:t> of </a:t>
            </a:r>
            <a:r>
              <a:rPr lang="hu-HU" dirty="0" err="1"/>
              <a:t>Permits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Imperial </a:t>
            </a:r>
            <a:r>
              <a:rPr lang="hu-HU" dirty="0" err="1"/>
              <a:t>Information</a:t>
            </a:r>
            <a:r>
              <a:rPr lang="hu-HU" dirty="0"/>
              <a:t> and </a:t>
            </a:r>
            <a:r>
              <a:rPr lang="hu-HU" dirty="0" err="1"/>
              <a:t>Transportation</a:t>
            </a:r>
            <a:r>
              <a:rPr lang="hu-HU" dirty="0"/>
              <a:t> System in </a:t>
            </a:r>
            <a:r>
              <a:rPr lang="hu-HU" dirty="0" err="1"/>
              <a:t>the</a:t>
            </a:r>
            <a:r>
              <a:rPr lang="hu-HU" dirty="0"/>
              <a:t> 1st </a:t>
            </a:r>
            <a:r>
              <a:rPr lang="hu-HU" dirty="0" err="1"/>
              <a:t>century</a:t>
            </a:r>
            <a:r>
              <a:rPr lang="hu-HU" dirty="0"/>
              <a:t> AD. </a:t>
            </a:r>
            <a:r>
              <a:rPr lang="hu-HU" dirty="0" err="1"/>
              <a:t>Latomus</a:t>
            </a:r>
            <a:r>
              <a:rPr lang="hu-HU" dirty="0"/>
              <a:t> 72.évfolyam 4.szám 1034-1054</a:t>
            </a:r>
          </a:p>
          <a:p>
            <a:r>
              <a:rPr lang="hu-HU" i="1" dirty="0"/>
              <a:t>Colin Adams, and Ray </a:t>
            </a:r>
            <a:r>
              <a:rPr lang="hu-HU" i="1" dirty="0" err="1"/>
              <a:t>Lawrence</a:t>
            </a:r>
            <a:r>
              <a:rPr lang="hu-HU" dirty="0" err="1"/>
              <a:t>:T</a:t>
            </a:r>
            <a:r>
              <a:rPr lang="en-US" dirty="0"/>
              <a:t>ravel and </a:t>
            </a:r>
            <a:r>
              <a:rPr lang="hu-HU" dirty="0"/>
              <a:t>G</a:t>
            </a:r>
            <a:r>
              <a:rPr lang="en-US" dirty="0" err="1"/>
              <a:t>eography</a:t>
            </a:r>
            <a:r>
              <a:rPr lang="en-US" dirty="0"/>
              <a:t> in the </a:t>
            </a:r>
            <a:r>
              <a:rPr lang="hu-HU" dirty="0"/>
              <a:t>R</a:t>
            </a:r>
            <a:r>
              <a:rPr lang="en-US" dirty="0" err="1"/>
              <a:t>oman</a:t>
            </a:r>
            <a:r>
              <a:rPr lang="en-US" dirty="0"/>
              <a:t> </a:t>
            </a:r>
            <a:r>
              <a:rPr lang="hu-HU" dirty="0"/>
              <a:t>E</a:t>
            </a:r>
            <a:r>
              <a:rPr lang="en-US" dirty="0" err="1"/>
              <a:t>mpire</a:t>
            </a:r>
            <a:r>
              <a:rPr lang="hu-HU" dirty="0"/>
              <a:t>. London 2001 95-103</a:t>
            </a:r>
          </a:p>
          <a:p>
            <a:r>
              <a:rPr lang="hu-HU" dirty="0"/>
              <a:t>https://www.google.com/search?q=diploma+in+ancient+rome&amp;sca_esv=ca2c68be96a7cdb5&amp;udm=2&amp;biw=1366&amp;bih=607&amp;sxsrf=ADLYWILLbYT-e80rqPX4</a:t>
            </a:r>
          </a:p>
          <a:p>
            <a:r>
              <a:rPr lang="hu-HU" dirty="0"/>
              <a:t>https://www.google.com/search?sca_esv=ca2c68be96a7cdb5&amp;sxsrf=ADLYWILbbRfv4EvFXlKUV8BE8vq7BTAaVg:1730770359076&amp;q=cursus+publicus&amp;udm=2&amp;fbs=AEQNm0Aa4sjWe7Rqy32pFwRj0UkWd8nbOJfsBGGB5IQQO6L3J_&amp;biw=1366&amp;bih=607&amp;dpr=1#vhid=xKvMd7rFF3ukYM&amp;vssid=mosaic</a:t>
            </a:r>
          </a:p>
          <a:p>
            <a:r>
              <a:rPr lang="hu-HU" dirty="0"/>
              <a:t>https://www.google.com/search?sca_esv=ca2c68be96a7cdb5&amp;sxsrf=ADLYWILbbRfv4EvFXlKUV8BE8vq7BTAaVg:1730770359076&amp;q=cursus+publicus&amp;udm=2&amp;fbs=AEQNm0Aa4sjWe7Rqy32pFwRj0UkWd8nbOJfsBGGB5IQQO6L3J_86uWOeqwdnV0yaSF-x2jon2iao6KWCaVjfn7ahz_sf_uPKlBgHiXUTxuTOrBgkEHAZKBArNMIg_JaUOYCTVNreNhAlJbFKEmzPuAQkoiBtIhrPYKQR3WHGzgZYwxf2NkHIa-s&amp;sa=X&amp;sqi=2&amp;ved=2ahUKEwjb5sKDhsSJAxVN_7sIHdZNAA4QtKgLegQIFhAB&amp;biw=1366&amp;bih=607&amp;dpr=1#vhid=vxD4v4GCkclW5M&amp;vssid=mosaic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14784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B7F1F1-46A8-2F9B-2B98-75D4D1664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760B70D-6DC8-62B7-3EF2-D0C6E852C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ttps://www.google.com/search?sca_esv=ca2c68be96a7cdb5&amp;sxsrf=ADLYWILbbRfv4EvFXlKUV8BE8vq7BTAaVg:1730770359076&amp;q=cursus+publicus&amp;udm=2&amp;fbs=AEQNm0Aa4sjWe7Rqy32pFwRj0UkWd8nbOJfsBGGB5IQQO6L3J_86uWOeqwdnV0yaSF-x2jon2iao6KWCaVjfn7ahz_sf_uPKlBgHiXUTxuTOrBgkEHAZKBArNMIg_JaUOYCTVNreNhAlJbFKEmzPuAQkoiBtIhrPYKQR3WHGzgZYwxf2NkHIa-s&amp;sa=X&amp;sqi=2&amp;ved=2ahUKEwjb5sKDhsSJAxVN_7sIHdZNAA4QtKgLegQIFhAB&amp;biw=1366&amp;bih=607&amp;dpr=1#imgrc=vxD4v4GCkclW5M&amp;imgdii=noC87d2qbJaSUM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834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2AF273-3990-8155-1AAC-12D3BC735E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Köszönöm a figyelmet!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014585C-E126-EC6B-5674-2F3DB822AE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Gratias tibi ago pro attente!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7160863"/>
      </p:ext>
    </p:extLst>
  </p:cSld>
  <p:clrMapOvr>
    <a:masterClrMapping/>
  </p:clrMapOvr>
</p:sld>
</file>

<file path=ppt/theme/theme1.xml><?xml version="1.0" encoding="utf-8"?>
<a:theme xmlns:a="http://schemas.openxmlformats.org/drawingml/2006/main" name="Dimenzió">
  <a:themeElements>
    <a:clrScheme name="Vörös–narancs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Dimenzió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menzió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2045</TotalTime>
  <Words>1241</Words>
  <Application>Microsoft Office PowerPoint</Application>
  <PresentationFormat>Szélesvásznú</PresentationFormat>
  <Paragraphs>82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Dimenzió</vt:lpstr>
      <vt:lpstr>Cursus Publicus</vt:lpstr>
      <vt:lpstr>A cursus publicus</vt:lpstr>
      <vt:lpstr>A cursus publicus</vt:lpstr>
      <vt:lpstr>Cursus velox- áruszállítás</vt:lpstr>
      <vt:lpstr>Diploma</vt:lpstr>
      <vt:lpstr>Diploma- kinek kellett?</vt:lpstr>
      <vt:lpstr>Diploma</vt:lpstr>
      <vt:lpstr>Rendeletek</vt:lpstr>
      <vt:lpstr>Salagassusi rendelet</vt:lpstr>
      <vt:lpstr>Rendeletek</vt:lpstr>
      <vt:lpstr>Vergilius ediktuma</vt:lpstr>
      <vt:lpstr>Rendeletek</vt:lpstr>
      <vt:lpstr>Problémák</vt:lpstr>
      <vt:lpstr>Források</vt:lpstr>
      <vt:lpstr>Források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Balázs Varga</dc:creator>
  <cp:lastModifiedBy>Balázs Varga</cp:lastModifiedBy>
  <cp:revision>47</cp:revision>
  <dcterms:created xsi:type="dcterms:W3CDTF">2024-11-03T22:14:44Z</dcterms:created>
  <dcterms:modified xsi:type="dcterms:W3CDTF">2024-11-16T23:56:45Z</dcterms:modified>
</cp:coreProperties>
</file>