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18288000" cy="10287000"/>
  <p:notesSz cx="6858000" cy="9144000"/>
  <p:embeddedFontLst>
    <p:embeddedFont>
      <p:font typeface="Canva Sans Bold"/>
      <p:regular r:id="rId13"/>
    </p:embeddedFont>
    <p:embeddedFont>
      <p:font typeface="Glacial Indifference"/>
      <p:regular r:id="rId14"/>
    </p:embeddedFont>
    <p:embeddedFont>
      <p:font typeface="Glacial Indifference Bold"/>
      <p:regular r:id="rId15"/>
    </p:embeddedFont>
    <p:embeddedFont>
      <p:font typeface="Pacifico" panose="00000500000000000000" pitchFamily="2" charset="0"/>
      <p:regular r:id="rId1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50" d="100"/>
          <a:sy n="50" d="100"/>
        </p:scale>
        <p:origin x="946" y="3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1.fntdata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microsoft.com/office/2016/11/relationships/changesInfo" Target="changesInfos/changesInfo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font" Target="fonts/font4.fntdata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3.fntdata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2.fntdata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zabó Bibu" userId="bda2916a4b2f0123" providerId="LiveId" clId="{6B226A1B-EDA0-445A-A4B4-053B3DF9B719}"/>
    <pc:docChg chg="modSld">
      <pc:chgData name="Szabó Bibu" userId="bda2916a4b2f0123" providerId="LiveId" clId="{6B226A1B-EDA0-445A-A4B4-053B3DF9B719}" dt="2024-11-12T12:37:01.600" v="10" actId="20577"/>
      <pc:docMkLst>
        <pc:docMk/>
      </pc:docMkLst>
      <pc:sldChg chg="modSp mod">
        <pc:chgData name="Szabó Bibu" userId="bda2916a4b2f0123" providerId="LiveId" clId="{6B226A1B-EDA0-445A-A4B4-053B3DF9B719}" dt="2024-11-12T12:36:18.540" v="3" actId="1076"/>
        <pc:sldMkLst>
          <pc:docMk/>
          <pc:sldMk cId="0" sldId="257"/>
        </pc:sldMkLst>
        <pc:spChg chg="mod">
          <ac:chgData name="Szabó Bibu" userId="bda2916a4b2f0123" providerId="LiveId" clId="{6B226A1B-EDA0-445A-A4B4-053B3DF9B719}" dt="2024-11-12T12:36:08.941" v="0" actId="1076"/>
          <ac:spMkLst>
            <pc:docMk/>
            <pc:sldMk cId="0" sldId="257"/>
            <ac:spMk id="6" creationId="{00000000-0000-0000-0000-000000000000}"/>
          </ac:spMkLst>
        </pc:spChg>
        <pc:spChg chg="mod">
          <ac:chgData name="Szabó Bibu" userId="bda2916a4b2f0123" providerId="LiveId" clId="{6B226A1B-EDA0-445A-A4B4-053B3DF9B719}" dt="2024-11-12T12:36:18.540" v="3" actId="1076"/>
          <ac:spMkLst>
            <pc:docMk/>
            <pc:sldMk cId="0" sldId="257"/>
            <ac:spMk id="7" creationId="{00000000-0000-0000-0000-000000000000}"/>
          </ac:spMkLst>
        </pc:spChg>
      </pc:sldChg>
      <pc:sldChg chg="modSp mod">
        <pc:chgData name="Szabó Bibu" userId="bda2916a4b2f0123" providerId="LiveId" clId="{6B226A1B-EDA0-445A-A4B4-053B3DF9B719}" dt="2024-11-12T12:36:52.823" v="8" actId="1076"/>
        <pc:sldMkLst>
          <pc:docMk/>
          <pc:sldMk cId="0" sldId="262"/>
        </pc:sldMkLst>
        <pc:spChg chg="mod">
          <ac:chgData name="Szabó Bibu" userId="bda2916a4b2f0123" providerId="LiveId" clId="{6B226A1B-EDA0-445A-A4B4-053B3DF9B719}" dt="2024-11-12T12:36:52.823" v="8" actId="1076"/>
          <ac:spMkLst>
            <pc:docMk/>
            <pc:sldMk cId="0" sldId="262"/>
            <ac:spMk id="5" creationId="{00000000-0000-0000-0000-000000000000}"/>
          </ac:spMkLst>
        </pc:spChg>
        <pc:spChg chg="mod">
          <ac:chgData name="Szabó Bibu" userId="bda2916a4b2f0123" providerId="LiveId" clId="{6B226A1B-EDA0-445A-A4B4-053B3DF9B719}" dt="2024-11-12T12:36:43.471" v="6" actId="1076"/>
          <ac:spMkLst>
            <pc:docMk/>
            <pc:sldMk cId="0" sldId="262"/>
            <ac:spMk id="6" creationId="{00000000-0000-0000-0000-000000000000}"/>
          </ac:spMkLst>
        </pc:spChg>
        <pc:spChg chg="mod">
          <ac:chgData name="Szabó Bibu" userId="bda2916a4b2f0123" providerId="LiveId" clId="{6B226A1B-EDA0-445A-A4B4-053B3DF9B719}" dt="2024-11-12T12:36:48.107" v="7" actId="1076"/>
          <ac:spMkLst>
            <pc:docMk/>
            <pc:sldMk cId="0" sldId="262"/>
            <ac:spMk id="7" creationId="{00000000-0000-0000-0000-000000000000}"/>
          </ac:spMkLst>
        </pc:spChg>
      </pc:sldChg>
      <pc:sldChg chg="modSp mod">
        <pc:chgData name="Szabó Bibu" userId="bda2916a4b2f0123" providerId="LiveId" clId="{6B226A1B-EDA0-445A-A4B4-053B3DF9B719}" dt="2024-11-12T12:36:35.098" v="5" actId="1076"/>
        <pc:sldMkLst>
          <pc:docMk/>
          <pc:sldMk cId="0" sldId="263"/>
        </pc:sldMkLst>
        <pc:spChg chg="mod">
          <ac:chgData name="Szabó Bibu" userId="bda2916a4b2f0123" providerId="LiveId" clId="{6B226A1B-EDA0-445A-A4B4-053B3DF9B719}" dt="2024-11-12T12:36:28.949" v="4" actId="1076"/>
          <ac:spMkLst>
            <pc:docMk/>
            <pc:sldMk cId="0" sldId="263"/>
            <ac:spMk id="6" creationId="{00000000-0000-0000-0000-000000000000}"/>
          </ac:spMkLst>
        </pc:spChg>
        <pc:spChg chg="mod">
          <ac:chgData name="Szabó Bibu" userId="bda2916a4b2f0123" providerId="LiveId" clId="{6B226A1B-EDA0-445A-A4B4-053B3DF9B719}" dt="2024-11-12T12:36:35.098" v="5" actId="1076"/>
          <ac:spMkLst>
            <pc:docMk/>
            <pc:sldMk cId="0" sldId="263"/>
            <ac:spMk id="7" creationId="{00000000-0000-0000-0000-000000000000}"/>
          </ac:spMkLst>
        </pc:spChg>
      </pc:sldChg>
      <pc:sldChg chg="modSp mod">
        <pc:chgData name="Szabó Bibu" userId="bda2916a4b2f0123" providerId="LiveId" clId="{6B226A1B-EDA0-445A-A4B4-053B3DF9B719}" dt="2024-11-12T12:37:01.600" v="10" actId="20577"/>
        <pc:sldMkLst>
          <pc:docMk/>
          <pc:sldMk cId="0" sldId="264"/>
        </pc:sldMkLst>
        <pc:spChg chg="mod">
          <ac:chgData name="Szabó Bibu" userId="bda2916a4b2f0123" providerId="LiveId" clId="{6B226A1B-EDA0-445A-A4B4-053B3DF9B719}" dt="2024-11-12T12:37:01.600" v="10" actId="20577"/>
          <ac:spMkLst>
            <pc:docMk/>
            <pc:sldMk cId="0" sldId="264"/>
            <ac:spMk id="6" creationId="{00000000-0000-0000-0000-000000000000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11/12/2024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11/12/2024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11/12/2024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11/12/2024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sv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DEAE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187026" y="8524586"/>
            <a:ext cx="18662052" cy="1975540"/>
            <a:chOff x="0" y="0"/>
            <a:chExt cx="4915108" cy="520307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915109" cy="520307"/>
            </a:xfrm>
            <a:custGeom>
              <a:avLst/>
              <a:gdLst/>
              <a:ahLst/>
              <a:cxnLst/>
              <a:rect l="l" t="t" r="r" b="b"/>
              <a:pathLst>
                <a:path w="4915109" h="520307">
                  <a:moveTo>
                    <a:pt x="0" y="0"/>
                  </a:moveTo>
                  <a:lnTo>
                    <a:pt x="4915109" y="0"/>
                  </a:lnTo>
                  <a:lnTo>
                    <a:pt x="4915109" y="520307"/>
                  </a:lnTo>
                  <a:lnTo>
                    <a:pt x="0" y="520307"/>
                  </a:lnTo>
                  <a:close/>
                </a:path>
              </a:pathLst>
            </a:custGeom>
            <a:solidFill>
              <a:srgbClr val="515B46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66675"/>
              <a:ext cx="4915108" cy="58698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600"/>
                </a:lnSpc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544590" y="373725"/>
            <a:ext cx="6789158" cy="7975516"/>
          </a:xfrm>
          <a:custGeom>
            <a:avLst/>
            <a:gdLst/>
            <a:ahLst/>
            <a:cxnLst/>
            <a:rect l="l" t="t" r="r" b="b"/>
            <a:pathLst>
              <a:path w="6789158" h="7975516">
                <a:moveTo>
                  <a:pt x="0" y="0"/>
                </a:moveTo>
                <a:lnTo>
                  <a:pt x="6789158" y="0"/>
                </a:lnTo>
                <a:lnTo>
                  <a:pt x="6789158" y="7975516"/>
                </a:lnTo>
                <a:lnTo>
                  <a:pt x="0" y="797551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grpSp>
        <p:nvGrpSpPr>
          <p:cNvPr id="6" name="Group 6"/>
          <p:cNvGrpSpPr/>
          <p:nvPr/>
        </p:nvGrpSpPr>
        <p:grpSpPr>
          <a:xfrm>
            <a:off x="8378072" y="1814703"/>
            <a:ext cx="9508494" cy="3508336"/>
            <a:chOff x="0" y="0"/>
            <a:chExt cx="2872270" cy="1059778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872270" cy="1059778"/>
            </a:xfrm>
            <a:custGeom>
              <a:avLst/>
              <a:gdLst/>
              <a:ahLst/>
              <a:cxnLst/>
              <a:rect l="l" t="t" r="r" b="b"/>
              <a:pathLst>
                <a:path w="2872270" h="1059778">
                  <a:moveTo>
                    <a:pt x="2669070" y="0"/>
                  </a:moveTo>
                  <a:cubicBezTo>
                    <a:pt x="2781295" y="0"/>
                    <a:pt x="2872270" y="237239"/>
                    <a:pt x="2872270" y="529889"/>
                  </a:cubicBezTo>
                  <a:cubicBezTo>
                    <a:pt x="2872270" y="822538"/>
                    <a:pt x="2781295" y="1059778"/>
                    <a:pt x="2669070" y="1059778"/>
                  </a:cubicBezTo>
                  <a:lnTo>
                    <a:pt x="203200" y="1059778"/>
                  </a:lnTo>
                  <a:cubicBezTo>
                    <a:pt x="90976" y="1059778"/>
                    <a:pt x="0" y="822538"/>
                    <a:pt x="0" y="529889"/>
                  </a:cubicBezTo>
                  <a:cubicBezTo>
                    <a:pt x="0" y="237239"/>
                    <a:pt x="90976" y="0"/>
                    <a:pt x="203200" y="0"/>
                  </a:cubicBezTo>
                  <a:close/>
                </a:path>
              </a:pathLst>
            </a:custGeom>
            <a:solidFill>
              <a:srgbClr val="CCC6B6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76200"/>
              <a:ext cx="2872270" cy="113597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600"/>
                </a:lnSpc>
              </a:pPr>
              <a:endParaRPr/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13918666" y="7597276"/>
            <a:ext cx="3967899" cy="751965"/>
            <a:chOff x="0" y="0"/>
            <a:chExt cx="2796478" cy="529967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2796478" cy="529967"/>
            </a:xfrm>
            <a:custGeom>
              <a:avLst/>
              <a:gdLst/>
              <a:ahLst/>
              <a:cxnLst/>
              <a:rect l="l" t="t" r="r" b="b"/>
              <a:pathLst>
                <a:path w="2796478" h="529967">
                  <a:moveTo>
                    <a:pt x="2593278" y="0"/>
                  </a:moveTo>
                  <a:cubicBezTo>
                    <a:pt x="2705502" y="0"/>
                    <a:pt x="2796478" y="118637"/>
                    <a:pt x="2796478" y="264983"/>
                  </a:cubicBezTo>
                  <a:cubicBezTo>
                    <a:pt x="2796478" y="411329"/>
                    <a:pt x="2705502" y="529967"/>
                    <a:pt x="2593278" y="529967"/>
                  </a:cubicBezTo>
                  <a:lnTo>
                    <a:pt x="203200" y="529967"/>
                  </a:lnTo>
                  <a:cubicBezTo>
                    <a:pt x="90976" y="529967"/>
                    <a:pt x="0" y="411329"/>
                    <a:pt x="0" y="264983"/>
                  </a:cubicBezTo>
                  <a:cubicBezTo>
                    <a:pt x="0" y="118637"/>
                    <a:pt x="90976" y="0"/>
                    <a:pt x="203200" y="0"/>
                  </a:cubicBezTo>
                  <a:close/>
                </a:path>
              </a:pathLst>
            </a:custGeom>
            <a:solidFill>
              <a:srgbClr val="CCC6B6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0" y="-66675"/>
              <a:ext cx="2796478" cy="59664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600"/>
                </a:lnSpc>
              </a:pPr>
              <a:endParaRPr/>
            </a:p>
          </p:txBody>
        </p:sp>
      </p:grpSp>
      <p:sp>
        <p:nvSpPr>
          <p:cNvPr id="12" name="Freeform 12"/>
          <p:cNvSpPr/>
          <p:nvPr/>
        </p:nvSpPr>
        <p:spPr>
          <a:xfrm>
            <a:off x="1886961" y="1815616"/>
            <a:ext cx="4289906" cy="5582754"/>
          </a:xfrm>
          <a:custGeom>
            <a:avLst/>
            <a:gdLst/>
            <a:ahLst/>
            <a:cxnLst/>
            <a:rect l="l" t="t" r="r" b="b"/>
            <a:pathLst>
              <a:path w="4289906" h="5582754">
                <a:moveTo>
                  <a:pt x="0" y="0"/>
                </a:moveTo>
                <a:lnTo>
                  <a:pt x="4289906" y="0"/>
                </a:lnTo>
                <a:lnTo>
                  <a:pt x="4289906" y="5582753"/>
                </a:lnTo>
                <a:lnTo>
                  <a:pt x="0" y="558275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13" name="TextBox 13"/>
          <p:cNvSpPr txBox="1"/>
          <p:nvPr/>
        </p:nvSpPr>
        <p:spPr>
          <a:xfrm>
            <a:off x="8378072" y="1615591"/>
            <a:ext cx="9287740" cy="370744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4939"/>
              </a:lnSpc>
            </a:pPr>
            <a:r>
              <a:rPr lang="en-US" sz="10671">
                <a:solidFill>
                  <a:srgbClr val="515B46"/>
                </a:solidFill>
                <a:latin typeface="Pacifico"/>
                <a:ea typeface="Pacifico"/>
                <a:cs typeface="Pacifico"/>
                <a:sym typeface="Pacifico"/>
              </a:rPr>
              <a:t>Arisztokrata nők  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9580135" y="5617532"/>
            <a:ext cx="7104368" cy="5746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399"/>
              </a:lnSpc>
            </a:pPr>
            <a:r>
              <a:rPr lang="en-US" sz="3999" b="1">
                <a:solidFill>
                  <a:srgbClr val="515B46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szerepe a kreszténységben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4029648" y="7755141"/>
            <a:ext cx="3745936" cy="48096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708"/>
              </a:lnSpc>
            </a:pPr>
            <a:r>
              <a:rPr lang="en-US" sz="3371">
                <a:solidFill>
                  <a:srgbClr val="323B29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Szabóová Bianka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DEAE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187026" y="-224331"/>
            <a:ext cx="18662052" cy="2456250"/>
            <a:chOff x="0" y="0"/>
            <a:chExt cx="4915108" cy="646914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915109" cy="646914"/>
            </a:xfrm>
            <a:custGeom>
              <a:avLst/>
              <a:gdLst/>
              <a:ahLst/>
              <a:cxnLst/>
              <a:rect l="l" t="t" r="r" b="b"/>
              <a:pathLst>
                <a:path w="4915109" h="646914">
                  <a:moveTo>
                    <a:pt x="0" y="0"/>
                  </a:moveTo>
                  <a:lnTo>
                    <a:pt x="4915109" y="0"/>
                  </a:lnTo>
                  <a:lnTo>
                    <a:pt x="4915109" y="646914"/>
                  </a:lnTo>
                  <a:lnTo>
                    <a:pt x="0" y="646914"/>
                  </a:lnTo>
                  <a:close/>
                </a:path>
              </a:pathLst>
            </a:custGeom>
            <a:solidFill>
              <a:srgbClr val="515B46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66675"/>
              <a:ext cx="4915108" cy="71358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600"/>
                </a:lnSpc>
              </a:pPr>
              <a:endParaRPr/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3712371" y="2648541"/>
            <a:ext cx="10863257" cy="13906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5519"/>
              </a:lnSpc>
              <a:spcBef>
                <a:spcPct val="0"/>
              </a:spcBef>
            </a:pPr>
            <a:r>
              <a:rPr lang="en-US" sz="4599" b="1" spc="804">
                <a:solidFill>
                  <a:srgbClr val="515B46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A CSALÁDI STRUKTÚRA ÉS A FÉRFI HATALOM BEFOLYÁSA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-30480" y="5983346"/>
            <a:ext cx="6101317" cy="223156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359"/>
              </a:lnSpc>
            </a:pPr>
            <a:r>
              <a:rPr lang="en-US" sz="3963" dirty="0">
                <a:solidFill>
                  <a:srgbClr val="323B29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A 4. </a:t>
            </a:r>
            <a:r>
              <a:rPr lang="en-US" sz="3963" dirty="0" err="1">
                <a:solidFill>
                  <a:srgbClr val="323B29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századi</a:t>
            </a:r>
            <a:r>
              <a:rPr lang="en-US" sz="3963" dirty="0">
                <a:solidFill>
                  <a:srgbClr val="323B29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</a:t>
            </a:r>
            <a:r>
              <a:rPr lang="en-US" sz="3963" dirty="0" err="1">
                <a:solidFill>
                  <a:srgbClr val="323B29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arisztokrata</a:t>
            </a:r>
            <a:r>
              <a:rPr lang="en-US" sz="3963" dirty="0">
                <a:solidFill>
                  <a:srgbClr val="323B29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</a:t>
            </a:r>
            <a:r>
              <a:rPr lang="en-US" sz="3963" dirty="0" err="1">
                <a:solidFill>
                  <a:srgbClr val="323B29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nők</a:t>
            </a:r>
            <a:r>
              <a:rPr lang="en-US" sz="3963" dirty="0">
                <a:solidFill>
                  <a:srgbClr val="323B29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</a:t>
            </a:r>
            <a:r>
              <a:rPr lang="en-US" sz="3963" dirty="0" err="1">
                <a:solidFill>
                  <a:srgbClr val="323B29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férfiak</a:t>
            </a:r>
            <a:r>
              <a:rPr lang="en-US" sz="3963" dirty="0">
                <a:solidFill>
                  <a:srgbClr val="323B29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</a:t>
            </a:r>
            <a:r>
              <a:rPr lang="en-US" sz="3963" dirty="0" err="1">
                <a:solidFill>
                  <a:srgbClr val="323B29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által</a:t>
            </a:r>
            <a:r>
              <a:rPr lang="en-US" sz="3963" dirty="0">
                <a:solidFill>
                  <a:srgbClr val="323B29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</a:t>
            </a:r>
            <a:r>
              <a:rPr lang="en-US" sz="3963" dirty="0" err="1">
                <a:solidFill>
                  <a:srgbClr val="323B29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uralt</a:t>
            </a:r>
            <a:r>
              <a:rPr lang="en-US" sz="3963" dirty="0">
                <a:solidFill>
                  <a:srgbClr val="323B29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, </a:t>
            </a:r>
            <a:r>
              <a:rPr lang="en-US" sz="3963" dirty="0" err="1">
                <a:solidFill>
                  <a:srgbClr val="323B29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családcentrikus</a:t>
            </a:r>
            <a:r>
              <a:rPr lang="en-US" sz="3963" dirty="0">
                <a:solidFill>
                  <a:srgbClr val="323B29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</a:t>
            </a:r>
            <a:r>
              <a:rPr lang="en-US" sz="3963" dirty="0" err="1">
                <a:solidFill>
                  <a:srgbClr val="323B29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társadalmi</a:t>
            </a:r>
            <a:r>
              <a:rPr lang="en-US" sz="3963" dirty="0">
                <a:solidFill>
                  <a:srgbClr val="323B29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</a:t>
            </a:r>
            <a:r>
              <a:rPr lang="en-US" sz="3963" dirty="0" err="1">
                <a:solidFill>
                  <a:srgbClr val="323B29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struktúrában</a:t>
            </a:r>
            <a:r>
              <a:rPr lang="en-US" sz="3963" dirty="0">
                <a:solidFill>
                  <a:srgbClr val="323B29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</a:t>
            </a:r>
            <a:r>
              <a:rPr lang="en-US" sz="3963" dirty="0" err="1">
                <a:solidFill>
                  <a:srgbClr val="323B29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éltek</a:t>
            </a:r>
            <a:r>
              <a:rPr lang="en-US" sz="3963" dirty="0">
                <a:solidFill>
                  <a:srgbClr val="323B29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.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2516038" y="5970613"/>
            <a:ext cx="5685691" cy="225702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359"/>
              </a:lnSpc>
            </a:pPr>
            <a:r>
              <a:rPr lang="en-US" sz="3963" dirty="0" err="1">
                <a:solidFill>
                  <a:srgbClr val="323B29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Vallási</a:t>
            </a:r>
            <a:r>
              <a:rPr lang="en-US" sz="3963" dirty="0">
                <a:solidFill>
                  <a:srgbClr val="323B29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</a:t>
            </a:r>
            <a:r>
              <a:rPr lang="en-US" sz="3963" dirty="0" err="1">
                <a:solidFill>
                  <a:srgbClr val="323B29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döntéseikre</a:t>
            </a:r>
            <a:r>
              <a:rPr lang="en-US" sz="3963" dirty="0">
                <a:solidFill>
                  <a:srgbClr val="323B29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</a:t>
            </a:r>
            <a:r>
              <a:rPr lang="en-US" sz="3963" dirty="0" err="1">
                <a:solidFill>
                  <a:srgbClr val="323B29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jellemzően</a:t>
            </a:r>
            <a:r>
              <a:rPr lang="en-US" sz="3963" dirty="0">
                <a:solidFill>
                  <a:srgbClr val="323B29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a </a:t>
            </a:r>
            <a:r>
              <a:rPr lang="en-US" sz="3963" dirty="0" err="1">
                <a:solidFill>
                  <a:srgbClr val="323B29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férfi</a:t>
            </a:r>
            <a:r>
              <a:rPr lang="en-US" sz="3963" dirty="0">
                <a:solidFill>
                  <a:srgbClr val="323B29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</a:t>
            </a:r>
            <a:r>
              <a:rPr lang="en-US" sz="3963" dirty="0" err="1">
                <a:solidFill>
                  <a:srgbClr val="323B29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családtagok</a:t>
            </a:r>
            <a:r>
              <a:rPr lang="en-US" sz="3963" dirty="0">
                <a:solidFill>
                  <a:srgbClr val="323B29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(</a:t>
            </a:r>
            <a:r>
              <a:rPr lang="en-US" sz="3963" dirty="0" err="1">
                <a:solidFill>
                  <a:srgbClr val="323B29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apák</a:t>
            </a:r>
            <a:r>
              <a:rPr lang="en-US" sz="3963" dirty="0">
                <a:solidFill>
                  <a:srgbClr val="323B29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, </a:t>
            </a:r>
            <a:r>
              <a:rPr lang="en-US" sz="3963" dirty="0" err="1">
                <a:solidFill>
                  <a:srgbClr val="323B29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férjek</a:t>
            </a:r>
            <a:r>
              <a:rPr lang="en-US" sz="3963" dirty="0">
                <a:solidFill>
                  <a:srgbClr val="323B29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, </a:t>
            </a:r>
            <a:r>
              <a:rPr lang="en-US" sz="3963" dirty="0" err="1">
                <a:solidFill>
                  <a:srgbClr val="323B29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fiúk</a:t>
            </a:r>
            <a:r>
              <a:rPr lang="en-US" sz="3963" dirty="0">
                <a:solidFill>
                  <a:srgbClr val="323B29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) </a:t>
            </a:r>
            <a:r>
              <a:rPr lang="en-US" sz="3963" dirty="0" err="1">
                <a:solidFill>
                  <a:srgbClr val="323B29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hatottak</a:t>
            </a:r>
            <a:r>
              <a:rPr lang="en-US" sz="3963" dirty="0">
                <a:solidFill>
                  <a:srgbClr val="323B29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.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6242779" y="5172075"/>
            <a:ext cx="6101317" cy="388891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359"/>
              </a:lnSpc>
            </a:pPr>
            <a:r>
              <a:rPr lang="en-US" sz="3963">
                <a:solidFill>
                  <a:srgbClr val="323B29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A patriarchális társadalom formálta a nők szerepét, és az egyházi és társadalmi elvárások is inkább a családi összetartozást támogatták az egyéni vallási önkifejezés helyett.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DEAE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9258300"/>
            <a:chOff x="0" y="0"/>
            <a:chExt cx="4816593" cy="24384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816592" cy="2438400"/>
            </a:xfrm>
            <a:custGeom>
              <a:avLst/>
              <a:gdLst/>
              <a:ahLst/>
              <a:cxnLst/>
              <a:rect l="l" t="t" r="r" b="b"/>
              <a:pathLst>
                <a:path w="4816592" h="2438400">
                  <a:moveTo>
                    <a:pt x="0" y="0"/>
                  </a:moveTo>
                  <a:lnTo>
                    <a:pt x="4816592" y="0"/>
                  </a:lnTo>
                  <a:lnTo>
                    <a:pt x="4816592" y="2438400"/>
                  </a:lnTo>
                  <a:lnTo>
                    <a:pt x="0" y="2438400"/>
                  </a:lnTo>
                  <a:close/>
                </a:path>
              </a:pathLst>
            </a:custGeom>
            <a:solidFill>
              <a:srgbClr val="515B46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66675"/>
              <a:ext cx="4816593" cy="25050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600"/>
                </a:lnSpc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2228533" y="1028700"/>
            <a:ext cx="13830935" cy="7903391"/>
          </a:xfrm>
          <a:custGeom>
            <a:avLst/>
            <a:gdLst/>
            <a:ahLst/>
            <a:cxnLst/>
            <a:rect l="l" t="t" r="r" b="b"/>
            <a:pathLst>
              <a:path w="13830935" h="7903391">
                <a:moveTo>
                  <a:pt x="0" y="0"/>
                </a:moveTo>
                <a:lnTo>
                  <a:pt x="13830934" y="0"/>
                </a:lnTo>
                <a:lnTo>
                  <a:pt x="13830934" y="7903391"/>
                </a:lnTo>
                <a:lnTo>
                  <a:pt x="0" y="790339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DEAE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187026" y="8524586"/>
            <a:ext cx="18662052" cy="1975540"/>
            <a:chOff x="0" y="0"/>
            <a:chExt cx="4915108" cy="520307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915109" cy="520307"/>
            </a:xfrm>
            <a:custGeom>
              <a:avLst/>
              <a:gdLst/>
              <a:ahLst/>
              <a:cxnLst/>
              <a:rect l="l" t="t" r="r" b="b"/>
              <a:pathLst>
                <a:path w="4915109" h="520307">
                  <a:moveTo>
                    <a:pt x="0" y="0"/>
                  </a:moveTo>
                  <a:lnTo>
                    <a:pt x="4915109" y="0"/>
                  </a:lnTo>
                  <a:lnTo>
                    <a:pt x="4915109" y="520307"/>
                  </a:lnTo>
                  <a:lnTo>
                    <a:pt x="0" y="520307"/>
                  </a:lnTo>
                  <a:close/>
                </a:path>
              </a:pathLst>
            </a:custGeom>
            <a:solidFill>
              <a:srgbClr val="515B46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66675"/>
              <a:ext cx="4915108" cy="58698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600"/>
                </a:lnSpc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7048846" y="2641720"/>
            <a:ext cx="4190307" cy="5587077"/>
          </a:xfrm>
          <a:custGeom>
            <a:avLst/>
            <a:gdLst/>
            <a:ahLst/>
            <a:cxnLst/>
            <a:rect l="l" t="t" r="r" b="b"/>
            <a:pathLst>
              <a:path w="4190307" h="5587077">
                <a:moveTo>
                  <a:pt x="0" y="0"/>
                </a:moveTo>
                <a:lnTo>
                  <a:pt x="4190308" y="0"/>
                </a:lnTo>
                <a:lnTo>
                  <a:pt x="4190308" y="5587077"/>
                </a:lnTo>
                <a:lnTo>
                  <a:pt x="0" y="558707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6" name="TextBox 6"/>
          <p:cNvSpPr txBox="1"/>
          <p:nvPr/>
        </p:nvSpPr>
        <p:spPr>
          <a:xfrm>
            <a:off x="2730766" y="259957"/>
            <a:ext cx="13111337" cy="20859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519"/>
              </a:lnSpc>
            </a:pPr>
            <a:r>
              <a:rPr lang="en-US" sz="4599" b="1" spc="804">
                <a:solidFill>
                  <a:srgbClr val="515B46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A KERESZTÉNYSÉG</a:t>
            </a:r>
          </a:p>
          <a:p>
            <a:pPr marL="0" lvl="0" indent="0" algn="ctr">
              <a:lnSpc>
                <a:spcPts val="5519"/>
              </a:lnSpc>
              <a:spcBef>
                <a:spcPct val="0"/>
              </a:spcBef>
            </a:pPr>
            <a:r>
              <a:rPr lang="en-US" sz="4599" b="1" spc="804">
                <a:solidFill>
                  <a:srgbClr val="515B46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KORLÁTAI ÉS TÁRSADALMI HATÁSAI A NŐK SZÁMÁRA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291049" y="3228865"/>
            <a:ext cx="6663337" cy="444136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359"/>
              </a:lnSpc>
            </a:pPr>
            <a:r>
              <a:rPr lang="en-US" sz="3963">
                <a:solidFill>
                  <a:srgbClr val="323B29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Tudósok szerint a kereszténység új szerepeket és bizonyos fokú függetlenséget biztosított a nőknek (pl. aszkétaként), de a legtöbb arisztokrata nő családi kötöttségek között fogadta el a kereszténységet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1087730" y="4057540"/>
            <a:ext cx="6663337" cy="278401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359"/>
              </a:lnSpc>
            </a:pPr>
            <a:r>
              <a:rPr lang="en-US" sz="3963">
                <a:solidFill>
                  <a:srgbClr val="323B29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A keresztény nők szerepe gyakran a családi ideálokat támogatta, és másodlagos maradt a férfiak hatalma mellett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DEAE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187026" y="-224331"/>
            <a:ext cx="18662052" cy="2456250"/>
            <a:chOff x="0" y="0"/>
            <a:chExt cx="4915108" cy="646914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915109" cy="646914"/>
            </a:xfrm>
            <a:custGeom>
              <a:avLst/>
              <a:gdLst/>
              <a:ahLst/>
              <a:cxnLst/>
              <a:rect l="l" t="t" r="r" b="b"/>
              <a:pathLst>
                <a:path w="4915109" h="646914">
                  <a:moveTo>
                    <a:pt x="0" y="0"/>
                  </a:moveTo>
                  <a:lnTo>
                    <a:pt x="4915109" y="0"/>
                  </a:lnTo>
                  <a:lnTo>
                    <a:pt x="4915109" y="646914"/>
                  </a:lnTo>
                  <a:lnTo>
                    <a:pt x="0" y="646914"/>
                  </a:lnTo>
                  <a:close/>
                </a:path>
              </a:pathLst>
            </a:custGeom>
            <a:solidFill>
              <a:srgbClr val="515B46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66675"/>
              <a:ext cx="4915108" cy="71358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600"/>
                </a:lnSpc>
              </a:pPr>
              <a:endParaRPr/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3712371" y="2648541"/>
            <a:ext cx="10863257" cy="13906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5519"/>
              </a:lnSpc>
              <a:spcBef>
                <a:spcPct val="0"/>
              </a:spcBef>
            </a:pPr>
            <a:r>
              <a:rPr lang="en-US" sz="4599" b="1" spc="804">
                <a:solidFill>
                  <a:srgbClr val="515B46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VALLÁSI HATÁS A CSALÁDON BELÜL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028700" y="5172075"/>
            <a:ext cx="7752251" cy="333646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359"/>
              </a:lnSpc>
            </a:pPr>
            <a:r>
              <a:rPr lang="en-US" sz="3963">
                <a:solidFill>
                  <a:srgbClr val="323B29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A nők nagy szerepet játszottak a családi és társadalmi vallási irányzatok alakításában, de a férfiak gyakran domináns szerepben maradtak. A női vallási tevékenységek korlátozottak voltak. 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0455458" y="5172075"/>
            <a:ext cx="6803842" cy="333646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359"/>
              </a:lnSpc>
            </a:pPr>
            <a:r>
              <a:rPr lang="en-US" sz="3963">
                <a:solidFill>
                  <a:srgbClr val="323B29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Az arisztokrata családokban a férfiak, mint apák és férjek, általában nagyobb befolyással bírtak a vallási életre. jellemzően a férfi családtagok (apák, férjek, fiúk) hatottak.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515B4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5227933" y="0"/>
            <a:ext cx="3060067" cy="10287000"/>
            <a:chOff x="0" y="0"/>
            <a:chExt cx="805944" cy="270933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805944" cy="2709333"/>
            </a:xfrm>
            <a:custGeom>
              <a:avLst/>
              <a:gdLst/>
              <a:ahLst/>
              <a:cxnLst/>
              <a:rect l="l" t="t" r="r" b="b"/>
              <a:pathLst>
                <a:path w="805944" h="2709333">
                  <a:moveTo>
                    <a:pt x="0" y="0"/>
                  </a:moveTo>
                  <a:lnTo>
                    <a:pt x="805944" y="0"/>
                  </a:lnTo>
                  <a:lnTo>
                    <a:pt x="805944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EDEAE3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66675"/>
              <a:ext cx="805944" cy="277600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600"/>
                </a:lnSpc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807580" y="1276737"/>
            <a:ext cx="13533671" cy="7733526"/>
          </a:xfrm>
          <a:custGeom>
            <a:avLst/>
            <a:gdLst/>
            <a:ahLst/>
            <a:cxnLst/>
            <a:rect l="l" t="t" r="r" b="b"/>
            <a:pathLst>
              <a:path w="13533671" h="7733526">
                <a:moveTo>
                  <a:pt x="0" y="0"/>
                </a:moveTo>
                <a:lnTo>
                  <a:pt x="13533671" y="0"/>
                </a:lnTo>
                <a:lnTo>
                  <a:pt x="13533671" y="7733526"/>
                </a:lnTo>
                <a:lnTo>
                  <a:pt x="0" y="773352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DEAE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187026" y="8524586"/>
            <a:ext cx="18662052" cy="1975540"/>
            <a:chOff x="0" y="0"/>
            <a:chExt cx="4915108" cy="520307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915109" cy="520307"/>
            </a:xfrm>
            <a:custGeom>
              <a:avLst/>
              <a:gdLst/>
              <a:ahLst/>
              <a:cxnLst/>
              <a:rect l="l" t="t" r="r" b="b"/>
              <a:pathLst>
                <a:path w="4915109" h="520307">
                  <a:moveTo>
                    <a:pt x="0" y="0"/>
                  </a:moveTo>
                  <a:lnTo>
                    <a:pt x="4915109" y="0"/>
                  </a:lnTo>
                  <a:lnTo>
                    <a:pt x="4915109" y="520307"/>
                  </a:lnTo>
                  <a:lnTo>
                    <a:pt x="0" y="520307"/>
                  </a:lnTo>
                  <a:close/>
                </a:path>
              </a:pathLst>
            </a:custGeom>
            <a:solidFill>
              <a:srgbClr val="515B46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66675"/>
              <a:ext cx="4915108" cy="58698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600"/>
                </a:lnSpc>
              </a:pPr>
              <a:endParaRPr/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2588331" y="952500"/>
            <a:ext cx="13111337" cy="13906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5519"/>
              </a:lnSpc>
              <a:spcBef>
                <a:spcPct val="0"/>
              </a:spcBef>
            </a:pPr>
            <a:r>
              <a:rPr lang="en-US" sz="4599" b="1" spc="804" dirty="0">
                <a:solidFill>
                  <a:srgbClr val="515B46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KONFLIKTUS A CSALÁDI ÉS VALLÁSI ELVÁRÁSOK KÖZÖTT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028700" y="3419875"/>
            <a:ext cx="6663337" cy="333646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359"/>
              </a:lnSpc>
            </a:pPr>
            <a:r>
              <a:rPr lang="en-US" sz="3963" dirty="0">
                <a:solidFill>
                  <a:srgbClr val="323B29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Az </a:t>
            </a:r>
            <a:r>
              <a:rPr lang="en-US" sz="3963" dirty="0" err="1">
                <a:solidFill>
                  <a:srgbClr val="323B29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arisztokrata</a:t>
            </a:r>
            <a:r>
              <a:rPr lang="en-US" sz="3963" dirty="0">
                <a:solidFill>
                  <a:srgbClr val="323B29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</a:t>
            </a:r>
            <a:r>
              <a:rPr lang="en-US" sz="3963" dirty="0" err="1">
                <a:solidFill>
                  <a:srgbClr val="323B29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családokban</a:t>
            </a:r>
            <a:r>
              <a:rPr lang="en-US" sz="3963" dirty="0">
                <a:solidFill>
                  <a:srgbClr val="323B29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</a:t>
            </a:r>
            <a:r>
              <a:rPr lang="en-US" sz="3963" dirty="0" err="1">
                <a:solidFill>
                  <a:srgbClr val="323B29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gyakoriak</a:t>
            </a:r>
            <a:r>
              <a:rPr lang="en-US" sz="3963" dirty="0">
                <a:solidFill>
                  <a:srgbClr val="323B29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</a:t>
            </a:r>
            <a:r>
              <a:rPr lang="en-US" sz="3963" dirty="0" err="1">
                <a:solidFill>
                  <a:srgbClr val="323B29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voltak</a:t>
            </a:r>
            <a:r>
              <a:rPr lang="en-US" sz="3963" dirty="0">
                <a:solidFill>
                  <a:srgbClr val="323B29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a </a:t>
            </a:r>
            <a:r>
              <a:rPr lang="en-US" sz="3963" dirty="0" err="1">
                <a:solidFill>
                  <a:srgbClr val="323B29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feszültségek</a:t>
            </a:r>
            <a:r>
              <a:rPr lang="en-US" sz="3963" dirty="0">
                <a:solidFill>
                  <a:srgbClr val="323B29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, </a:t>
            </a:r>
            <a:r>
              <a:rPr lang="en-US" sz="3963" dirty="0" err="1">
                <a:solidFill>
                  <a:srgbClr val="323B29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amikor</a:t>
            </a:r>
            <a:r>
              <a:rPr lang="en-US" sz="3963" dirty="0">
                <a:solidFill>
                  <a:srgbClr val="323B29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a </a:t>
            </a:r>
            <a:r>
              <a:rPr lang="en-US" sz="3963" dirty="0" err="1">
                <a:solidFill>
                  <a:srgbClr val="323B29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nők</a:t>
            </a:r>
            <a:r>
              <a:rPr lang="en-US" sz="3963" dirty="0">
                <a:solidFill>
                  <a:srgbClr val="323B29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a </a:t>
            </a:r>
            <a:r>
              <a:rPr lang="en-US" sz="3963" dirty="0" err="1">
                <a:solidFill>
                  <a:srgbClr val="323B29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vallási</a:t>
            </a:r>
            <a:r>
              <a:rPr lang="en-US" sz="3963" dirty="0">
                <a:solidFill>
                  <a:srgbClr val="323B29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</a:t>
            </a:r>
            <a:r>
              <a:rPr lang="en-US" sz="3963" dirty="0" err="1">
                <a:solidFill>
                  <a:srgbClr val="323B29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elköteleződést</a:t>
            </a:r>
            <a:r>
              <a:rPr lang="en-US" sz="3963" dirty="0">
                <a:solidFill>
                  <a:srgbClr val="323B29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</a:t>
            </a:r>
            <a:r>
              <a:rPr lang="en-US" sz="3963" dirty="0" err="1">
                <a:solidFill>
                  <a:srgbClr val="323B29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helyezték</a:t>
            </a:r>
            <a:r>
              <a:rPr lang="en-US" sz="3963" dirty="0">
                <a:solidFill>
                  <a:srgbClr val="323B29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</a:t>
            </a:r>
            <a:r>
              <a:rPr lang="en-US" sz="3963" dirty="0" err="1">
                <a:solidFill>
                  <a:srgbClr val="323B29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előtérbe</a:t>
            </a:r>
            <a:r>
              <a:rPr lang="en-US" sz="3963" dirty="0">
                <a:solidFill>
                  <a:srgbClr val="323B29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</a:t>
            </a:r>
            <a:r>
              <a:rPr lang="en-US" sz="3963" dirty="0" err="1">
                <a:solidFill>
                  <a:srgbClr val="323B29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családjuk</a:t>
            </a:r>
            <a:r>
              <a:rPr lang="en-US" sz="3963" dirty="0">
                <a:solidFill>
                  <a:srgbClr val="323B29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 </a:t>
            </a:r>
            <a:r>
              <a:rPr lang="en-US" sz="3963" dirty="0" err="1">
                <a:solidFill>
                  <a:srgbClr val="323B29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érdekei</a:t>
            </a:r>
            <a:r>
              <a:rPr lang="en-US" sz="3963" dirty="0">
                <a:solidFill>
                  <a:srgbClr val="323B29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</a:t>
            </a:r>
            <a:r>
              <a:rPr lang="en-US" sz="3963" dirty="0" err="1">
                <a:solidFill>
                  <a:srgbClr val="323B29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előtt</a:t>
            </a:r>
            <a:r>
              <a:rPr lang="en-US" sz="3963" dirty="0">
                <a:solidFill>
                  <a:srgbClr val="323B29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.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0123242" y="3475269"/>
            <a:ext cx="7105578" cy="333646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359"/>
              </a:lnSpc>
            </a:pPr>
            <a:r>
              <a:rPr lang="en-US" sz="3963" dirty="0">
                <a:solidFill>
                  <a:srgbClr val="323B29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Az </a:t>
            </a:r>
            <a:r>
              <a:rPr lang="en-US" sz="3963" dirty="0" err="1">
                <a:solidFill>
                  <a:srgbClr val="323B29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egyházi</a:t>
            </a:r>
            <a:r>
              <a:rPr lang="en-US" sz="3963" dirty="0">
                <a:solidFill>
                  <a:srgbClr val="323B29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</a:t>
            </a:r>
            <a:r>
              <a:rPr lang="en-US" sz="3963" dirty="0" err="1">
                <a:solidFill>
                  <a:srgbClr val="323B29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vezetők</a:t>
            </a:r>
            <a:r>
              <a:rPr lang="en-US" sz="3963" dirty="0">
                <a:solidFill>
                  <a:srgbClr val="323B29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, mint </a:t>
            </a:r>
            <a:r>
              <a:rPr lang="en-US" sz="3963" dirty="0" err="1">
                <a:solidFill>
                  <a:srgbClr val="323B29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Jeromos</a:t>
            </a:r>
            <a:r>
              <a:rPr lang="en-US" sz="3963" dirty="0">
                <a:solidFill>
                  <a:srgbClr val="323B29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</a:t>
            </a:r>
            <a:r>
              <a:rPr lang="en-US" sz="3963" dirty="0" err="1">
                <a:solidFill>
                  <a:srgbClr val="323B29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és</a:t>
            </a:r>
            <a:r>
              <a:rPr lang="en-US" sz="3963" dirty="0">
                <a:solidFill>
                  <a:srgbClr val="323B29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</a:t>
            </a:r>
            <a:r>
              <a:rPr lang="en-US" sz="3963" dirty="0" err="1">
                <a:solidFill>
                  <a:srgbClr val="323B29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Ágoston</a:t>
            </a:r>
            <a:r>
              <a:rPr lang="en-US" sz="3963" dirty="0">
                <a:solidFill>
                  <a:srgbClr val="323B29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, </a:t>
            </a:r>
            <a:r>
              <a:rPr lang="en-US" sz="3963" dirty="0" err="1">
                <a:solidFill>
                  <a:srgbClr val="323B29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támogatták</a:t>
            </a:r>
            <a:r>
              <a:rPr lang="en-US" sz="3963" dirty="0">
                <a:solidFill>
                  <a:srgbClr val="323B29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, </a:t>
            </a:r>
            <a:r>
              <a:rPr lang="en-US" sz="3963" dirty="0" err="1">
                <a:solidFill>
                  <a:srgbClr val="323B29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hogy</a:t>
            </a:r>
            <a:r>
              <a:rPr lang="en-US" sz="3963" dirty="0">
                <a:solidFill>
                  <a:srgbClr val="323B29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</a:t>
            </a:r>
            <a:r>
              <a:rPr lang="en-US" sz="3963" dirty="0" err="1">
                <a:solidFill>
                  <a:srgbClr val="323B29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elsősorban</a:t>
            </a:r>
            <a:r>
              <a:rPr lang="en-US" sz="3963" dirty="0">
                <a:solidFill>
                  <a:srgbClr val="323B29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</a:t>
            </a:r>
            <a:r>
              <a:rPr lang="en-US" sz="3963" dirty="0" err="1">
                <a:solidFill>
                  <a:srgbClr val="323B29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férjük</a:t>
            </a:r>
            <a:r>
              <a:rPr lang="en-US" sz="3963" dirty="0">
                <a:solidFill>
                  <a:srgbClr val="323B29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</a:t>
            </a:r>
            <a:r>
              <a:rPr lang="en-US" sz="3963" dirty="0" err="1">
                <a:solidFill>
                  <a:srgbClr val="323B29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és</a:t>
            </a:r>
            <a:r>
              <a:rPr lang="en-US" sz="3963" dirty="0">
                <a:solidFill>
                  <a:srgbClr val="323B29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</a:t>
            </a:r>
            <a:r>
              <a:rPr lang="en-US" sz="3963" dirty="0" err="1">
                <a:solidFill>
                  <a:srgbClr val="323B29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családjuk</a:t>
            </a:r>
            <a:r>
              <a:rPr lang="en-US" sz="3963" dirty="0">
                <a:solidFill>
                  <a:srgbClr val="323B29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</a:t>
            </a:r>
            <a:r>
              <a:rPr lang="en-US" sz="3963" dirty="0" err="1">
                <a:solidFill>
                  <a:srgbClr val="323B29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vallási</a:t>
            </a:r>
            <a:r>
              <a:rPr lang="en-US" sz="3963" dirty="0">
                <a:solidFill>
                  <a:srgbClr val="323B29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</a:t>
            </a:r>
            <a:r>
              <a:rPr lang="en-US" sz="3963" dirty="0" err="1">
                <a:solidFill>
                  <a:srgbClr val="323B29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életét</a:t>
            </a:r>
            <a:r>
              <a:rPr lang="en-US" sz="3963" dirty="0">
                <a:solidFill>
                  <a:srgbClr val="323B29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</a:t>
            </a:r>
            <a:r>
              <a:rPr lang="en-US" sz="3963" dirty="0" err="1">
                <a:solidFill>
                  <a:srgbClr val="323B29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támogassák</a:t>
            </a:r>
            <a:r>
              <a:rPr lang="en-US" sz="3963" dirty="0">
                <a:solidFill>
                  <a:srgbClr val="323B29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, </a:t>
            </a:r>
            <a:r>
              <a:rPr lang="en-US" sz="3963" dirty="0" err="1">
                <a:solidFill>
                  <a:srgbClr val="323B29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nem</a:t>
            </a:r>
            <a:r>
              <a:rPr lang="en-US" sz="3963" dirty="0">
                <a:solidFill>
                  <a:srgbClr val="323B29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</a:t>
            </a:r>
            <a:r>
              <a:rPr lang="en-US" sz="3963" dirty="0" err="1">
                <a:solidFill>
                  <a:srgbClr val="323B29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pedig</a:t>
            </a:r>
            <a:r>
              <a:rPr lang="en-US" sz="3963" dirty="0">
                <a:solidFill>
                  <a:srgbClr val="323B29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</a:t>
            </a:r>
            <a:r>
              <a:rPr lang="en-US" sz="3963" dirty="0" err="1">
                <a:solidFill>
                  <a:srgbClr val="323B29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saját</a:t>
            </a:r>
            <a:r>
              <a:rPr lang="en-US" sz="3963" dirty="0">
                <a:solidFill>
                  <a:srgbClr val="323B29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</a:t>
            </a:r>
            <a:r>
              <a:rPr lang="en-US" sz="3963" dirty="0" err="1">
                <a:solidFill>
                  <a:srgbClr val="323B29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vallási</a:t>
            </a:r>
            <a:r>
              <a:rPr lang="en-US" sz="3963" dirty="0">
                <a:solidFill>
                  <a:srgbClr val="323B29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</a:t>
            </a:r>
            <a:r>
              <a:rPr lang="en-US" sz="3963" dirty="0" err="1">
                <a:solidFill>
                  <a:srgbClr val="323B29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ambícióikat</a:t>
            </a:r>
            <a:r>
              <a:rPr lang="en-US" sz="3963" dirty="0">
                <a:solidFill>
                  <a:srgbClr val="323B29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</a:t>
            </a:r>
            <a:r>
              <a:rPr lang="en-US" sz="3963" dirty="0" err="1">
                <a:solidFill>
                  <a:srgbClr val="323B29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kövessék</a:t>
            </a:r>
            <a:r>
              <a:rPr lang="en-US" sz="3963" dirty="0">
                <a:solidFill>
                  <a:srgbClr val="323B29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515B4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187026" y="8780964"/>
            <a:ext cx="18662052" cy="1975540"/>
            <a:chOff x="0" y="0"/>
            <a:chExt cx="4915108" cy="520307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915109" cy="520307"/>
            </a:xfrm>
            <a:custGeom>
              <a:avLst/>
              <a:gdLst/>
              <a:ahLst/>
              <a:cxnLst/>
              <a:rect l="l" t="t" r="r" b="b"/>
              <a:pathLst>
                <a:path w="4915109" h="520307">
                  <a:moveTo>
                    <a:pt x="0" y="0"/>
                  </a:moveTo>
                  <a:lnTo>
                    <a:pt x="4915109" y="0"/>
                  </a:lnTo>
                  <a:lnTo>
                    <a:pt x="4915109" y="520307"/>
                  </a:lnTo>
                  <a:lnTo>
                    <a:pt x="0" y="520307"/>
                  </a:lnTo>
                  <a:close/>
                </a:path>
              </a:pathLst>
            </a:custGeom>
            <a:solidFill>
              <a:srgbClr val="EDEAE3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66675"/>
              <a:ext cx="4915108" cy="58698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600"/>
                </a:lnSpc>
              </a:pPr>
              <a:endParaRPr/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2588332" y="829770"/>
            <a:ext cx="13111337" cy="6953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5519"/>
              </a:lnSpc>
              <a:spcBef>
                <a:spcPct val="0"/>
              </a:spcBef>
            </a:pPr>
            <a:r>
              <a:rPr lang="en-US" sz="4599" b="1" spc="804">
                <a:solidFill>
                  <a:srgbClr val="FAF9F4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ÖZVEGYEK ÉS FÜGGETLEN NŐK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85800" y="3435642"/>
            <a:ext cx="6020731" cy="36188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069"/>
              </a:lnSpc>
            </a:pPr>
            <a:r>
              <a:rPr lang="en-US" sz="3699" dirty="0">
                <a:solidFill>
                  <a:srgbClr val="FAF9F4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A </a:t>
            </a:r>
            <a:r>
              <a:rPr lang="en-US" sz="3699" dirty="0" err="1">
                <a:solidFill>
                  <a:srgbClr val="FAF9F4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gazdag</a:t>
            </a:r>
            <a:r>
              <a:rPr lang="en-US" sz="3699" dirty="0">
                <a:solidFill>
                  <a:srgbClr val="FAF9F4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</a:t>
            </a:r>
            <a:r>
              <a:rPr lang="en-US" sz="3699" dirty="0" err="1">
                <a:solidFill>
                  <a:srgbClr val="FAF9F4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özvegyek</a:t>
            </a:r>
            <a:r>
              <a:rPr lang="en-US" sz="3699" dirty="0">
                <a:solidFill>
                  <a:srgbClr val="FAF9F4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</a:t>
            </a:r>
            <a:r>
              <a:rPr lang="en-US" sz="3699" dirty="0" err="1">
                <a:solidFill>
                  <a:srgbClr val="FAF9F4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kivételesen</a:t>
            </a:r>
            <a:r>
              <a:rPr lang="en-US" sz="3699" dirty="0">
                <a:solidFill>
                  <a:srgbClr val="FAF9F4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</a:t>
            </a:r>
            <a:r>
              <a:rPr lang="en-US" sz="3699" dirty="0" err="1">
                <a:solidFill>
                  <a:srgbClr val="FAF9F4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nagyobb</a:t>
            </a:r>
            <a:r>
              <a:rPr lang="en-US" sz="3699" dirty="0">
                <a:solidFill>
                  <a:srgbClr val="FAF9F4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</a:t>
            </a:r>
            <a:r>
              <a:rPr lang="en-US" sz="3699" dirty="0" err="1">
                <a:solidFill>
                  <a:srgbClr val="FAF9F4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szabadságot</a:t>
            </a:r>
            <a:r>
              <a:rPr lang="en-US" sz="3699" dirty="0">
                <a:solidFill>
                  <a:srgbClr val="FAF9F4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</a:t>
            </a:r>
            <a:r>
              <a:rPr lang="en-US" sz="3699" dirty="0" err="1">
                <a:solidFill>
                  <a:srgbClr val="FAF9F4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élvezhettek</a:t>
            </a:r>
            <a:r>
              <a:rPr lang="en-US" sz="3699" dirty="0">
                <a:solidFill>
                  <a:srgbClr val="FAF9F4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: </a:t>
            </a:r>
            <a:r>
              <a:rPr lang="en-US" sz="3699" dirty="0" err="1">
                <a:solidFill>
                  <a:srgbClr val="FAF9F4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önállóan</a:t>
            </a:r>
            <a:r>
              <a:rPr lang="en-US" sz="3699" dirty="0">
                <a:solidFill>
                  <a:srgbClr val="FAF9F4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</a:t>
            </a:r>
            <a:r>
              <a:rPr lang="en-US" sz="3699" dirty="0" err="1">
                <a:solidFill>
                  <a:srgbClr val="FAF9F4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dönthettek</a:t>
            </a:r>
            <a:r>
              <a:rPr lang="en-US" sz="3699" dirty="0">
                <a:solidFill>
                  <a:srgbClr val="FAF9F4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</a:t>
            </a:r>
            <a:r>
              <a:rPr lang="en-US" sz="3699" dirty="0" err="1">
                <a:solidFill>
                  <a:srgbClr val="FAF9F4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vagyonaikról</a:t>
            </a:r>
            <a:r>
              <a:rPr lang="en-US" sz="3699" dirty="0">
                <a:solidFill>
                  <a:srgbClr val="FAF9F4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, </a:t>
            </a:r>
            <a:r>
              <a:rPr lang="en-US" sz="3699" dirty="0" err="1">
                <a:solidFill>
                  <a:srgbClr val="FAF9F4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gyermekük</a:t>
            </a:r>
            <a:r>
              <a:rPr lang="en-US" sz="3699" dirty="0">
                <a:solidFill>
                  <a:srgbClr val="FAF9F4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</a:t>
            </a:r>
            <a:r>
              <a:rPr lang="en-US" sz="3699" dirty="0" err="1">
                <a:solidFill>
                  <a:srgbClr val="FAF9F4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jövőjéről</a:t>
            </a:r>
            <a:r>
              <a:rPr lang="en-US" sz="3699" dirty="0">
                <a:solidFill>
                  <a:srgbClr val="FAF9F4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, </a:t>
            </a:r>
            <a:r>
              <a:rPr lang="en-US" sz="3699" dirty="0" err="1">
                <a:solidFill>
                  <a:srgbClr val="FAF9F4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és</a:t>
            </a:r>
            <a:r>
              <a:rPr lang="en-US" sz="3699" dirty="0">
                <a:solidFill>
                  <a:srgbClr val="FAF9F4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</a:t>
            </a:r>
            <a:r>
              <a:rPr lang="en-US" sz="3699" dirty="0" err="1">
                <a:solidFill>
                  <a:srgbClr val="FAF9F4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akár</a:t>
            </a:r>
            <a:r>
              <a:rPr lang="en-US" sz="3699" dirty="0">
                <a:solidFill>
                  <a:srgbClr val="FAF9F4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</a:t>
            </a:r>
            <a:r>
              <a:rPr lang="en-US" sz="3699" dirty="0" err="1">
                <a:solidFill>
                  <a:srgbClr val="FAF9F4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vallási</a:t>
            </a:r>
            <a:r>
              <a:rPr lang="en-US" sz="3699" dirty="0">
                <a:solidFill>
                  <a:srgbClr val="FAF9F4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</a:t>
            </a:r>
            <a:r>
              <a:rPr lang="en-US" sz="3699" dirty="0" err="1">
                <a:solidFill>
                  <a:srgbClr val="FAF9F4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életükről</a:t>
            </a:r>
            <a:r>
              <a:rPr lang="en-US" sz="3699" dirty="0">
                <a:solidFill>
                  <a:srgbClr val="FAF9F4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is.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1801948" y="3435642"/>
            <a:ext cx="6234285" cy="30949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069"/>
              </a:lnSpc>
            </a:pPr>
            <a:r>
              <a:rPr lang="en-US" sz="3699" dirty="0">
                <a:solidFill>
                  <a:srgbClr val="FAF9F4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Az </a:t>
            </a:r>
            <a:r>
              <a:rPr lang="en-US" sz="3699" dirty="0" err="1">
                <a:solidFill>
                  <a:srgbClr val="FAF9F4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özvegység</a:t>
            </a:r>
            <a:r>
              <a:rPr lang="en-US" sz="3699" dirty="0">
                <a:solidFill>
                  <a:srgbClr val="FAF9F4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</a:t>
            </a:r>
            <a:r>
              <a:rPr lang="en-US" sz="3699" dirty="0" err="1">
                <a:solidFill>
                  <a:srgbClr val="FAF9F4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lehetőséget</a:t>
            </a:r>
            <a:r>
              <a:rPr lang="en-US" sz="3699" dirty="0">
                <a:solidFill>
                  <a:srgbClr val="FAF9F4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</a:t>
            </a:r>
            <a:r>
              <a:rPr lang="en-US" sz="3699" dirty="0" err="1">
                <a:solidFill>
                  <a:srgbClr val="FAF9F4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adott</a:t>
            </a:r>
            <a:r>
              <a:rPr lang="en-US" sz="3699" dirty="0">
                <a:solidFill>
                  <a:srgbClr val="FAF9F4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</a:t>
            </a:r>
            <a:r>
              <a:rPr lang="en-US" sz="3699" dirty="0" err="1">
                <a:solidFill>
                  <a:srgbClr val="FAF9F4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egyes</a:t>
            </a:r>
            <a:r>
              <a:rPr lang="en-US" sz="3699" dirty="0">
                <a:solidFill>
                  <a:srgbClr val="FAF9F4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</a:t>
            </a:r>
            <a:r>
              <a:rPr lang="en-US" sz="3699" dirty="0" err="1">
                <a:solidFill>
                  <a:srgbClr val="FAF9F4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nőknek</a:t>
            </a:r>
            <a:r>
              <a:rPr lang="en-US" sz="3699" dirty="0">
                <a:solidFill>
                  <a:srgbClr val="FAF9F4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, </a:t>
            </a:r>
            <a:r>
              <a:rPr lang="en-US" sz="3699" dirty="0" err="1">
                <a:solidFill>
                  <a:srgbClr val="FAF9F4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hogy</a:t>
            </a:r>
            <a:r>
              <a:rPr lang="en-US" sz="3699" dirty="0">
                <a:solidFill>
                  <a:srgbClr val="FAF9F4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</a:t>
            </a:r>
            <a:r>
              <a:rPr lang="en-US" sz="3699" dirty="0" err="1">
                <a:solidFill>
                  <a:srgbClr val="FAF9F4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független</a:t>
            </a:r>
            <a:r>
              <a:rPr lang="en-US" sz="3699" dirty="0">
                <a:solidFill>
                  <a:srgbClr val="FAF9F4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</a:t>
            </a:r>
            <a:r>
              <a:rPr lang="en-US" sz="3699" dirty="0" err="1">
                <a:solidFill>
                  <a:srgbClr val="FAF9F4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döntéseket</a:t>
            </a:r>
            <a:r>
              <a:rPr lang="en-US" sz="3699" dirty="0">
                <a:solidFill>
                  <a:srgbClr val="FAF9F4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</a:t>
            </a:r>
            <a:r>
              <a:rPr lang="en-US" sz="3699" dirty="0" err="1">
                <a:solidFill>
                  <a:srgbClr val="FAF9F4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hozzanak</a:t>
            </a:r>
            <a:r>
              <a:rPr lang="en-US" sz="3699" dirty="0">
                <a:solidFill>
                  <a:srgbClr val="FAF9F4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, </a:t>
            </a:r>
            <a:r>
              <a:rPr lang="en-US" sz="3699" dirty="0" err="1">
                <a:solidFill>
                  <a:srgbClr val="FAF9F4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és</a:t>
            </a:r>
            <a:r>
              <a:rPr lang="en-US" sz="3699" dirty="0">
                <a:solidFill>
                  <a:srgbClr val="FAF9F4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</a:t>
            </a:r>
            <a:r>
              <a:rPr lang="en-US" sz="3699" dirty="0" err="1">
                <a:solidFill>
                  <a:srgbClr val="FAF9F4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közvetlenebb</a:t>
            </a:r>
            <a:r>
              <a:rPr lang="en-US" sz="3699" dirty="0">
                <a:solidFill>
                  <a:srgbClr val="FAF9F4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</a:t>
            </a:r>
            <a:r>
              <a:rPr lang="en-US" sz="3699" dirty="0" err="1">
                <a:solidFill>
                  <a:srgbClr val="FAF9F4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befolyást</a:t>
            </a:r>
            <a:r>
              <a:rPr lang="en-US" sz="3699" dirty="0">
                <a:solidFill>
                  <a:srgbClr val="FAF9F4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</a:t>
            </a:r>
            <a:r>
              <a:rPr lang="en-US" sz="3699" dirty="0" err="1">
                <a:solidFill>
                  <a:srgbClr val="FAF9F4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gyakoroljanak</a:t>
            </a:r>
            <a:r>
              <a:rPr lang="en-US" sz="3699" dirty="0">
                <a:solidFill>
                  <a:srgbClr val="FAF9F4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a </a:t>
            </a:r>
            <a:r>
              <a:rPr lang="en-US" sz="3699" dirty="0" err="1">
                <a:solidFill>
                  <a:srgbClr val="FAF9F4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család</a:t>
            </a:r>
            <a:r>
              <a:rPr lang="en-US" sz="3699" dirty="0">
                <a:solidFill>
                  <a:srgbClr val="FAF9F4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</a:t>
            </a:r>
            <a:r>
              <a:rPr lang="en-US" sz="3699" dirty="0" err="1">
                <a:solidFill>
                  <a:srgbClr val="FAF9F4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és</a:t>
            </a:r>
            <a:r>
              <a:rPr lang="en-US" sz="3699" dirty="0">
                <a:solidFill>
                  <a:srgbClr val="FAF9F4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a </a:t>
            </a:r>
            <a:r>
              <a:rPr lang="en-US" sz="3699" dirty="0" err="1">
                <a:solidFill>
                  <a:srgbClr val="FAF9F4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vallási</a:t>
            </a:r>
            <a:r>
              <a:rPr lang="en-US" sz="3699" dirty="0">
                <a:solidFill>
                  <a:srgbClr val="FAF9F4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</a:t>
            </a:r>
            <a:r>
              <a:rPr lang="en-US" sz="3699" dirty="0" err="1">
                <a:solidFill>
                  <a:srgbClr val="FAF9F4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életre</a:t>
            </a:r>
            <a:r>
              <a:rPr lang="en-US" sz="3699" dirty="0">
                <a:solidFill>
                  <a:srgbClr val="FAF9F4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.</a:t>
            </a:r>
          </a:p>
        </p:txBody>
      </p:sp>
      <p:sp>
        <p:nvSpPr>
          <p:cNvPr id="8" name="Freeform 8"/>
          <p:cNvSpPr/>
          <p:nvPr/>
        </p:nvSpPr>
        <p:spPr>
          <a:xfrm>
            <a:off x="7331032" y="2185027"/>
            <a:ext cx="4220541" cy="5936005"/>
          </a:xfrm>
          <a:custGeom>
            <a:avLst/>
            <a:gdLst/>
            <a:ahLst/>
            <a:cxnLst/>
            <a:rect l="l" t="t" r="r" b="b"/>
            <a:pathLst>
              <a:path w="4220541" h="5936005">
                <a:moveTo>
                  <a:pt x="0" y="0"/>
                </a:moveTo>
                <a:lnTo>
                  <a:pt x="4220541" y="0"/>
                </a:lnTo>
                <a:lnTo>
                  <a:pt x="4220541" y="5936005"/>
                </a:lnTo>
                <a:lnTo>
                  <a:pt x="0" y="593600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6155" b="-3494"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9" name="TextBox 9"/>
          <p:cNvSpPr txBox="1"/>
          <p:nvPr/>
        </p:nvSpPr>
        <p:spPr>
          <a:xfrm>
            <a:off x="11888714" y="7602872"/>
            <a:ext cx="2780001" cy="5181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349"/>
              </a:lnSpc>
              <a:spcBef>
                <a:spcPct val="0"/>
              </a:spcBef>
            </a:pPr>
            <a:r>
              <a:rPr lang="en-US" sz="2899">
                <a:solidFill>
                  <a:srgbClr val="FAF9F4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Melania the Elder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DEAE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598617" y="0"/>
            <a:ext cx="18886617" cy="1977936"/>
            <a:chOff x="0" y="0"/>
            <a:chExt cx="4974253" cy="520938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974253" cy="520938"/>
            </a:xfrm>
            <a:custGeom>
              <a:avLst/>
              <a:gdLst/>
              <a:ahLst/>
              <a:cxnLst/>
              <a:rect l="l" t="t" r="r" b="b"/>
              <a:pathLst>
                <a:path w="4974253" h="520938">
                  <a:moveTo>
                    <a:pt x="0" y="0"/>
                  </a:moveTo>
                  <a:lnTo>
                    <a:pt x="4974253" y="0"/>
                  </a:lnTo>
                  <a:lnTo>
                    <a:pt x="4974253" y="520938"/>
                  </a:lnTo>
                  <a:lnTo>
                    <a:pt x="0" y="520938"/>
                  </a:lnTo>
                  <a:close/>
                </a:path>
              </a:pathLst>
            </a:custGeom>
            <a:solidFill>
              <a:srgbClr val="515B46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66675"/>
              <a:ext cx="4974253" cy="58761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600"/>
                </a:lnSpc>
              </a:pPr>
              <a:endParaRPr/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2588332" y="829770"/>
            <a:ext cx="13111337" cy="6953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5519"/>
              </a:lnSpc>
              <a:spcBef>
                <a:spcPct val="0"/>
              </a:spcBef>
            </a:pPr>
            <a:r>
              <a:rPr lang="en-US" sz="4599" b="1" spc="804">
                <a:solidFill>
                  <a:srgbClr val="FAF9F4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VEGYES HÁZASSÁGOK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028700" y="3998603"/>
            <a:ext cx="5695873" cy="167911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359"/>
              </a:lnSpc>
            </a:pPr>
            <a:r>
              <a:rPr lang="en-US" sz="3963" dirty="0" err="1">
                <a:solidFill>
                  <a:srgbClr val="323B29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Leggyakoribb</a:t>
            </a:r>
            <a:r>
              <a:rPr lang="en-US" sz="3963" dirty="0">
                <a:solidFill>
                  <a:srgbClr val="323B29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</a:t>
            </a:r>
            <a:r>
              <a:rPr lang="en-US" sz="3963" dirty="0" err="1">
                <a:solidFill>
                  <a:srgbClr val="323B29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vegyes</a:t>
            </a:r>
            <a:r>
              <a:rPr lang="en-US" sz="3963" dirty="0">
                <a:solidFill>
                  <a:srgbClr val="323B29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</a:t>
            </a:r>
            <a:r>
              <a:rPr lang="en-US" sz="3963" dirty="0" err="1">
                <a:solidFill>
                  <a:srgbClr val="323B29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házassági</a:t>
            </a:r>
            <a:r>
              <a:rPr lang="en-US" sz="3963" dirty="0">
                <a:solidFill>
                  <a:srgbClr val="323B29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</a:t>
            </a:r>
            <a:r>
              <a:rPr lang="en-US" sz="3963" dirty="0" err="1">
                <a:solidFill>
                  <a:srgbClr val="323B29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minta</a:t>
            </a:r>
            <a:r>
              <a:rPr lang="en-US" sz="3963" dirty="0">
                <a:solidFill>
                  <a:srgbClr val="323B29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: </a:t>
            </a:r>
            <a:r>
              <a:rPr lang="en-US" sz="3963" dirty="0" err="1">
                <a:solidFill>
                  <a:srgbClr val="323B29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pogány</a:t>
            </a:r>
            <a:r>
              <a:rPr lang="en-US" sz="3963" dirty="0">
                <a:solidFill>
                  <a:srgbClr val="323B29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</a:t>
            </a:r>
            <a:r>
              <a:rPr lang="en-US" sz="3963" dirty="0" err="1">
                <a:solidFill>
                  <a:srgbClr val="323B29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férfi</a:t>
            </a:r>
            <a:r>
              <a:rPr lang="en-US" sz="3963" dirty="0">
                <a:solidFill>
                  <a:srgbClr val="323B29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 - </a:t>
            </a:r>
            <a:r>
              <a:rPr lang="en-US" sz="3963" dirty="0" err="1">
                <a:solidFill>
                  <a:srgbClr val="323B29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keresztény</a:t>
            </a:r>
            <a:r>
              <a:rPr lang="en-US" sz="3963" dirty="0">
                <a:solidFill>
                  <a:srgbClr val="323B29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</a:t>
            </a:r>
            <a:r>
              <a:rPr lang="en-US" sz="3963" dirty="0" err="1">
                <a:solidFill>
                  <a:srgbClr val="323B29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nő</a:t>
            </a:r>
            <a:endParaRPr lang="en-US" sz="3963" dirty="0">
              <a:solidFill>
                <a:srgbClr val="323B29"/>
              </a:solidFill>
              <a:latin typeface="Glacial Indifference"/>
              <a:ea typeface="Glacial Indifference"/>
              <a:cs typeface="Glacial Indifference"/>
              <a:sym typeface="Glacial Indifference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10003795" y="3998603"/>
            <a:ext cx="5695873" cy="167911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359"/>
              </a:lnSpc>
            </a:pPr>
            <a:r>
              <a:rPr lang="en-US" sz="3963">
                <a:solidFill>
                  <a:srgbClr val="323B29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Melania The Elder</a:t>
            </a:r>
          </a:p>
          <a:p>
            <a:pPr algn="ctr">
              <a:lnSpc>
                <a:spcPts val="4359"/>
              </a:lnSpc>
            </a:pPr>
            <a:r>
              <a:rPr lang="en-US" sz="3963">
                <a:solidFill>
                  <a:srgbClr val="323B29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Ágoston - anyja</a:t>
            </a:r>
          </a:p>
          <a:p>
            <a:pPr algn="ctr">
              <a:lnSpc>
                <a:spcPts val="4359"/>
              </a:lnSpc>
            </a:pPr>
            <a:r>
              <a:rPr lang="en-US" sz="3963">
                <a:solidFill>
                  <a:srgbClr val="323B29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Konstantin - anyja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3683911" y="7026738"/>
            <a:ext cx="10920178" cy="223156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359"/>
              </a:lnSpc>
            </a:pPr>
            <a:r>
              <a:rPr lang="en-US" sz="3963">
                <a:solidFill>
                  <a:srgbClr val="323B29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Ágoston: „Az emberiség számára természetes rend, hogy a nők szolgálják a férfiakat, a gyermekek pedig szüleiket, a gyengébb értelem az erősebbnek alárendelje magát.”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515B4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5227933" y="0"/>
            <a:ext cx="3060067" cy="10287000"/>
            <a:chOff x="0" y="0"/>
            <a:chExt cx="805944" cy="270933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805944" cy="2709333"/>
            </a:xfrm>
            <a:custGeom>
              <a:avLst/>
              <a:gdLst/>
              <a:ahLst/>
              <a:cxnLst/>
              <a:rect l="l" t="t" r="r" b="b"/>
              <a:pathLst>
                <a:path w="805944" h="2709333">
                  <a:moveTo>
                    <a:pt x="0" y="0"/>
                  </a:moveTo>
                  <a:lnTo>
                    <a:pt x="805944" y="0"/>
                  </a:lnTo>
                  <a:lnTo>
                    <a:pt x="805944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EDEAE3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66675"/>
              <a:ext cx="805944" cy="277600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600"/>
                </a:lnSpc>
              </a:pPr>
              <a:endParaRPr/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1620868" y="1028700"/>
            <a:ext cx="13111337" cy="6953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5519"/>
              </a:lnSpc>
              <a:spcBef>
                <a:spcPct val="0"/>
              </a:spcBef>
            </a:pPr>
            <a:r>
              <a:rPr lang="en-US" sz="4599" b="1" spc="804">
                <a:solidFill>
                  <a:srgbClr val="FAF9F4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ÖSSZESSÉGÉBEN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028700" y="3868841"/>
            <a:ext cx="6020731" cy="31031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069"/>
              </a:lnSpc>
            </a:pPr>
            <a:r>
              <a:rPr lang="en-US" sz="3699">
                <a:solidFill>
                  <a:srgbClr val="FAF9F4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Az arisztokrata nők kereszténységre való áttérését inkább a férfi befolyás, mint az önálló női térítési törekvések segítették elő.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8128316" y="3610988"/>
            <a:ext cx="6020731" cy="36188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069"/>
              </a:lnSpc>
            </a:pPr>
            <a:r>
              <a:rPr lang="en-US" sz="3699">
                <a:solidFill>
                  <a:srgbClr val="FAF9F4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A patriarchális családi struktúra és a hagyományos szerepek megmaradtak, és a kereszténység ezeket a társadalmi dinamikákat inkább megerősítette, mintsem bírálta.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DEAE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187026" y="9697342"/>
            <a:ext cx="18662052" cy="1975540"/>
            <a:chOff x="0" y="0"/>
            <a:chExt cx="4915108" cy="520307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915109" cy="520307"/>
            </a:xfrm>
            <a:custGeom>
              <a:avLst/>
              <a:gdLst/>
              <a:ahLst/>
              <a:cxnLst/>
              <a:rect l="l" t="t" r="r" b="b"/>
              <a:pathLst>
                <a:path w="4915109" h="520307">
                  <a:moveTo>
                    <a:pt x="0" y="0"/>
                  </a:moveTo>
                  <a:lnTo>
                    <a:pt x="4915109" y="0"/>
                  </a:lnTo>
                  <a:lnTo>
                    <a:pt x="4915109" y="520307"/>
                  </a:lnTo>
                  <a:lnTo>
                    <a:pt x="0" y="520307"/>
                  </a:lnTo>
                  <a:close/>
                </a:path>
              </a:pathLst>
            </a:custGeom>
            <a:solidFill>
              <a:srgbClr val="515B46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66675"/>
              <a:ext cx="4915108" cy="58698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600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0" y="-1385882"/>
            <a:ext cx="18662052" cy="1975540"/>
            <a:chOff x="0" y="0"/>
            <a:chExt cx="4915108" cy="520307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4915109" cy="520307"/>
            </a:xfrm>
            <a:custGeom>
              <a:avLst/>
              <a:gdLst/>
              <a:ahLst/>
              <a:cxnLst/>
              <a:rect l="l" t="t" r="r" b="b"/>
              <a:pathLst>
                <a:path w="4915109" h="520307">
                  <a:moveTo>
                    <a:pt x="0" y="0"/>
                  </a:moveTo>
                  <a:lnTo>
                    <a:pt x="4915109" y="0"/>
                  </a:lnTo>
                  <a:lnTo>
                    <a:pt x="4915109" y="520307"/>
                  </a:lnTo>
                  <a:lnTo>
                    <a:pt x="0" y="520307"/>
                  </a:lnTo>
                  <a:close/>
                </a:path>
              </a:pathLst>
            </a:custGeom>
            <a:solidFill>
              <a:srgbClr val="515B46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66675"/>
              <a:ext cx="4915108" cy="58698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600"/>
                </a:lnSpc>
              </a:pPr>
              <a:endParaRPr/>
            </a:p>
          </p:txBody>
        </p:sp>
      </p:grpSp>
      <p:sp>
        <p:nvSpPr>
          <p:cNvPr id="8" name="Freeform 8"/>
          <p:cNvSpPr/>
          <p:nvPr/>
        </p:nvSpPr>
        <p:spPr>
          <a:xfrm>
            <a:off x="12425579" y="807155"/>
            <a:ext cx="3457081" cy="5188864"/>
          </a:xfrm>
          <a:custGeom>
            <a:avLst/>
            <a:gdLst/>
            <a:ahLst/>
            <a:cxnLst/>
            <a:rect l="l" t="t" r="r" b="b"/>
            <a:pathLst>
              <a:path w="3457081" h="5188864">
                <a:moveTo>
                  <a:pt x="0" y="0"/>
                </a:moveTo>
                <a:lnTo>
                  <a:pt x="3457081" y="0"/>
                </a:lnTo>
                <a:lnTo>
                  <a:pt x="3457081" y="5188864"/>
                </a:lnTo>
                <a:lnTo>
                  <a:pt x="0" y="518886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9" name="Freeform 9"/>
          <p:cNvSpPr/>
          <p:nvPr/>
        </p:nvSpPr>
        <p:spPr>
          <a:xfrm>
            <a:off x="14778153" y="6213517"/>
            <a:ext cx="2990720" cy="2926014"/>
          </a:xfrm>
          <a:custGeom>
            <a:avLst/>
            <a:gdLst/>
            <a:ahLst/>
            <a:cxnLst/>
            <a:rect l="l" t="t" r="r" b="b"/>
            <a:pathLst>
              <a:path w="2990720" h="2926014">
                <a:moveTo>
                  <a:pt x="0" y="0"/>
                </a:moveTo>
                <a:lnTo>
                  <a:pt x="2990721" y="0"/>
                </a:lnTo>
                <a:lnTo>
                  <a:pt x="2990721" y="2926014"/>
                </a:lnTo>
                <a:lnTo>
                  <a:pt x="0" y="292601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1259" b="-952"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10" name="TextBox 10"/>
          <p:cNvSpPr txBox="1"/>
          <p:nvPr/>
        </p:nvSpPr>
        <p:spPr>
          <a:xfrm>
            <a:off x="382417" y="2691592"/>
            <a:ext cx="11245301" cy="179185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756"/>
              </a:lnSpc>
            </a:pPr>
            <a:r>
              <a:rPr lang="en-US" sz="3658" b="1">
                <a:solidFill>
                  <a:srgbClr val="323B29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Michele Renee Salzman: The Making of a Christian Aristocracy. Harvard University Press. 2004, 138-177.</a:t>
            </a:r>
          </a:p>
          <a:p>
            <a:pPr marL="0" lvl="0" indent="0" algn="l">
              <a:lnSpc>
                <a:spcPts val="4756"/>
              </a:lnSpc>
            </a:pPr>
            <a:endParaRPr lang="en-US" sz="3658" b="1">
              <a:solidFill>
                <a:srgbClr val="323B29"/>
              </a:solidFill>
              <a:latin typeface="Glacial Indifference Bold"/>
              <a:ea typeface="Glacial Indifference Bold"/>
              <a:cs typeface="Glacial Indifference Bold"/>
              <a:sym typeface="Glacial Indifference Bold"/>
            </a:endParaRPr>
          </a:p>
        </p:txBody>
      </p:sp>
      <p:sp>
        <p:nvSpPr>
          <p:cNvPr id="11" name="TextBox 11"/>
          <p:cNvSpPr txBox="1"/>
          <p:nvPr/>
        </p:nvSpPr>
        <p:spPr>
          <a:xfrm>
            <a:off x="0" y="1213730"/>
            <a:ext cx="5946323" cy="8918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7034"/>
              </a:lnSpc>
              <a:spcBef>
                <a:spcPct val="0"/>
              </a:spcBef>
            </a:pPr>
            <a:r>
              <a:rPr lang="en-US" sz="5861" b="1" spc="1025">
                <a:solidFill>
                  <a:srgbClr val="515B46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FORRÁSOK: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382417" y="4615642"/>
            <a:ext cx="11245301" cy="175255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756"/>
              </a:lnSpc>
            </a:pPr>
            <a:r>
              <a:rPr lang="en-US" sz="3658">
                <a:solidFill>
                  <a:srgbClr val="323B29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https://en.wikipedia.org/wiki/Melania_the_Elder#/media/File:Melania_the_Elder.jpg</a:t>
            </a:r>
          </a:p>
          <a:p>
            <a:pPr marL="0" lvl="0" indent="0" algn="l">
              <a:lnSpc>
                <a:spcPts val="4756"/>
              </a:lnSpc>
            </a:pPr>
            <a:endParaRPr lang="en-US" sz="3658">
              <a:solidFill>
                <a:srgbClr val="323B29"/>
              </a:solidFill>
              <a:latin typeface="Glacial Indifference"/>
              <a:ea typeface="Glacial Indifference"/>
              <a:cs typeface="Glacial Indifference"/>
              <a:sym typeface="Glacial Indifference"/>
            </a:endParaRPr>
          </a:p>
        </p:txBody>
      </p:sp>
      <p:sp>
        <p:nvSpPr>
          <p:cNvPr id="13" name="TextBox 13"/>
          <p:cNvSpPr txBox="1"/>
          <p:nvPr/>
        </p:nvSpPr>
        <p:spPr>
          <a:xfrm>
            <a:off x="382417" y="8328025"/>
            <a:ext cx="11245301" cy="57860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4756"/>
              </a:lnSpc>
            </a:pPr>
            <a:r>
              <a:rPr lang="en-US" sz="3658">
                <a:solidFill>
                  <a:srgbClr val="323B29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https://chatgpt.com/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382417" y="6175417"/>
            <a:ext cx="11245301" cy="175255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4756"/>
              </a:lnSpc>
            </a:pPr>
            <a:r>
              <a:rPr lang="en-US" sz="3658">
                <a:solidFill>
                  <a:srgbClr val="323B29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https://en.wikipedia.org/wiki/Women_in_ancient_Rome#/media/File:Sarcophagus_Marcus_Cornelius_Statius_Louvre_Ma659_n1.jpg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483</Words>
  <Application>Microsoft Office PowerPoint</Application>
  <PresentationFormat>Custom</PresentationFormat>
  <Paragraphs>35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8" baseType="lpstr">
      <vt:lpstr>Glacial Indifference Bold</vt:lpstr>
      <vt:lpstr>Glacial Indifference</vt:lpstr>
      <vt:lpstr>Pacifico</vt:lpstr>
      <vt:lpstr>Canva Sans Bold</vt:lpstr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Arisztokratikus</dc:title>
  <cp:lastModifiedBy>Szabó Bibu</cp:lastModifiedBy>
  <cp:revision>1</cp:revision>
  <dcterms:created xsi:type="dcterms:W3CDTF">2006-08-16T00:00:00Z</dcterms:created>
  <dcterms:modified xsi:type="dcterms:W3CDTF">2024-11-12T12:37:25Z</dcterms:modified>
  <dc:identifier>DAGVPdaMIs0</dc:identifier>
</cp:coreProperties>
</file>