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9" r:id="rId2"/>
    <p:sldId id="269" r:id="rId3"/>
    <p:sldId id="270" r:id="rId4"/>
    <p:sldId id="271" r:id="rId5"/>
    <p:sldId id="272" r:id="rId6"/>
    <p:sldId id="273" r:id="rId7"/>
    <p:sldId id="257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2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815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28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45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746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4185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98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955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333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40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520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382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017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7557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979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608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335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195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997C269-2697-42FD-9267-AF5633B2BB1D}" type="datetimeFigureOut">
              <a:rPr lang="hu-HU" smtClean="0"/>
              <a:t>2024. 11. 11.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715D6D8-3A70-423C-BA5C-991D5693B4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65812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ensrecreationproject.wordpress.com/nature-of-society-and-views-upon-leisure-and-recreation/" TargetMode="External"/><Relationship Id="rId2" Type="http://schemas.openxmlformats.org/officeDocument/2006/relationships/hyperlink" Target="https://www.google.com/search?sca_esv=8569cf8a79d87c05&amp;q=patrician+the+senatorial+aristocracy&amp;uds=ADvngMjcH0KdF7qGWtwTBrP0nt7dNJkbpgjqZNv4hs5fyca8-CD4Z90zKaNJjUw0y1YfkVce-zsmb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6300" y="2384425"/>
            <a:ext cx="10515600" cy="1325563"/>
          </a:xfrm>
        </p:spPr>
        <p:txBody>
          <a:bodyPr/>
          <a:lstStyle/>
          <a:p>
            <a:pPr algn="ctr"/>
            <a:r>
              <a:rPr lang="hu-HU" b="1" dirty="0" smtClean="0"/>
              <a:t>A szenátori arisztokrácia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3107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szenátori arisztokráciával kapcsolatos témák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i="1" dirty="0" smtClean="0"/>
              <a:t>A tagság kritériuma</a:t>
            </a:r>
          </a:p>
          <a:p>
            <a:r>
              <a:rPr lang="hu-HU" dirty="0" smtClean="0"/>
              <a:t>A szenátori arisztokrácia erőforrásai</a:t>
            </a:r>
          </a:p>
          <a:p>
            <a:r>
              <a:rPr lang="hu-HU" dirty="0" smtClean="0"/>
              <a:t>Változások az idők során</a:t>
            </a:r>
          </a:p>
          <a:p>
            <a:r>
              <a:rPr lang="hu-HU" b="1" i="1" dirty="0" smtClean="0"/>
              <a:t>Növekedés és különbözőség</a:t>
            </a:r>
          </a:p>
          <a:p>
            <a:r>
              <a:rPr lang="hu-HU" b="1" i="1" dirty="0" smtClean="0"/>
              <a:t>A szenátori arisztokrácia státuszkultúrája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400" b="1" i="1" dirty="0" smtClean="0"/>
              <a:t>Arisztokraták a szabadidejükben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 smtClean="0"/>
              <a:t>Arisztokraták a hivatalokban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 smtClean="0"/>
              <a:t>Arisztokraták otthonaikban: Család és barátok</a:t>
            </a:r>
          </a:p>
          <a:p>
            <a:r>
              <a:rPr lang="hu-HU" b="1" i="1" dirty="0" smtClean="0"/>
              <a:t>Értékek</a:t>
            </a:r>
          </a:p>
          <a:p>
            <a:r>
              <a:rPr lang="hu-HU" dirty="0" smtClean="0"/>
              <a:t>Vallás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190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Mi volt a fő irányvonala az életüknek?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0000" y="1825625"/>
            <a:ext cx="4785500" cy="4351338"/>
          </a:xfrm>
        </p:spPr>
        <p:txBody>
          <a:bodyPr/>
          <a:lstStyle/>
          <a:p>
            <a:r>
              <a:rPr lang="hu-HU" dirty="0" smtClean="0"/>
              <a:t>Státusz kifejezése és a státuszt biztosító szokások betartása.</a:t>
            </a:r>
          </a:p>
          <a:p>
            <a:r>
              <a:rPr lang="hu-HU" dirty="0" smtClean="0"/>
              <a:t>Öltözködés- </a:t>
            </a:r>
            <a:r>
              <a:rPr lang="hu-HU" dirty="0" err="1" smtClean="0"/>
              <a:t>latus</a:t>
            </a:r>
            <a:r>
              <a:rPr lang="hu-HU" dirty="0" smtClean="0"/>
              <a:t> </a:t>
            </a:r>
            <a:r>
              <a:rPr lang="hu-HU" dirty="0" err="1" smtClean="0"/>
              <a:t>clavus</a:t>
            </a:r>
            <a:endParaRPr lang="hu-HU" dirty="0" smtClean="0"/>
          </a:p>
          <a:p>
            <a:r>
              <a:rPr lang="hu-HU" dirty="0" smtClean="0"/>
              <a:t>Közismertek legyenek, megfelelő barátok köre</a:t>
            </a:r>
          </a:p>
          <a:p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9" y="1701006"/>
            <a:ext cx="460057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tagság kritériuma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4200" y="1825625"/>
            <a:ext cx="7014350" cy="4351338"/>
          </a:xfrm>
        </p:spPr>
        <p:txBody>
          <a:bodyPr>
            <a:normAutofit lnSpcReduction="10000"/>
          </a:bodyPr>
          <a:lstStyle/>
          <a:p>
            <a:r>
              <a:rPr lang="hu-HU" dirty="0" err="1" smtClean="0"/>
              <a:t>Symachus</a:t>
            </a:r>
            <a:r>
              <a:rPr lang="hu-HU" dirty="0" smtClean="0"/>
              <a:t>: „az emberiség legjobbjai”</a:t>
            </a:r>
          </a:p>
          <a:p>
            <a:r>
              <a:rPr lang="hu-HU" dirty="0" smtClean="0"/>
              <a:t>Hagyományos feltételei: nemesi származás, kiemelkedő közszolgálat, magas értékű hiteles karakter, intellektuális műveltség és elegendő vagyon. </a:t>
            </a:r>
          </a:p>
          <a:p>
            <a:r>
              <a:rPr lang="hu-HU" dirty="0" smtClean="0"/>
              <a:t>A </a:t>
            </a:r>
            <a:r>
              <a:rPr lang="hu-HU" dirty="0" err="1" smtClean="0"/>
              <a:t>clarissimusi</a:t>
            </a:r>
            <a:r>
              <a:rPr lang="hu-HU" dirty="0" smtClean="0"/>
              <a:t> rang elérése 3-5. </a:t>
            </a:r>
            <a:r>
              <a:rPr lang="hu-HU" dirty="0" err="1" smtClean="0"/>
              <a:t>szd</a:t>
            </a:r>
            <a:r>
              <a:rPr lang="hu-HU" dirty="0" smtClean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H</a:t>
            </a:r>
            <a:r>
              <a:rPr lang="hu-HU" dirty="0" smtClean="0"/>
              <a:t>ivatal viselése, ami szenátori rangot adott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Adományozás útján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A rang megöröklése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25" y="1690688"/>
            <a:ext cx="4572276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2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szenátus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0525" y="2109788"/>
            <a:ext cx="5366525" cy="4351338"/>
          </a:xfrm>
        </p:spPr>
        <p:txBody>
          <a:bodyPr/>
          <a:lstStyle/>
          <a:p>
            <a:r>
              <a:rPr lang="hu-HU" dirty="0" smtClean="0"/>
              <a:t>A rend középpontja</a:t>
            </a:r>
          </a:p>
          <a:p>
            <a:r>
              <a:rPr lang="hu-HU" dirty="0" smtClean="0"/>
              <a:t>Tagságának feltételei: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err="1" smtClean="0"/>
              <a:t>Questori</a:t>
            </a:r>
            <a:r>
              <a:rPr lang="hu-HU" dirty="0" smtClean="0"/>
              <a:t> tisztségre választás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Császár általi hivatali kinevezés</a:t>
            </a:r>
          </a:p>
          <a:p>
            <a:r>
              <a:rPr lang="hu-HU" dirty="0" smtClean="0"/>
              <a:t>Hivatalos nyilatkozat tétele</a:t>
            </a:r>
          </a:p>
          <a:p>
            <a:r>
              <a:rPr lang="hu-HU" dirty="0" smtClean="0"/>
              <a:t>A szenátus jelentősége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507" y="847725"/>
            <a:ext cx="6432121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2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Régebbi szenátori arisztokratikus családok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2351" y="2025650"/>
            <a:ext cx="4747400" cy="4351338"/>
          </a:xfrm>
        </p:spPr>
        <p:txBody>
          <a:bodyPr/>
          <a:lstStyle/>
          <a:p>
            <a:r>
              <a:rPr lang="hu-HU" dirty="0" smtClean="0"/>
              <a:t>Róma köré összpontosultak.</a:t>
            </a:r>
          </a:p>
          <a:p>
            <a:r>
              <a:rPr lang="hu-HU" dirty="0" smtClean="0"/>
              <a:t>Hagyományaik és értékeik sok szempontból változatlanok. –konzervatív réteg</a:t>
            </a:r>
          </a:p>
          <a:p>
            <a:r>
              <a:rPr lang="hu-HU" dirty="0" err="1" smtClean="0"/>
              <a:t>Illustres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126742"/>
            <a:ext cx="6265938" cy="351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00650" cy="1101725"/>
          </a:xfrm>
        </p:spPr>
        <p:txBody>
          <a:bodyPr/>
          <a:lstStyle/>
          <a:p>
            <a:r>
              <a:rPr lang="hu-HU" dirty="0" smtClean="0"/>
              <a:t>A tartományi elit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6701" y="1882774"/>
            <a:ext cx="7010399" cy="4908551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 római magtól egyre inkább elkülönült. </a:t>
            </a:r>
          </a:p>
          <a:p>
            <a:r>
              <a:rPr lang="hu-HU" dirty="0" smtClean="0"/>
              <a:t>Növekvő létszámú tartományi- </a:t>
            </a:r>
            <a:r>
              <a:rPr lang="hu-HU" dirty="0" err="1" smtClean="0"/>
              <a:t>honorati</a:t>
            </a:r>
            <a:r>
              <a:rPr lang="hu-HU" dirty="0" smtClean="0"/>
              <a:t> csoport.</a:t>
            </a:r>
          </a:p>
          <a:p>
            <a:r>
              <a:rPr lang="hu-HU" dirty="0" err="1" smtClean="0"/>
              <a:t>Clarissimusi</a:t>
            </a:r>
            <a:r>
              <a:rPr lang="hu-HU" dirty="0" smtClean="0"/>
              <a:t> státusz. </a:t>
            </a:r>
            <a:endParaRPr lang="hu-HU" dirty="0"/>
          </a:p>
          <a:p>
            <a:r>
              <a:rPr lang="hu-HU" dirty="0" smtClean="0"/>
              <a:t>Császári bürokrácia vagy bíróságon végzett hivatali munka. </a:t>
            </a:r>
          </a:p>
          <a:p>
            <a:r>
              <a:rPr lang="hu-HU" dirty="0" smtClean="0"/>
              <a:t>A szenátori arisztokrácia eszméi és életmódja. </a:t>
            </a:r>
          </a:p>
          <a:p>
            <a:r>
              <a:rPr lang="hu-HU" dirty="0" smtClean="0"/>
              <a:t> Császári udvarok </a:t>
            </a:r>
            <a:r>
              <a:rPr lang="hu-HU" dirty="0" err="1" smtClean="0"/>
              <a:t>Trierben</a:t>
            </a:r>
            <a:r>
              <a:rPr lang="hu-HU" dirty="0" smtClean="0"/>
              <a:t>, Milánóban, később Ravennában. </a:t>
            </a:r>
          </a:p>
          <a:p>
            <a:r>
              <a:rPr lang="hu-HU" dirty="0" smtClean="0"/>
              <a:t>Különbségek  a régi római és itáliai családokkal. Karrier, tapasztalat, háttér és a császártól való függés </a:t>
            </a:r>
            <a:r>
              <a:rPr lang="hu-HU" dirty="0" err="1" smtClean="0"/>
              <a:t>beli</a:t>
            </a:r>
            <a:r>
              <a:rPr lang="hu-HU" dirty="0" smtClean="0"/>
              <a:t> különbség. 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912" y="174625"/>
            <a:ext cx="5425787" cy="397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uralkodói tanács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6101" y="1911350"/>
            <a:ext cx="7090550" cy="4699000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Tagjai kapcsolatban álltak a császárral, a legfontosabb tanácsadóival és a katonai vezetőkkel. </a:t>
            </a:r>
          </a:p>
          <a:p>
            <a:r>
              <a:rPr lang="hu-HU" dirty="0" smtClean="0"/>
              <a:t>Az uralkodói döntésekben és a birodalmi politikában vettek részt. </a:t>
            </a:r>
          </a:p>
          <a:p>
            <a:r>
              <a:rPr lang="hu-HU" dirty="0" smtClean="0"/>
              <a:t>A császár közelében dolgoztak. </a:t>
            </a:r>
            <a:r>
              <a:rPr lang="hu-HU" dirty="0" smtClean="0">
                <a:sym typeface="Wingdings" panose="05000000000000000000" pitchFamily="2" charset="2"/>
              </a:rPr>
              <a:t> </a:t>
            </a:r>
            <a:r>
              <a:rPr lang="hu-HU" dirty="0" smtClean="0"/>
              <a:t>A birodalom politikájának befolyásolása.</a:t>
            </a:r>
          </a:p>
          <a:p>
            <a:r>
              <a:rPr lang="hu-HU" dirty="0" smtClean="0"/>
              <a:t>Nézőpontbeli különbség a szenátori polgári pozíciót betöltő arisztokratákkal. </a:t>
            </a:r>
          </a:p>
          <a:p>
            <a:r>
              <a:rPr lang="hu-HU" dirty="0" smtClean="0"/>
              <a:t>Tanácsbeliek: a birodalom egésze </a:t>
            </a:r>
          </a:p>
          <a:p>
            <a:r>
              <a:rPr lang="hu-HU" dirty="0" smtClean="0"/>
              <a:t>Szenátori polgári pozíciójúak: helyi politika és a saját közösségük.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781" y="365125"/>
            <a:ext cx="5484019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75" y="317500"/>
            <a:ext cx="102298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katonatisztek és állami hivatalnokok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0850" y="1778000"/>
            <a:ext cx="6557150" cy="4351338"/>
          </a:xfrm>
        </p:spPr>
        <p:txBody>
          <a:bodyPr/>
          <a:lstStyle/>
          <a:p>
            <a:r>
              <a:rPr lang="hu-HU" dirty="0" smtClean="0"/>
              <a:t>Azonos körben mozogtak, sok közös érdekeltség.</a:t>
            </a:r>
          </a:p>
          <a:p>
            <a:r>
              <a:rPr lang="hu-HU" dirty="0" smtClean="0"/>
              <a:t>Politikai szövetségek.</a:t>
            </a:r>
          </a:p>
          <a:p>
            <a:r>
              <a:rPr lang="hu-HU" dirty="0" smtClean="0"/>
              <a:t>A katonai arisztokraták:</a:t>
            </a:r>
          </a:p>
          <a:p>
            <a:r>
              <a:rPr lang="hu-HU" dirty="0" smtClean="0"/>
              <a:t>Képzésük, tapasztalataik, származásuk megkülönbözette őket.  </a:t>
            </a:r>
          </a:p>
          <a:p>
            <a:r>
              <a:rPr lang="hu-HU" dirty="0" smtClean="0"/>
              <a:t>Az elfogadást saját köreikben keresték. </a:t>
            </a:r>
            <a:endParaRPr lang="hu-HU" dirty="0"/>
          </a:p>
          <a:p>
            <a:r>
              <a:rPr lang="hu-HU" dirty="0" smtClean="0"/>
              <a:t>Házassági kapcsolatok más katonai családokkal és a császári dinasztiával. 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991" y="1881189"/>
            <a:ext cx="5236059" cy="463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1499" y="279400"/>
            <a:ext cx="110585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szenátori arisztokrácia státusz kultúrája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4200" y="1749425"/>
            <a:ext cx="5518925" cy="4351338"/>
          </a:xfrm>
        </p:spPr>
        <p:txBody>
          <a:bodyPr/>
          <a:lstStyle/>
          <a:p>
            <a:r>
              <a:rPr lang="hu-HU" dirty="0" smtClean="0"/>
              <a:t>A becsület fontossága. Értékrendjükben, intézményeikben és mindennapjaikban. </a:t>
            </a:r>
          </a:p>
          <a:p>
            <a:r>
              <a:rPr lang="hu-HU" dirty="0" smtClean="0"/>
              <a:t>A többi arisztokrata elfogadása és támogatása. </a:t>
            </a:r>
          </a:p>
          <a:p>
            <a:r>
              <a:rPr lang="hu-HU" dirty="0" smtClean="0"/>
              <a:t>Jóváhagyás vagy elutasítás.</a:t>
            </a:r>
          </a:p>
          <a:p>
            <a:r>
              <a:rPr lang="hu-HU" dirty="0" smtClean="0"/>
              <a:t>Státuszkultúra- jelentős összetartó erő.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50" y="1990725"/>
            <a:ext cx="5202962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3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9550" y="179188"/>
            <a:ext cx="9315450" cy="1325563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arisztokraták a szabadidejükben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4250" y="1742281"/>
            <a:ext cx="5555050" cy="4351338"/>
          </a:xfrm>
        </p:spPr>
        <p:txBody>
          <a:bodyPr/>
          <a:lstStyle/>
          <a:p>
            <a:r>
              <a:rPr lang="hu-HU" dirty="0" err="1" smtClean="0"/>
              <a:t>Symachus</a:t>
            </a:r>
            <a:r>
              <a:rPr lang="hu-HU" dirty="0" smtClean="0"/>
              <a:t>:</a:t>
            </a:r>
          </a:p>
          <a:p>
            <a:r>
              <a:rPr lang="hu-HU" dirty="0" smtClean="0"/>
              <a:t> kulturális elfoglaltságok: versírás, levelezés, beszédek írása</a:t>
            </a:r>
          </a:p>
          <a:p>
            <a:r>
              <a:rPr lang="hu-HU" dirty="0" smtClean="0"/>
              <a:t>egyéb elfoglaltságok: vadászat, különböző lakomák, társasági élet,hajózás, utazás, házasságok elrendezése, ill. lóversenyek és cirkuszi játékok látogatása.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3717528"/>
            <a:ext cx="5029200" cy="294959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62347"/>
            <a:ext cx="23622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Vadászat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9925" y="1882775"/>
            <a:ext cx="4566425" cy="4351338"/>
          </a:xfrm>
        </p:spPr>
        <p:txBody>
          <a:bodyPr/>
          <a:lstStyle/>
          <a:p>
            <a:r>
              <a:rPr lang="hu-HU" dirty="0" smtClean="0"/>
              <a:t>A férfiasság és az erény próbája</a:t>
            </a:r>
          </a:p>
          <a:p>
            <a:r>
              <a:rPr lang="hu-HU" dirty="0" smtClean="0"/>
              <a:t>Hadviselésre való felkészülés. </a:t>
            </a:r>
          </a:p>
          <a:p>
            <a:r>
              <a:rPr lang="hu-HU" dirty="0" smtClean="0"/>
              <a:t>A vadállatok által megölt vadászok mítoszai.</a:t>
            </a:r>
          </a:p>
          <a:p>
            <a:r>
              <a:rPr lang="hu-HU" dirty="0" smtClean="0"/>
              <a:t>A 4. században némi változás. </a:t>
            </a:r>
          </a:p>
          <a:p>
            <a:r>
              <a:rPr lang="hu-HU" dirty="0" smtClean="0"/>
              <a:t>Mozaikok, vadászjelenetek. 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50" y="183356"/>
            <a:ext cx="4314825" cy="323611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888"/>
          <a:stretch/>
        </p:blipFill>
        <p:spPr>
          <a:xfrm>
            <a:off x="7243762" y="3545967"/>
            <a:ext cx="4876800" cy="331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3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799" y="241300"/>
            <a:ext cx="7534275" cy="1325563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Társasági vacsorák és utazás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0400" y="1682750"/>
            <a:ext cx="5033150" cy="4351338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Társasági vacsorák:</a:t>
            </a:r>
          </a:p>
          <a:p>
            <a:r>
              <a:rPr lang="hu-HU" dirty="0" smtClean="0"/>
              <a:t>Együtt étkezés központi szerep az életükben. </a:t>
            </a:r>
          </a:p>
          <a:p>
            <a:r>
              <a:rPr lang="hu-HU" dirty="0" smtClean="0"/>
              <a:t>Közös étkezések és beszélgetések-közösségi érzés.</a:t>
            </a:r>
          </a:p>
          <a:p>
            <a:r>
              <a:rPr lang="hu-HU" dirty="0" smtClean="0"/>
              <a:t>Társadalmi rang kifejezése.</a:t>
            </a:r>
          </a:p>
          <a:p>
            <a:r>
              <a:rPr lang="hu-HU" dirty="0" smtClean="0"/>
              <a:t>Utazás:</a:t>
            </a:r>
          </a:p>
          <a:p>
            <a:r>
              <a:rPr lang="hu-HU" dirty="0" smtClean="0"/>
              <a:t>Egymáshoz közel építették villáikat</a:t>
            </a:r>
          </a:p>
          <a:p>
            <a:r>
              <a:rPr lang="hu-HU" dirty="0" err="1" smtClean="0"/>
              <a:t>Campania</a:t>
            </a:r>
            <a:r>
              <a:rPr lang="hu-HU" dirty="0" smtClean="0"/>
              <a:t> területe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074" y="400844"/>
            <a:ext cx="4098792" cy="287455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017" y="3349217"/>
            <a:ext cx="4850607" cy="332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790825" cy="1325563"/>
          </a:xfrm>
        </p:spPr>
        <p:txBody>
          <a:bodyPr/>
          <a:lstStyle/>
          <a:p>
            <a:r>
              <a:rPr lang="hu-HU" dirty="0" smtClean="0"/>
              <a:t>Értékek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A hivatalban végzett szolgálat, magas erkölcsiség, kulturális tevékenység és a jó barátok. </a:t>
            </a:r>
          </a:p>
          <a:p>
            <a:r>
              <a:rPr lang="hu-HU" dirty="0" smtClean="0"/>
              <a:t>A közszolgálat kiemelt fontossága.</a:t>
            </a:r>
          </a:p>
          <a:p>
            <a:r>
              <a:rPr lang="hu-HU" dirty="0" err="1" smtClean="0"/>
              <a:t>Sidónius</a:t>
            </a:r>
            <a:r>
              <a:rPr lang="hu-HU" dirty="0" smtClean="0"/>
              <a:t> </a:t>
            </a:r>
            <a:r>
              <a:rPr lang="hu-HU" dirty="0" err="1" smtClean="0"/>
              <a:t>pl</a:t>
            </a:r>
            <a:r>
              <a:rPr lang="hu-HU" dirty="0" smtClean="0"/>
              <a:t> üdvözli barátját városi prefektusi kinevezése alkalmából:</a:t>
            </a:r>
          </a:p>
          <a:p>
            <a:pPr marL="0" indent="0">
              <a:buNone/>
            </a:pPr>
            <a:r>
              <a:rPr lang="hu-HU" dirty="0" smtClean="0"/>
              <a:t>„ Gratulálok hiszen bár dicső prefektusi őseiddel hírnevedet eddig fényes származásodnak köszönhetted, most azonban magad sem riadtál vissza a legkeményebb erőfeszítéstől, hogy utódaid is nagyobb dicsőséget nyerjenek általad.”</a:t>
            </a:r>
          </a:p>
          <a:p>
            <a:r>
              <a:rPr lang="hu-HU" dirty="0" smtClean="0"/>
              <a:t>A barátság fontossága, egységes gondolkodásmód, társaik elfogadása.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547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38475" cy="1325563"/>
          </a:xfrm>
        </p:spPr>
        <p:txBody>
          <a:bodyPr/>
          <a:lstStyle/>
          <a:p>
            <a:r>
              <a:rPr lang="hu-HU" dirty="0" smtClean="0"/>
              <a:t>Forrásaim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Michelle</a:t>
            </a:r>
            <a:r>
              <a:rPr lang="hu-HU" dirty="0" smtClean="0"/>
              <a:t> </a:t>
            </a:r>
            <a:r>
              <a:rPr lang="hu-HU" dirty="0" err="1" smtClean="0"/>
              <a:t>Renee</a:t>
            </a:r>
            <a:r>
              <a:rPr lang="hu-HU" dirty="0" smtClean="0"/>
              <a:t> </a:t>
            </a:r>
            <a:r>
              <a:rPr lang="hu-HU" dirty="0" err="1" smtClean="0"/>
              <a:t>Salzman</a:t>
            </a:r>
            <a:r>
              <a:rPr lang="hu-HU" dirty="0" smtClean="0"/>
              <a:t>: The </a:t>
            </a:r>
            <a:r>
              <a:rPr lang="hu-HU" dirty="0" err="1" smtClean="0"/>
              <a:t>making</a:t>
            </a:r>
            <a:r>
              <a:rPr lang="hu-HU" dirty="0" smtClean="0"/>
              <a:t> of </a:t>
            </a:r>
            <a:r>
              <a:rPr lang="hu-HU" dirty="0" err="1" smtClean="0"/>
              <a:t>christian</a:t>
            </a:r>
            <a:r>
              <a:rPr lang="hu-HU" dirty="0" smtClean="0"/>
              <a:t> </a:t>
            </a:r>
            <a:r>
              <a:rPr lang="hu-HU" dirty="0" err="1" smtClean="0"/>
              <a:t>aristocracy-</a:t>
            </a:r>
            <a:r>
              <a:rPr lang="hu-HU" dirty="0" smtClean="0"/>
              <a:t> </a:t>
            </a:r>
            <a:r>
              <a:rPr lang="hu-HU" dirty="0" err="1" smtClean="0"/>
              <a:t>Social</a:t>
            </a:r>
            <a:r>
              <a:rPr lang="hu-HU" dirty="0" smtClean="0"/>
              <a:t> and </a:t>
            </a:r>
            <a:r>
              <a:rPr lang="hu-HU" dirty="0" err="1" smtClean="0"/>
              <a:t>religious</a:t>
            </a:r>
            <a:r>
              <a:rPr lang="hu-HU" dirty="0" smtClean="0"/>
              <a:t> </a:t>
            </a:r>
            <a:r>
              <a:rPr lang="hu-HU" dirty="0" err="1" smtClean="0"/>
              <a:t>change</a:t>
            </a:r>
            <a:r>
              <a:rPr lang="hu-HU" dirty="0" smtClean="0"/>
              <a:t> in </a:t>
            </a:r>
            <a:r>
              <a:rPr lang="hu-HU" dirty="0" err="1" smtClean="0"/>
              <a:t>the</a:t>
            </a:r>
            <a:r>
              <a:rPr lang="hu-HU" dirty="0" smtClean="0"/>
              <a:t> Western </a:t>
            </a:r>
            <a:r>
              <a:rPr lang="hu-HU" dirty="0" err="1" smtClean="0"/>
              <a:t>Roman</a:t>
            </a:r>
            <a:r>
              <a:rPr lang="hu-HU" dirty="0" smtClean="0"/>
              <a:t> </a:t>
            </a:r>
            <a:r>
              <a:rPr lang="hu-HU" dirty="0" smtClean="0"/>
              <a:t>Empire 2004. Harvard University Press Ca</a:t>
            </a:r>
            <a:r>
              <a:rPr lang="hu-HU" dirty="0" smtClean="0"/>
              <a:t>mbridge, </a:t>
            </a:r>
            <a:r>
              <a:rPr lang="hu-HU" dirty="0" err="1" smtClean="0"/>
              <a:t>Massachusess</a:t>
            </a:r>
            <a:r>
              <a:rPr lang="hu-HU" dirty="0" smtClean="0"/>
              <a:t> és London</a:t>
            </a:r>
            <a:endParaRPr lang="hu-HU" dirty="0" smtClean="0"/>
          </a:p>
          <a:p>
            <a:r>
              <a:rPr lang="hu-HU" dirty="0" smtClean="0"/>
              <a:t>Felhasznált </a:t>
            </a:r>
            <a:r>
              <a:rPr lang="hu-HU" dirty="0" smtClean="0"/>
              <a:t>fejezetek: </a:t>
            </a:r>
            <a:r>
              <a:rPr lang="hu-HU" dirty="0" err="1" smtClean="0"/>
              <a:t>Chapter</a:t>
            </a:r>
            <a:r>
              <a:rPr lang="hu-HU" dirty="0" smtClean="0"/>
              <a:t> 2. </a:t>
            </a:r>
            <a:r>
              <a:rPr lang="hu-HU" dirty="0" err="1" smtClean="0"/>
              <a:t>Defining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Senatorial</a:t>
            </a:r>
            <a:r>
              <a:rPr lang="hu-HU" dirty="0" smtClean="0"/>
              <a:t> </a:t>
            </a:r>
            <a:r>
              <a:rPr lang="hu-HU" dirty="0" err="1" smtClean="0"/>
              <a:t>aristocracy</a:t>
            </a:r>
            <a:endParaRPr lang="hu-HU" dirty="0" smtClean="0"/>
          </a:p>
          <a:p>
            <a:r>
              <a:rPr lang="hu-HU" dirty="0" err="1" smtClean="0"/>
              <a:t>Criteria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membership</a:t>
            </a:r>
            <a:r>
              <a:rPr lang="hu-HU" dirty="0" smtClean="0"/>
              <a:t> 19-24. oldal </a:t>
            </a:r>
          </a:p>
          <a:p>
            <a:r>
              <a:rPr lang="hu-HU" dirty="0" err="1" smtClean="0"/>
              <a:t>Growth</a:t>
            </a:r>
            <a:r>
              <a:rPr lang="hu-HU" dirty="0" smtClean="0"/>
              <a:t> and </a:t>
            </a:r>
            <a:r>
              <a:rPr lang="hu-HU" dirty="0" err="1" smtClean="0"/>
              <a:t>differentation</a:t>
            </a:r>
            <a:r>
              <a:rPr lang="hu-HU" dirty="0" smtClean="0"/>
              <a:t> 39-43. oldal</a:t>
            </a:r>
          </a:p>
          <a:p>
            <a:r>
              <a:rPr lang="hu-HU" dirty="0" smtClean="0"/>
              <a:t>Status </a:t>
            </a:r>
            <a:r>
              <a:rPr lang="hu-HU" dirty="0" err="1" smtClean="0"/>
              <a:t>culture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Senatorial</a:t>
            </a:r>
            <a:r>
              <a:rPr lang="hu-HU" dirty="0" smtClean="0"/>
              <a:t> </a:t>
            </a:r>
            <a:r>
              <a:rPr lang="hu-HU" dirty="0" err="1" smtClean="0"/>
              <a:t>aristocracy</a:t>
            </a:r>
            <a:r>
              <a:rPr lang="hu-HU" dirty="0" smtClean="0"/>
              <a:t> 43-58. oldal</a:t>
            </a:r>
          </a:p>
          <a:p>
            <a:r>
              <a:rPr lang="hu-HU" dirty="0" err="1" smtClean="0"/>
              <a:t>Values</a:t>
            </a:r>
            <a:r>
              <a:rPr lang="hu-HU" dirty="0" smtClean="0"/>
              <a:t> 58-61. oldal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2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05175" cy="1325563"/>
          </a:xfrm>
        </p:spPr>
        <p:txBody>
          <a:bodyPr/>
          <a:lstStyle/>
          <a:p>
            <a:r>
              <a:rPr lang="hu-HU" dirty="0" smtClean="0"/>
              <a:t>Forrásaim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7500" y="1690688"/>
            <a:ext cx="4989475" cy="4767262"/>
          </a:xfrm>
        </p:spPr>
        <p:txBody>
          <a:bodyPr>
            <a:normAutofit fontScale="40000" lnSpcReduction="20000"/>
          </a:bodyPr>
          <a:lstStyle/>
          <a:p>
            <a:r>
              <a:rPr lang="hu-HU" dirty="0" smtClean="0"/>
              <a:t>Képjegyzék:</a:t>
            </a:r>
          </a:p>
          <a:p>
            <a:r>
              <a:rPr lang="hu-HU" dirty="0"/>
              <a:t>https://</a:t>
            </a:r>
            <a:r>
              <a:rPr lang="hu-HU" dirty="0" smtClean="0"/>
              <a:t>www.google.com/search?sca_esv=8569cf8a79d87c05&amp;q=patrician+the+senatorial+aristocracy&amp;uds=ADvngMjcH0KdF7qGWtwTBrP0nt7dNJkbpgjqZNv4hs5fyca8-CD4Z90zKaNJjUw0y1YfkVce-zsmbzbI5iIfOlClxBNpXQ7UJvqwP9N4I9Pkfxo5hyWfaWRD1qcDPzKtUY1EpyFrMH7TVoTkuPNsfYRMf7GRbtdRVRF-jwauySL3MiYbPlccbt0&amp;udm=2&amp;sa=X&amp;ved=2ahUKEwiMo9P1qtKJAxVt9LsIHYr8IRUQxKsJegQICRAB&amp;ictx=0&amp;biw=1536&amp;bih=703&amp;dpr=1.25#vhid=Ti4UMCvsaiIa0M&amp;vssid=mosaic</a:t>
            </a:r>
          </a:p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www.google.com/search?sca_esv=8569cf8a79d87c05&amp;q=patrician+the+senatorial+aristocracy&amp;uds=ADvngMjcH0KdF7qGWtwTBrP0nt7dNJkbpgjqZNv4hs5fyca8-CD4Z90zKaNJjUw0y1YfkVce-zsmbz</a:t>
            </a:r>
            <a:endParaRPr lang="hu-HU" dirty="0" smtClean="0"/>
          </a:p>
          <a:p>
            <a:r>
              <a:rPr lang="hu-HU" dirty="0"/>
              <a:t>https://www.google.com/search?sca_esv=2c272caab9e83ec0&amp;q=%</a:t>
            </a:r>
            <a:r>
              <a:rPr lang="hu-HU" dirty="0" smtClean="0"/>
              <a:t>C3%B3kori+r%C3%B3mai+vill%C3%A1k&amp;udm=2&amp;fbs=AEQNm0CRjlOtE433-CvsDZEksQ8zUchZAntv9lLo-e4ZT42ratBCI50jVD5EdzCOdux47zeiB6ovlrZ7ln5v-PWVI1ztDfl_yNwv68lCuKn504-LMU9JlZKpxurZKql8s_7Xr05jjg1gROChExx6mCer4lJSNMoJ_smzHxFO3yno71e9kFX2URm4qojl9rj_hXSqGR3SxJpd&amp;sa=X&amp;ved=2ahUKEwiV4I-81tKJAxULKxAIHRm3BlEQtKgLegQIDRAB&amp;biw=1536&amp;bih=703&amp;dpr=1.25#vhid=2BQR21kovtMvNM&amp;vssid=mosaic</a:t>
            </a:r>
          </a:p>
          <a:p>
            <a:r>
              <a:rPr lang="hu-HU" dirty="0" smtClean="0"/>
              <a:t>https</a:t>
            </a:r>
            <a:r>
              <a:rPr lang="hu-HU" dirty="0"/>
              <a:t>://teachnthrive.com/history-passages/world-history-passages/the-powerful-patricians-of-ancient-rome/</a:t>
            </a:r>
            <a:endParaRPr lang="hu-HU" dirty="0" smtClean="0"/>
          </a:p>
          <a:p>
            <a:r>
              <a:rPr lang="hu-HU" sz="3000" dirty="0"/>
              <a:t>https://www.google.com/url?sa=i&amp;url=https%3A%2F%2Fdepositphotos.com%2Feditorial%2Fancient-roman-mosaic-wild-boar-hunting-roman-noble-has-been-418811652.html&amp;psig=AOvVaw1OzE1fBpdovb0vIPiuS3tP&amp;ust=1731437919114000&amp;source=images&amp;cd=vfe&amp;opi=89978449&amp;ved=0CBQQjRxqFwoTCKi9m4b71IkDFQAAAAAdAAAAABAY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156974" y="365126"/>
            <a:ext cx="6844525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https://www.google.com/search?sca_esv=2c272caab9e83ec0&amp;q=%C3%B3kori+r%C3%B3mai+vill%C3%A1k&amp;udm=2&amp;fbs=AEQNm0CRjlOtE433-CvsDZEksQ8zUchZAntv9lLo-e4ZT42ratBCI50jVD5EdzCOdux47zeiB6ovlrZ7ln5v-PWVI1ztDfl_yNwv68lCuKn504-LMU9JlZKpxurZKql8s_7Xr05jjg1gROChExx6mCer4lJSNMoJ_smzHxFO3yno71e9kFX2URm4qojl9rj_hXSqGR3SxJpd&amp;sa=X&amp;ved=2ahUKEwiV4I-81tKJAxULKxAIHRm3BlEQtKgLegQIDRAB&amp;biw=1536&amp;bih=703&amp;dpr=1.25#vhid=ynZlRVSQmfhjWM&amp;vssid=mosa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https://www.google.com/search?q=aristocrats+at+leisure+hunting+acient+rome&amp;sca_esv=8569cf8a79d87c05&amp;udm=2&amp;biw=1536&amp;bih=703&amp;ei=FiAxZ9_ZK8-iwPAPt4aO2AY&amp;ved=0ahUKEwjfvIq_1dKJAxVPERAIHTeDA2sQ4dUDCBA&amp;uact=5&amp;oq=aristocrats+at+leisure+hunting+acient+rome&amp;gs_lp=EgNpbWciKmFyaXN0b2NyYXRzIGF0IGxlaXN1cmUgaHVudGluZyBhY2llbnQgcm9tZUjfKFC9BVj7H3ABeACQAQCYAVmgAZ0FqgEBOLgBA8gBAPgBAZgCAKACAJgDAOIDBRIBMSBAiAYBkgcAoAfoAg&amp;sclient=img#imgrc=vXYctLN0igmZvM&amp;imgdii=WzbU_wauBI6M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>
                <a:hlinkClick r:id="rId3"/>
              </a:rPr>
              <a:t>https://bensrecreationproject.wordpress.com/nature-of-society-and-views-upon-leisure-and-recreation/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 smtClean="0"/>
              <a:t>Költészet: https://www.google.com/search?q=frescoes+of+pompeii+poetry&amp;sca_esv=2c272caab9e83ec0&amp;udm=2&amp;biw=1536&amp;bih=703&amp;ei=oCAxZ9fZJq7JwPAPwPrJmQ8&amp;ved=0ahUKEwjXqeyA1tKJAxWuJBAIHUB9MvMQ4dUDCBA&amp;uact=5&amp;oq=frescoes+of+pompeii+poetry&amp;gs_lp=EgNpbWciGmZyZXNjb2VzIG9mIHBvbXBlaWkgcG9ldHJ5SO08ULYkWKI6cAJ4AJABAJgBiQGgAdQFqgEDNC4zuAEDyAEA-AEBmAIDoAKoAcICBxAAGIAEGBPCAggQABgTGAgYHsICBBAAGB6YAwCIBgGSBwMyLjGgB9kC&amp;sclient=img#vhid=KqQD2nCjSmoStM&amp;vssid=mosa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smtClean="0"/>
              <a:t>https://www.google.com/search?sca_esv=8569cf8a79d87c05&amp;q=patrician+the+senatorial+aristocracy&amp;uds=ADvngMjcH0KdF7qGWtwTBrP0nt7dNJkbpgjqZNv4hs5fyca8-CD4Z90zKaNJjUw0y1YfkVce-zsmbzbI5iIfOlClxBNpXQ7UJvqwP9N4I9Pkfxo5hyWfaWRD1qcDPzKtUY1EpyFrMH7TVoTkuPNsfYRMf7GRbtdRVRF-jwauySL3MiYbPlccbt0&amp;udm=2&amp;sa=X&amp;ved=2ahUKEwiMo9P1qtKJAxVt9LsIHYr8IRUQxKsJegQICRAB&amp;ictx=0&amp;biw=1536&amp;bih=703&amp;dpr=1.25#vhid=8qlGO3z5UDeZXM&amp;vssid=mosa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454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élység">
  <a:themeElements>
    <a:clrScheme name="Mélység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Mélység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élység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TM04033923[[fn=Mélység]]</Template>
  <TotalTime>2770</TotalTime>
  <Words>636</Words>
  <Application>Microsoft Office PowerPoint</Application>
  <PresentationFormat>Szélesvásznú</PresentationFormat>
  <Paragraphs>107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Corbel</vt:lpstr>
      <vt:lpstr>Courier New</vt:lpstr>
      <vt:lpstr>Wingdings</vt:lpstr>
      <vt:lpstr>Mélység</vt:lpstr>
      <vt:lpstr>A szenátori arisztokrácia</vt:lpstr>
      <vt:lpstr>A szenátori arisztokráciával kapcsolatos témák</vt:lpstr>
      <vt:lpstr>Mi volt a fő irányvonala az életüknek?</vt:lpstr>
      <vt:lpstr>A tagság kritériuma</vt:lpstr>
      <vt:lpstr>A szenátus</vt:lpstr>
      <vt:lpstr>Régebbi szenátori arisztokratikus családok</vt:lpstr>
      <vt:lpstr>A tartományi elit</vt:lpstr>
      <vt:lpstr>Az uralkodói tanács</vt:lpstr>
      <vt:lpstr>A katonatisztek és állami hivatalnokok</vt:lpstr>
      <vt:lpstr>A szenátori arisztokrácia státusz kultúrája</vt:lpstr>
      <vt:lpstr>Az arisztokraták a szabadidejükben</vt:lpstr>
      <vt:lpstr>Vadászat</vt:lpstr>
      <vt:lpstr>Társasági vacsorák és utazás</vt:lpstr>
      <vt:lpstr>Értékek</vt:lpstr>
      <vt:lpstr>Forrásaim</vt:lpstr>
      <vt:lpstr>Forrásaim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szenátori arisztokrácia</dc:title>
  <dc:creator>Juli</dc:creator>
  <cp:lastModifiedBy>Juli</cp:lastModifiedBy>
  <cp:revision>40</cp:revision>
  <dcterms:created xsi:type="dcterms:W3CDTF">2024-11-10T17:49:08Z</dcterms:created>
  <dcterms:modified xsi:type="dcterms:W3CDTF">2024-11-12T16:01:50Z</dcterms:modified>
</cp:coreProperties>
</file>