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57" r:id="rId4"/>
    <p:sldId id="268" r:id="rId5"/>
    <p:sldId id="258" r:id="rId6"/>
    <p:sldId id="259" r:id="rId7"/>
    <p:sldId id="272" r:id="rId8"/>
    <p:sldId id="260" r:id="rId9"/>
    <p:sldId id="261" r:id="rId10"/>
    <p:sldId id="262" r:id="rId11"/>
    <p:sldId id="263" r:id="rId12"/>
    <p:sldId id="270" r:id="rId13"/>
    <p:sldId id="273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6E7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789" autoAdjust="0"/>
  </p:normalViewPr>
  <p:slideViewPr>
    <p:cSldViewPr snapToGrid="0">
      <p:cViewPr varScale="1">
        <p:scale>
          <a:sx n="67" d="100"/>
          <a:sy n="67" d="100"/>
        </p:scale>
        <p:origin x="12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49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6D0119C1-2480-E8A7-E965-006569A2BA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BA176AB-4605-8E54-814A-D115ACB5E2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30EF-4D23-4E76-8853-1E96054479A5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2890AFD-8A41-A53E-9D3C-880B909563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5227798-6C74-C77F-9B82-723D56FFA1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6410E-49A5-499F-838C-92340FC16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8758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4D690-1F46-4425-99A9-06EE1AD3B129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87E5F-98D1-4E8F-91B7-8F08A68F69F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951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4042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Handbook</a:t>
            </a:r>
            <a:r>
              <a:rPr lang="hu-HU" dirty="0"/>
              <a:t> of </a:t>
            </a:r>
            <a:r>
              <a:rPr lang="hu-HU" dirty="0" err="1"/>
              <a:t>Food</a:t>
            </a:r>
            <a:r>
              <a:rPr lang="hu-HU" dirty="0"/>
              <a:t> </a:t>
            </a:r>
            <a:r>
              <a:rPr lang="hu-HU" dirty="0" err="1"/>
              <a:t>Processing</a:t>
            </a:r>
            <a:r>
              <a:rPr lang="hu-HU" dirty="0"/>
              <a:t> in </a:t>
            </a:r>
            <a:r>
              <a:rPr lang="hu-HU" dirty="0" err="1"/>
              <a:t>Classical</a:t>
            </a:r>
            <a:r>
              <a:rPr lang="hu-HU" dirty="0"/>
              <a:t> </a:t>
            </a:r>
            <a:r>
              <a:rPr lang="hu-HU" dirty="0" err="1"/>
              <a:t>Rome</a:t>
            </a:r>
            <a:r>
              <a:rPr lang="hu-HU" dirty="0"/>
              <a:t> (David L </a:t>
            </a:r>
            <a:r>
              <a:rPr lang="hu-HU" dirty="0" err="1"/>
              <a:t>Thurmond</a:t>
            </a:r>
            <a:r>
              <a:rPr lang="hu-HU" dirty="0"/>
              <a:t>) könyv negyedik fejezetét használtam forrásként, mely a hüvelyesek, zöldségek és gyümölcsök ókori római tartósításáról szól.</a:t>
            </a:r>
          </a:p>
          <a:p>
            <a:r>
              <a:rPr lang="hu-HU" dirty="0"/>
              <a:t>A könyv sokszor hivatkozik </a:t>
            </a:r>
            <a:r>
              <a:rPr lang="hu-HU" dirty="0" err="1"/>
              <a:t>Columella</a:t>
            </a:r>
            <a:r>
              <a:rPr lang="hu-HU" dirty="0"/>
              <a:t> írásaira, aki a Római Birodalom ismert mezőgazdasági írója volt.</a:t>
            </a:r>
          </a:p>
          <a:p>
            <a:endParaRPr lang="hu-HU" dirty="0"/>
          </a:p>
          <a:p>
            <a:r>
              <a:rPr lang="hu-HU" dirty="0"/>
              <a:t>* A kép forrása (Internet / </a:t>
            </a:r>
            <a:r>
              <a:rPr lang="hu-HU" dirty="0" err="1"/>
              <a:t>wikipedia</a:t>
            </a:r>
            <a:r>
              <a:rPr lang="hu-HU" dirty="0"/>
              <a:t>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777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sz="1200" dirty="0">
                <a:latin typeface="Speedee" panose="020B0603030502020204" pitchFamily="34" charset="0"/>
              </a:rPr>
              <a:t>https://factsanddetails.com/world/cat56/sub369/entry-6310.html</a:t>
            </a:r>
          </a:p>
          <a:p>
            <a:pPr algn="just"/>
            <a:endParaRPr lang="hu-HU" sz="1200" b="1" dirty="0">
              <a:latin typeface="Speedee" panose="020B0603030502020204" pitchFamily="34" charset="0"/>
            </a:endParaRPr>
          </a:p>
          <a:p>
            <a:pPr algn="just"/>
            <a:r>
              <a:rPr lang="hu-HU" sz="1200" b="1" dirty="0">
                <a:latin typeface="Speedee" panose="020B0603030502020204" pitchFamily="34" charset="0"/>
              </a:rPr>
              <a:t>A szőlő és a hüvelyesek kiváló takarmányt jelentettek a haszonállatoknak is.</a:t>
            </a:r>
          </a:p>
          <a:p>
            <a:pPr marL="0" indent="0" algn="just">
              <a:buNone/>
            </a:pPr>
            <a:endParaRPr lang="hu-HU" sz="1000" b="1" dirty="0">
              <a:latin typeface="Speedee" panose="020B0603030502020204" pitchFamily="34" charset="0"/>
            </a:endParaRPr>
          </a:p>
          <a:p>
            <a:pPr algn="just"/>
            <a:r>
              <a:rPr lang="hu-HU" sz="1200" b="1" dirty="0">
                <a:latin typeface="Speedee" panose="020B0603030502020204" pitchFamily="34" charset="0"/>
              </a:rPr>
              <a:t>Rájöttek, hogy bizonyos gabonafélék és hüvelyesek betegséget okoztak.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783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1712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Kép forrása: </a:t>
            </a:r>
            <a:r>
              <a:rPr lang="hu-HU" dirty="0" err="1"/>
              <a:t>Grüll</a:t>
            </a:r>
            <a:r>
              <a:rPr lang="hu-HU" dirty="0"/>
              <a:t> Tibor A Római Birodalom gazdasága című könyve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8804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hagymákat napon szárították, majd ezt követően helyezték ecetes páclébe fűszerekkel, mint pl. </a:t>
            </a:r>
            <a:r>
              <a:rPr lang="hu-HU" dirty="0" err="1"/>
              <a:t>majoranna</a:t>
            </a:r>
            <a:r>
              <a:rPr lang="hu-HU" dirty="0"/>
              <a:t> és kakukkfű. </a:t>
            </a:r>
          </a:p>
          <a:p>
            <a:r>
              <a:rPr lang="hu-HU" dirty="0"/>
              <a:t>A leveles zöldségeket nehezen tudták tartósítani a gyors oxidáció miatt, azonban a saláta levelek mézes ecetes oldatban pácolása, gyógyhatásúnak számított.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2762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>
                <a:latin typeface="Speedee" panose="020B0603030502020204" pitchFamily="34" charset="0"/>
              </a:rPr>
              <a:t>A póréhagyma nagyon népszerű volt Néró pl. a hangja gyógyítására is használta olajban tartósított formájában.</a:t>
            </a:r>
          </a:p>
          <a:p>
            <a:endParaRPr lang="hu-HU" b="1" dirty="0">
              <a:latin typeface="Speedee" panose="020B06030305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latin typeface="Speedee" panose="020B0603030502020204" pitchFamily="34" charset="0"/>
              </a:rPr>
              <a:t>„</a:t>
            </a:r>
            <a:r>
              <a:rPr lang="en-US" sz="1200" dirty="0">
                <a:latin typeface="Speedee" panose="020B0603030502020204" pitchFamily="34" charset="0"/>
              </a:rPr>
              <a:t>Nero once decreed he would eat nothing else but leeks preserved in</a:t>
            </a:r>
            <a:r>
              <a:rPr lang="hu-HU" sz="1200" dirty="0">
                <a:latin typeface="Speedee" panose="020B0603030502020204" pitchFamily="34" charset="0"/>
              </a:rPr>
              <a:t> </a:t>
            </a:r>
            <a:r>
              <a:rPr lang="en-US" sz="1200" dirty="0">
                <a:latin typeface="Speedee" panose="020B0603030502020204" pitchFamily="34" charset="0"/>
              </a:rPr>
              <a:t>oil on certain days of each month, as a restorative for his voice.</a:t>
            </a:r>
            <a:r>
              <a:rPr lang="hu-HU" sz="1200" dirty="0">
                <a:latin typeface="Speedee" panose="020B0603030502020204" pitchFamily="34" charset="0"/>
              </a:rPr>
              <a:t>” (Idézet a könyvből)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925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latin typeface="Speedee" panose="020B0603030502020204" pitchFamily="34" charset="0"/>
              </a:rPr>
              <a:t>Szelektíven termesztettek egzotikus fajokat és fajtákat, illetve aktívan kerestek új fajokat.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>
                <a:latin typeface="Speedee" panose="020B0603030502020204" pitchFamily="34" charset="0"/>
              </a:rPr>
              <a:t>Az akkori időszakban leggyakoribb gyümölcsök a mai nyugati asztal leggyakoribb gyümölcsei, melyet Rómán keresztül hozták be Nyugatra.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latin typeface="Speedee" panose="020B0603030502020204" pitchFamily="34" charset="0"/>
              </a:rPr>
              <a:t>Az őszibarack, a cseresznye, a birs, a gránátalma, a citrom, a narancs, citrom és számos dióféle, hogy csak néhányat említsünk.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6922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latin typeface="Speedee" panose="020B0603030502020204" pitchFamily="34" charset="0"/>
              </a:rPr>
              <a:t>A szőlő kényes, ha megsérül azonnal erjedésnek indul.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 err="1">
                <a:latin typeface="Speedee" panose="020B0603030502020204" pitchFamily="34" charset="0"/>
              </a:rPr>
              <a:t>Columella</a:t>
            </a:r>
            <a:r>
              <a:rPr lang="hu-HU" sz="1200" b="1" dirty="0">
                <a:latin typeface="Speedee" panose="020B0603030502020204" pitchFamily="34" charset="0"/>
              </a:rPr>
              <a:t> azt mondta, hogy a leszedést követően a szőlő szárát azonnal szurokba kell mártani, ezért a szüreteléshez szurokkal teli edényeket vittek a földekre.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>
                <a:latin typeface="Speedee" panose="020B0603030502020204" pitchFamily="34" charset="0"/>
              </a:rPr>
              <a:t>A füstöléses tartósítást Horatius is megemlíti „ megfelelően megkeményítik az </a:t>
            </a:r>
            <a:r>
              <a:rPr lang="hu-HU" sz="1200" b="1" dirty="0" err="1">
                <a:latin typeface="Speedee" panose="020B0603030502020204" pitchFamily="34" charset="0"/>
              </a:rPr>
              <a:t>Alban</a:t>
            </a:r>
            <a:r>
              <a:rPr lang="hu-HU" sz="1200" b="1" dirty="0">
                <a:latin typeface="Speedee" panose="020B0603030502020204" pitchFamily="34" charset="0"/>
              </a:rPr>
              <a:t> szőlőt a füstben” („</a:t>
            </a:r>
            <a:r>
              <a:rPr lang="hu-HU" sz="1200" b="1" dirty="0" err="1">
                <a:latin typeface="Speedee" panose="020B0603030502020204" pitchFamily="34" charset="0"/>
              </a:rPr>
              <a:t>properly</a:t>
            </a:r>
            <a:r>
              <a:rPr lang="hu-HU" sz="1200" b="1" dirty="0">
                <a:latin typeface="Speedee" panose="020B0603030502020204" pitchFamily="34" charset="0"/>
              </a:rPr>
              <a:t> </a:t>
            </a:r>
            <a:r>
              <a:rPr lang="hu-HU" sz="1200" b="1" dirty="0" err="1">
                <a:latin typeface="Speedee" panose="020B0603030502020204" pitchFamily="34" charset="0"/>
              </a:rPr>
              <a:t>hardening</a:t>
            </a:r>
            <a:r>
              <a:rPr lang="hu-HU" sz="1200" b="1" dirty="0">
                <a:latin typeface="Speedee" panose="020B0603030502020204" pitchFamily="34" charset="0"/>
              </a:rPr>
              <a:t> </a:t>
            </a:r>
            <a:r>
              <a:rPr lang="hu-HU" sz="1200" b="1" dirty="0" err="1">
                <a:latin typeface="Speedee" panose="020B0603030502020204" pitchFamily="34" charset="0"/>
              </a:rPr>
              <a:t>the</a:t>
            </a:r>
            <a:r>
              <a:rPr lang="hu-HU" sz="1200" b="1" dirty="0">
                <a:latin typeface="Speedee" panose="020B0603030502020204" pitchFamily="34" charset="0"/>
              </a:rPr>
              <a:t> </a:t>
            </a:r>
            <a:r>
              <a:rPr lang="hu-HU" sz="1200" b="1" dirty="0" err="1">
                <a:latin typeface="Speedee" panose="020B0603030502020204" pitchFamily="34" charset="0"/>
              </a:rPr>
              <a:t>Alban</a:t>
            </a:r>
            <a:r>
              <a:rPr lang="hu-HU" sz="1200" b="1" dirty="0">
                <a:latin typeface="Speedee" panose="020B0603030502020204" pitchFamily="34" charset="0"/>
              </a:rPr>
              <a:t> </a:t>
            </a:r>
            <a:r>
              <a:rPr lang="hu-HU" sz="1200" b="1" dirty="0" err="1">
                <a:latin typeface="Speedee" panose="020B0603030502020204" pitchFamily="34" charset="0"/>
              </a:rPr>
              <a:t>grape</a:t>
            </a:r>
            <a:r>
              <a:rPr lang="hu-HU" sz="1200" b="1" dirty="0">
                <a:latin typeface="Speedee" panose="020B0603030502020204" pitchFamily="34" charset="0"/>
              </a:rPr>
              <a:t> in </a:t>
            </a:r>
            <a:r>
              <a:rPr lang="hu-HU" sz="1200" b="1" dirty="0" err="1">
                <a:latin typeface="Speedee" panose="020B0603030502020204" pitchFamily="34" charset="0"/>
              </a:rPr>
              <a:t>smoke</a:t>
            </a:r>
            <a:r>
              <a:rPr lang="hu-HU" sz="1200" b="1" dirty="0">
                <a:latin typeface="Speedee" panose="020B0603030502020204" pitchFamily="34" charset="0"/>
              </a:rPr>
              <a:t>”)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2107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>
                <a:latin typeface="Speedee" panose="020B0603030502020204" pitchFamily="34" charset="0"/>
              </a:rPr>
              <a:t>A pácoláshoz fűszernövények: metélőhagyma, petrezselyem, menta, bors, babér, masztix, </a:t>
            </a:r>
            <a:r>
              <a:rPr lang="hu-HU" sz="1200" b="1" dirty="0" err="1">
                <a:latin typeface="Speedee" panose="020B0603030502020204" pitchFamily="34" charset="0"/>
              </a:rPr>
              <a:t>rue</a:t>
            </a:r>
            <a:r>
              <a:rPr lang="hu-HU" sz="1200" b="1" dirty="0">
                <a:latin typeface="Speedee" panose="020B0603030502020204" pitchFamily="34" charset="0"/>
              </a:rPr>
              <a:t> (népszerű ókori fűszernövény, ami a meszes talajban termett szőlőkben)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b="1" dirty="0">
              <a:latin typeface="Speedee" panose="020B06030305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>
                <a:latin typeface="Speedee" panose="020B0603030502020204" pitchFamily="34" charset="0"/>
              </a:rPr>
              <a:t>Az olajbogyók páclevét masztixszal, édesköménnyel és sóval ízesítették, így töltötték edényekbe. Édeskömény dugókkal zárták, hogy a bogyók a víz alatt maradjanak. 3 napos érlelés után fogyasztották.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861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/>
              <a:t>A gyümölcs által ízesített mézet </a:t>
            </a:r>
            <a:r>
              <a:rPr lang="hu-HU" b="1" dirty="0" err="1"/>
              <a:t>melomeli-nek</a:t>
            </a:r>
            <a:r>
              <a:rPr lang="hu-HU" b="1" dirty="0"/>
              <a:t> nevezték és állítólag jót tesz a lázban szenvedőknek.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4006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87E5F-98D1-4E8F-91B7-8F08A68F69F9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60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9219AE-0DD2-1FC4-4F53-C43277C82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42E9103-C7B8-1677-F813-B607050F6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29C293-9236-88A2-3C45-220E506B0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5A29719-8951-FFE1-B4ED-09DF31C9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0D18EB9-B1B8-0D06-8CEE-59D3D2F9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559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737C69-C537-C30F-C95C-53140074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C488BC-AE27-E519-C44C-69A10AF54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725F897-FFA5-F3B6-0E51-C70DE356E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C1E6C2E-F8EF-9594-07BD-838E506CF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B96639-D82D-3FBE-2BBE-AE84E7F9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206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6F2A9E-0403-1523-4FC6-34FB5225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0C20C0C-F9DA-2337-5D17-4DBA12EDF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C19676F-C8E9-DEAF-ECE8-EB892067C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9E52D1F-3EDD-6739-21BC-693541C5B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1C48807-E7A2-AF60-0750-BE4D2204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8562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EB3F9A-0105-FBF3-1E36-00CF188B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D9F5F0-300B-DCF4-FEB7-C5A795BA62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E1E130B-B961-6B41-8BDE-93B292C7C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04746F0-8A14-7B10-F12F-389BC713C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D0E67C0-F58D-CBCA-2EF1-B00ACC47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FB0076F-011C-6C43-1A1E-FB7E245A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561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66FDED-2C62-77F2-1888-6AAA6533E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B0D1B4-784F-A3A7-41F2-06CBCDAB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333BB11-5B8E-A0CC-58A8-46844982B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2888D12-F017-E34C-23A9-FEBC74988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C943646-C00D-C4F8-7351-2ED0EAF900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5072E11-6860-99E7-D54E-74D157771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F643D63-A83D-9F4D-3517-360B254CC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6FF8D12-2C2A-0832-9203-9166BEFB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13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D5617C-8BAB-5AD9-8109-857F6A6A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62D7C8F-F15C-5A68-4600-6B04B41ED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82324BD-C938-27B6-780E-B8D9ED56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7EB24FB-7B05-6D4C-F094-C1D6DB0F3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993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3BE446D0-E2D9-6F50-ED32-33B6AA147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F8D66BD-017B-455F-4FD2-B0D1416F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E1AA4A8-05A4-950C-18A8-09DB3680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483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FB8C12-7A0E-30A1-12CB-7A630E20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5C1A6B-276C-294A-0994-A109CC51B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7E9786F-90E5-8302-E702-6910F3826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E7803E-26FB-4D28-F61E-ED3E0BEED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2CBBAEE-86BB-B400-9FC4-60892741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440323C-628E-1D61-557D-DE3F929A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251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B646C1-BB1B-F856-4EF8-1E1CBBF5F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991CC14-C246-F630-119B-A13A56943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14C0E1D-6285-5A34-B6C9-C8F4C040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7CAC0A2-6A1A-F535-3B70-7534B14B0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C235A79-84F3-BF9D-9D8C-B1882EC6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63D020D-094B-7840-2D79-C52CAE58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420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278173-52F1-F21F-413C-C6F091BDF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C797BEF-9571-29A9-ACC5-8E1764516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137F471-7D27-79D6-ECA8-A6FC9654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49F6E4E-C605-EB91-1B7B-C1DC9931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F24760B-59E6-8B7A-6CDB-F3DFDFB3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0711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A37E525-06C3-A5AA-E436-57759C73E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86EDF1D-8B55-E4C9-7CAC-A0CEA1ABE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A5A91A-4914-7256-CFAA-003C8DCF9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9E5D7BA-0ED0-0624-2DAF-E5976D96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3AE7B7A-8BCD-F8BC-B828-A87A26E81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231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1DD2FA8-0FD8-E4F8-8FD7-AAD717A53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A3A29AF-49D6-3011-C2FF-C2291D78B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F61287D-E9B6-A1AF-7056-47D21FD62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46EED-C4FE-48A1-A183-5616FBEF45E2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6B5F00-0F14-6B80-6B1F-D4043C52A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ACD3AA-D5A9-400B-1730-3E234628C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60B97-FBE8-49AC-883B-50B8F7F33D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153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04BA578B-960F-2F27-C7AC-40D021E1AB0E}"/>
              </a:ext>
            </a:extLst>
          </p:cNvPr>
          <p:cNvSpPr txBox="1"/>
          <p:nvPr/>
        </p:nvSpPr>
        <p:spPr>
          <a:xfrm>
            <a:off x="315190" y="841665"/>
            <a:ext cx="4267201" cy="34150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 err="1">
                <a:latin typeface="Speedee" panose="020B0603030502020204" pitchFamily="34" charset="0"/>
                <a:ea typeface="+mj-ea"/>
                <a:cs typeface="+mj-cs"/>
              </a:rPr>
              <a:t>Zöldségek</a:t>
            </a:r>
            <a:r>
              <a:rPr lang="hu-HU" sz="4000" b="1" kern="1200" dirty="0">
                <a:latin typeface="Speedee" panose="020B0603030502020204" pitchFamily="34" charset="0"/>
                <a:ea typeface="+mj-ea"/>
                <a:cs typeface="+mj-cs"/>
              </a:rPr>
              <a:t> és</a:t>
            </a:r>
            <a:r>
              <a:rPr lang="en-US" sz="4000" b="1" kern="1200" dirty="0">
                <a:latin typeface="Speedee" panose="020B0603030502020204" pitchFamily="34" charset="0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Speedee" panose="020B0603030502020204" pitchFamily="34" charset="0"/>
                <a:ea typeface="+mj-ea"/>
                <a:cs typeface="+mj-cs"/>
              </a:rPr>
              <a:t>gyümölcsök</a:t>
            </a:r>
            <a:r>
              <a:rPr lang="en-US" sz="4000" b="1" kern="1200" dirty="0">
                <a:latin typeface="Speedee" panose="020B0603030502020204" pitchFamily="34" charset="0"/>
                <a:ea typeface="+mj-ea"/>
                <a:cs typeface="+mj-cs"/>
              </a:rPr>
              <a:t> </a:t>
            </a:r>
            <a:r>
              <a:rPr lang="en-US" sz="4000" b="1" kern="1200" dirty="0" err="1">
                <a:latin typeface="Speedee" panose="020B0603030502020204" pitchFamily="34" charset="0"/>
                <a:ea typeface="+mj-ea"/>
                <a:cs typeface="+mj-cs"/>
              </a:rPr>
              <a:t>tartósítása</a:t>
            </a:r>
            <a:r>
              <a:rPr lang="en-US" sz="4000" b="1" kern="1200" dirty="0">
                <a:latin typeface="Speedee" panose="020B0603030502020204" pitchFamily="34" charset="0"/>
                <a:ea typeface="+mj-ea"/>
                <a:cs typeface="+mj-cs"/>
              </a:rPr>
              <a:t> a </a:t>
            </a:r>
            <a:r>
              <a:rPr lang="en-US" sz="4000" b="1" kern="1200" dirty="0" err="1">
                <a:latin typeface="Speedee" panose="020B0603030502020204" pitchFamily="34" charset="0"/>
                <a:ea typeface="+mj-ea"/>
                <a:cs typeface="+mj-cs"/>
              </a:rPr>
              <a:t>Római</a:t>
            </a:r>
            <a:r>
              <a:rPr lang="en-US" sz="4000" b="1" kern="1200" dirty="0">
                <a:latin typeface="Speedee" panose="020B0603030502020204" pitchFamily="34" charset="0"/>
                <a:ea typeface="+mj-ea"/>
                <a:cs typeface="+mj-cs"/>
              </a:rPr>
              <a:t> </a:t>
            </a:r>
            <a:r>
              <a:rPr lang="hu-HU" sz="4000" b="1" dirty="0">
                <a:latin typeface="Speedee" panose="020B0603030502020204" pitchFamily="34" charset="0"/>
                <a:ea typeface="+mj-ea"/>
                <a:cs typeface="+mj-cs"/>
              </a:rPr>
              <a:t>B</a:t>
            </a:r>
            <a:r>
              <a:rPr lang="en-US" sz="4000" b="1" kern="1200" dirty="0" err="1">
                <a:latin typeface="Speedee" panose="020B0603030502020204" pitchFamily="34" charset="0"/>
                <a:ea typeface="+mj-ea"/>
                <a:cs typeface="+mj-cs"/>
              </a:rPr>
              <a:t>irodalomban</a:t>
            </a:r>
            <a:endParaRPr lang="en-US" sz="4000" b="1" kern="1200" dirty="0">
              <a:latin typeface="Speedee" panose="020B0603030502020204" pitchFamily="34" charset="0"/>
              <a:ea typeface="+mj-ea"/>
              <a:cs typeface="+mj-cs"/>
            </a:endParaRP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EFDE2245-9F88-6E61-C88F-3B3EF4307E77}"/>
              </a:ext>
            </a:extLst>
          </p:cNvPr>
          <p:cNvGrpSpPr/>
          <p:nvPr/>
        </p:nvGrpSpPr>
        <p:grpSpPr>
          <a:xfrm>
            <a:off x="4406985" y="1070067"/>
            <a:ext cx="7469826" cy="5661823"/>
            <a:chOff x="1334276" y="-94847"/>
            <a:chExt cx="9995223" cy="7029293"/>
          </a:xfrm>
        </p:grpSpPr>
        <p:pic>
          <p:nvPicPr>
            <p:cNvPr id="4" name="Kép 3" descr="A képen festmény, csendélet, szőlő, gyümölcs látható&#10;&#10;Automatikusan generált leírás">
              <a:extLst>
                <a:ext uri="{FF2B5EF4-FFF2-40B4-BE49-F238E27FC236}">
                  <a16:creationId xmlns:a16="http://schemas.microsoft.com/office/drawing/2014/main" id="{C7AADFE4-0316-ED65-78BF-C84055158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9008" y="-94847"/>
              <a:ext cx="9750491" cy="6606799"/>
            </a:xfrm>
            <a:prstGeom prst="rect">
              <a:avLst/>
            </a:prstGeom>
          </p:spPr>
        </p:pic>
        <p:sp>
          <p:nvSpPr>
            <p:cNvPr id="5" name="Szövegdoboz 4">
              <a:extLst>
                <a:ext uri="{FF2B5EF4-FFF2-40B4-BE49-F238E27FC236}">
                  <a16:creationId xmlns:a16="http://schemas.microsoft.com/office/drawing/2014/main" id="{8396B7C2-0116-9681-5FB4-BC8255B975A9}"/>
                </a:ext>
              </a:extLst>
            </p:cNvPr>
            <p:cNvSpPr txBox="1"/>
            <p:nvPr/>
          </p:nvSpPr>
          <p:spPr>
            <a:xfrm>
              <a:off x="1334276" y="6662010"/>
              <a:ext cx="7921690" cy="272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21792">
                <a:spcAft>
                  <a:spcPts val="600"/>
                </a:spcAft>
              </a:pPr>
              <a:r>
                <a:rPr lang="hu-HU" sz="800" b="1" kern="1200" dirty="0">
                  <a:latin typeface="Speedee" panose="020B0603030502020204" pitchFamily="34" charset="0"/>
                </a:rPr>
                <a:t>Csendélet üvegtál gyümölcsökkel és vázákkal. Római festmény Julia Felix pompeji házából, Kr. u. 63-79.</a:t>
              </a:r>
              <a:endParaRPr lang="hu-HU" sz="800" b="1" dirty="0">
                <a:latin typeface="Speedee" panose="020B06030305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851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1FE8B1B0-B3F2-E021-B1F8-4C6305B227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9" t="10611" r="2629" b="36705"/>
          <a:stretch/>
        </p:blipFill>
        <p:spPr>
          <a:xfrm>
            <a:off x="712103" y="474954"/>
            <a:ext cx="5030506" cy="4423687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59A2E7D5-98AF-A270-EB9E-B4A845568AFA}"/>
              </a:ext>
            </a:extLst>
          </p:cNvPr>
          <p:cNvSpPr txBox="1"/>
          <p:nvPr/>
        </p:nvSpPr>
        <p:spPr>
          <a:xfrm>
            <a:off x="753399" y="5209753"/>
            <a:ext cx="7637204" cy="6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Speedee" panose="020B0603030502020204" pitchFamily="34" charset="0"/>
              </a:rPr>
              <a:t>Lucius </a:t>
            </a:r>
            <a:r>
              <a:rPr lang="hu-HU" b="1" dirty="0" err="1">
                <a:latin typeface="Speedee" panose="020B0603030502020204" pitchFamily="34" charset="0"/>
              </a:rPr>
              <a:t>Junius</a:t>
            </a:r>
            <a:r>
              <a:rPr lang="hu-HU" b="1" dirty="0">
                <a:latin typeface="Speedee" panose="020B0603030502020204" pitchFamily="34" charset="0"/>
              </a:rPr>
              <a:t> </a:t>
            </a:r>
            <a:r>
              <a:rPr lang="hu-HU" b="1" dirty="0" err="1">
                <a:latin typeface="Speedee" panose="020B0603030502020204" pitchFamily="34" charset="0"/>
              </a:rPr>
              <a:t>Moderatus</a:t>
            </a:r>
            <a:r>
              <a:rPr lang="hu-HU" b="1" dirty="0">
                <a:latin typeface="Speedee" panose="020B0603030502020204" pitchFamily="34" charset="0"/>
              </a:rPr>
              <a:t> </a:t>
            </a:r>
            <a:r>
              <a:rPr lang="hu-HU" b="1" dirty="0" err="1">
                <a:latin typeface="Speedee" panose="020B0603030502020204" pitchFamily="34" charset="0"/>
              </a:rPr>
              <a:t>Columella</a:t>
            </a:r>
            <a:r>
              <a:rPr lang="hu-HU" b="1" dirty="0">
                <a:latin typeface="Speedee" panose="020B0603030502020204" pitchFamily="34" charset="0"/>
              </a:rPr>
              <a:t> </a:t>
            </a:r>
            <a:r>
              <a:rPr lang="hu-HU" dirty="0">
                <a:latin typeface="Speedee" panose="020B0603030502020204" pitchFamily="34" charset="0"/>
              </a:rPr>
              <a:t>(4 - 70 ) </a:t>
            </a:r>
          </a:p>
          <a:p>
            <a:r>
              <a:rPr lang="hu-HU" dirty="0">
                <a:latin typeface="Speedee" panose="020B0603030502020204" pitchFamily="34" charset="0"/>
              </a:rPr>
              <a:t>A Római Birodalom ismert mezőgazdasági írója volt.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7603699-934D-5595-E6C1-E3DD92AA1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312900"/>
            <a:ext cx="4141470" cy="627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6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>
            <a:extLst>
              <a:ext uri="{FF2B5EF4-FFF2-40B4-BE49-F238E27FC236}">
                <a16:creationId xmlns:a16="http://schemas.microsoft.com/office/drawing/2014/main" id="{6EEC44C7-257F-42E8-736B-64E0AA75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r>
              <a:rPr lang="hu-HU" sz="3600" b="1">
                <a:latin typeface="Speedee" panose="020B0603030502020204" pitchFamily="34" charset="0"/>
              </a:rPr>
              <a:t>Zöldségek, gyümölcsök felhasználási célja</a:t>
            </a:r>
            <a:endParaRPr lang="hu-HU" sz="3600" b="1" dirty="0">
              <a:latin typeface="Speedee" panose="020B06030305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09660A-B1AF-EDAD-86BC-E2CE0B68B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0293"/>
            <a:ext cx="6865620" cy="4804757"/>
          </a:xfrm>
        </p:spPr>
        <p:txBody>
          <a:bodyPr>
            <a:noAutofit/>
          </a:bodyPr>
          <a:lstStyle/>
          <a:p>
            <a:pPr algn="just"/>
            <a:r>
              <a:rPr lang="hu-HU" sz="1800" b="1" dirty="0">
                <a:latin typeface="Speedee" panose="020B0603030502020204" pitchFamily="34" charset="0"/>
              </a:rPr>
              <a:t>A gabonafélék, </a:t>
            </a:r>
            <a:r>
              <a:rPr lang="hu-HU" sz="1800" dirty="0">
                <a:latin typeface="Speedee" panose="020B0603030502020204" pitchFamily="34" charset="0"/>
              </a:rPr>
              <a:t>olajbogyó és a szőlő az ókori római étrend alapvető elemei. Ezek szolgáltatták a szükséges zsírokat és szénhidrátokat, illetve fehérjéket és ásványi anyagokat. </a:t>
            </a:r>
          </a:p>
          <a:p>
            <a:pPr marL="0" indent="0" algn="just">
              <a:buNone/>
            </a:pPr>
            <a:endParaRPr lang="hu-HU" sz="11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nyugatról importált, az ókori Rómában nem honos zöldségek és gyümölcsök elérhetetlenek voltak a parasztság számára, azonban a klasszikus időszak végére ők is elkezdték honosítani, termeszteni. Pl. sárgabarack, őszibarack, cseresznye, szelídgesztenye. </a:t>
            </a:r>
          </a:p>
          <a:p>
            <a:pPr marL="0" indent="0" algn="just">
              <a:buNone/>
            </a:pPr>
            <a:endParaRPr lang="hu-HU" sz="1100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A leggyakoribb </a:t>
            </a:r>
            <a:r>
              <a:rPr lang="hu-HU" sz="1800" b="1" dirty="0">
                <a:latin typeface="Speedee" panose="020B0603030502020204" pitchFamily="34" charset="0"/>
              </a:rPr>
              <a:t>tartósítási eljárásokat </a:t>
            </a:r>
            <a:r>
              <a:rPr lang="hu-HU" sz="1800" dirty="0">
                <a:latin typeface="Speedee" panose="020B0603030502020204" pitchFamily="34" charset="0"/>
              </a:rPr>
              <a:t>szinte az összes alapanyag esetében lehetett alkalmazni.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hu-HU" sz="1800" b="1" dirty="0">
                <a:latin typeface="Speedee" panose="020B0603030502020204" pitchFamily="34" charset="0"/>
              </a:rPr>
              <a:t>Szárítás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hu-HU" sz="1800" b="1" dirty="0">
                <a:latin typeface="Speedee" panose="020B0603030502020204" pitchFamily="34" charset="0"/>
              </a:rPr>
              <a:t>Pácolás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hu-HU" sz="1800" b="1" dirty="0">
                <a:latin typeface="Speedee" panose="020B0603030502020204" pitchFamily="34" charset="0"/>
              </a:rPr>
              <a:t>Erjesztés különböző formái</a:t>
            </a: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190FC88E-EB0B-2E19-54E0-81ACFB1BF8D7}"/>
              </a:ext>
            </a:extLst>
          </p:cNvPr>
          <p:cNvGrpSpPr/>
          <p:nvPr/>
        </p:nvGrpSpPr>
        <p:grpSpPr>
          <a:xfrm>
            <a:off x="7783830" y="1630679"/>
            <a:ext cx="4222432" cy="4177244"/>
            <a:chOff x="7783830" y="1630679"/>
            <a:chExt cx="4222432" cy="4177244"/>
          </a:xfrm>
        </p:grpSpPr>
        <p:pic>
          <p:nvPicPr>
            <p:cNvPr id="2" name="Kép 1">
              <a:extLst>
                <a:ext uri="{FF2B5EF4-FFF2-40B4-BE49-F238E27FC236}">
                  <a16:creationId xmlns:a16="http://schemas.microsoft.com/office/drawing/2014/main" id="{562D9C64-736A-8E1D-37FB-EC73CC3A7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9550" y="1630679"/>
              <a:ext cx="4176712" cy="3931023"/>
            </a:xfrm>
            <a:prstGeom prst="rect">
              <a:avLst/>
            </a:prstGeom>
          </p:spPr>
        </p:pic>
        <p:sp>
          <p:nvSpPr>
            <p:cNvPr id="5" name="Szövegdoboz 4">
              <a:extLst>
                <a:ext uri="{FF2B5EF4-FFF2-40B4-BE49-F238E27FC236}">
                  <a16:creationId xmlns:a16="http://schemas.microsoft.com/office/drawing/2014/main" id="{BC8376E1-720B-4C93-0CC9-8C7BAF7D666C}"/>
                </a:ext>
              </a:extLst>
            </p:cNvPr>
            <p:cNvSpPr txBox="1"/>
            <p:nvPr/>
          </p:nvSpPr>
          <p:spPr>
            <a:xfrm>
              <a:off x="7783830" y="5561702"/>
              <a:ext cx="352139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000" dirty="0" err="1">
                  <a:latin typeface="Speedee" panose="020B0603030502020204" pitchFamily="34" charset="0"/>
                </a:rPr>
                <a:t>Frescos</a:t>
              </a:r>
              <a:r>
                <a:rPr lang="hu-HU" sz="1000" dirty="0">
                  <a:latin typeface="Speedee" panose="020B0603030502020204" pitchFamily="34" charset="0"/>
                </a:rPr>
                <a:t> </a:t>
              </a:r>
              <a:r>
                <a:rPr lang="hu-HU" sz="1000" dirty="0" err="1">
                  <a:latin typeface="Speedee" panose="020B0603030502020204" pitchFamily="34" charset="0"/>
                </a:rPr>
                <a:t>Casa</a:t>
              </a:r>
              <a:r>
                <a:rPr lang="hu-HU" sz="1000" dirty="0">
                  <a:latin typeface="Speedee" panose="020B0603030502020204" pitchFamily="34" charset="0"/>
                </a:rPr>
                <a:t> </a:t>
              </a:r>
              <a:r>
                <a:rPr lang="hu-HU" sz="1000" dirty="0" err="1">
                  <a:latin typeface="Speedee" panose="020B0603030502020204" pitchFamily="34" charset="0"/>
                </a:rPr>
                <a:t>dei</a:t>
              </a:r>
              <a:r>
                <a:rPr lang="hu-HU" sz="1000" dirty="0">
                  <a:latin typeface="Speedee" panose="020B0603030502020204" pitchFamily="34" charset="0"/>
                </a:rPr>
                <a:t> </a:t>
              </a:r>
              <a:r>
                <a:rPr lang="hu-HU" sz="1000" dirty="0" err="1">
                  <a:latin typeface="Speedee" panose="020B0603030502020204" pitchFamily="34" charset="0"/>
                </a:rPr>
                <a:t>Cervi</a:t>
              </a:r>
              <a:r>
                <a:rPr lang="hu-HU" sz="1000" dirty="0">
                  <a:latin typeface="Speedee" panose="020B0603030502020204" pitchFamily="34" charset="0"/>
                </a:rPr>
                <a:t>  - </a:t>
              </a:r>
              <a:r>
                <a:rPr lang="hu-HU" sz="1000" dirty="0" err="1">
                  <a:latin typeface="Speedee" panose="020B0603030502020204" pitchFamily="34" charset="0"/>
                </a:rPr>
                <a:t>Herculaneum</a:t>
              </a:r>
              <a:r>
                <a:rPr lang="hu-HU" sz="1000" dirty="0">
                  <a:latin typeface="Speedee" panose="020B0603030502020204" pitchFamily="34" charset="0"/>
                </a:rPr>
                <a:t> ( 79)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9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5464F2-FC90-4236-E741-0CCD7B7F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720"/>
            <a:ext cx="10515600" cy="850611"/>
          </a:xfrm>
        </p:spPr>
        <p:txBody>
          <a:bodyPr>
            <a:normAutofit/>
          </a:bodyPr>
          <a:lstStyle/>
          <a:p>
            <a:r>
              <a:rPr lang="hu-HU" sz="3600" b="1" dirty="0">
                <a:latin typeface="Speedee" panose="020B0603030502020204" pitchFamily="34" charset="0"/>
              </a:rPr>
              <a:t>Hüvelyesek tartósítása, tárolása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910"/>
            <a:ext cx="6854190" cy="4918869"/>
          </a:xfrm>
        </p:spPr>
        <p:txBody>
          <a:bodyPr>
            <a:normAutofit/>
          </a:bodyPr>
          <a:lstStyle/>
          <a:p>
            <a:pPr algn="just"/>
            <a:r>
              <a:rPr lang="hu-HU" sz="1800" b="1" dirty="0">
                <a:latin typeface="Speedee" panose="020B0603030502020204" pitchFamily="34" charset="0"/>
              </a:rPr>
              <a:t>A hüvelyeseket a gabonafélék közé sorolták</a:t>
            </a:r>
            <a:r>
              <a:rPr lang="hu-HU" sz="1800" dirty="0">
                <a:latin typeface="Speedee" panose="020B0603030502020204" pitchFamily="34" charset="0"/>
              </a:rPr>
              <a:t>, mert azok olyan magvak, amelyeket a természet a </a:t>
            </a:r>
            <a:r>
              <a:rPr lang="hu-HU" sz="1800" b="1" dirty="0">
                <a:latin typeface="Speedee" panose="020B0603030502020204" pitchFamily="34" charset="0"/>
              </a:rPr>
              <a:t>csíra</a:t>
            </a:r>
            <a:r>
              <a:rPr lang="hu-HU" sz="1800" dirty="0">
                <a:latin typeface="Speedee" panose="020B0603030502020204" pitchFamily="34" charset="0"/>
              </a:rPr>
              <a:t> tápanyagainak hosszútávú tárolására tervezett. </a:t>
            </a:r>
            <a:r>
              <a:rPr lang="hu-HU" sz="1800" b="1" dirty="0">
                <a:latin typeface="Speedee" panose="020B0603030502020204" pitchFamily="34" charset="0"/>
              </a:rPr>
              <a:t>Táplálkozás szempontjából ezek fontos szénhidrát- és fehérjeforrások voltak. 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Terrakotta edényekbe, hamuval borítva, szurokkal bekenve tárolták a csicseriborsót, hogy</a:t>
            </a:r>
            <a:r>
              <a:rPr lang="hu-HU" sz="1800" dirty="0">
                <a:latin typeface="Speedee" panose="020B0603030502020204" pitchFamily="34" charset="0"/>
              </a:rPr>
              <a:t> </a:t>
            </a:r>
            <a:r>
              <a:rPr lang="hu-HU" sz="1800" b="1" dirty="0">
                <a:latin typeface="Speedee" panose="020B0603030502020204" pitchFamily="34" charset="0"/>
              </a:rPr>
              <a:t>távol tartsa a kártevőket.</a:t>
            </a:r>
          </a:p>
          <a:p>
            <a:pPr marL="0" indent="0" algn="just">
              <a:buNone/>
            </a:pPr>
            <a:endParaRPr lang="hu-HU" sz="1800" b="1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lencsére ecetet locsoltak a kártevők ellen a napon történő szárítás előtt.</a:t>
            </a:r>
          </a:p>
          <a:p>
            <a:pPr marL="0" indent="0" algn="just">
              <a:buNone/>
            </a:pPr>
            <a:endParaRPr lang="hu-HU" sz="1800" b="1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A </a:t>
            </a:r>
            <a:r>
              <a:rPr lang="hu-HU" sz="1800" b="1" dirty="0">
                <a:latin typeface="Speedee" panose="020B0603030502020204" pitchFamily="34" charset="0"/>
              </a:rPr>
              <a:t>hüvelyeseket jellemzően csépelték, szárították </a:t>
            </a:r>
            <a:r>
              <a:rPr lang="hu-HU" sz="1800" dirty="0">
                <a:latin typeface="Speedee" panose="020B0603030502020204" pitchFamily="34" charset="0"/>
              </a:rPr>
              <a:t>és lezárt edényekben tárolták, néha pedig egyfajta száraz, ecetes pácolásnak vetették alá.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8F1A7D1-A81A-53F7-30FF-C051A507A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130" y="2003192"/>
            <a:ext cx="4175760" cy="314030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5F389AF6-7CEB-5C2B-D837-A2E146766AAB}"/>
              </a:ext>
            </a:extLst>
          </p:cNvPr>
          <p:cNvSpPr txBox="1"/>
          <p:nvPr/>
        </p:nvSpPr>
        <p:spPr>
          <a:xfrm>
            <a:off x="7898130" y="5143499"/>
            <a:ext cx="3314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>
                <a:latin typeface="Speedee" panose="020B0603030502020204" pitchFamily="34" charset="0"/>
              </a:rPr>
              <a:t>Gall-Római arató (Wikipedia)</a:t>
            </a:r>
          </a:p>
        </p:txBody>
      </p:sp>
    </p:spTree>
    <p:extLst>
      <p:ext uri="{BB962C8B-B14F-4D97-AF65-F5344CB8AC3E}">
        <p14:creationId xmlns:p14="http://schemas.microsoft.com/office/powerpoint/2010/main" val="54199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5464F2-FC90-4236-E741-0CCD7B7F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720"/>
            <a:ext cx="10515600" cy="850611"/>
          </a:xfrm>
        </p:spPr>
        <p:txBody>
          <a:bodyPr>
            <a:normAutofit/>
          </a:bodyPr>
          <a:lstStyle/>
          <a:p>
            <a:r>
              <a:rPr lang="hu-HU" sz="3600" b="1" dirty="0">
                <a:latin typeface="Speedee" panose="020B0603030502020204" pitchFamily="34" charset="0"/>
              </a:rPr>
              <a:t>Zöldségek tartósítása, tárolása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59" y="2145772"/>
            <a:ext cx="6851073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A legismertebb gyökérzöldségek a </a:t>
            </a:r>
            <a:r>
              <a:rPr lang="hu-HU" sz="1800" b="1" dirty="0">
                <a:latin typeface="Speedee" panose="020B0603030502020204" pitchFamily="34" charset="0"/>
              </a:rPr>
              <a:t>fehérrépa, sárgarépa, torma, retek, hagyma félék.</a:t>
            </a: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Ezeket száraz, hűvös helyen tárolták, vagy télire a földben hagyták. </a:t>
            </a: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gyökérnövényeket savanyúságként és befőzve is tartósították a városi piacokon való árusításra, </a:t>
            </a:r>
            <a:r>
              <a:rPr lang="hu-HU" sz="1800" dirty="0">
                <a:latin typeface="Speedee" panose="020B0603030502020204" pitchFamily="34" charset="0"/>
              </a:rPr>
              <a:t>mivel a friss termények távolsági szállítása egyszerűen lehetetlen volt a mediterrán éghajlat, a költségek, a kockázatok és a szállítás lassúsága miatt.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2C1B29C-E869-65FC-BCEC-E8510A0F9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919" y="828025"/>
            <a:ext cx="4208692" cy="56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580"/>
            <a:ext cx="6271260" cy="495819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  <a:p>
            <a:pPr marL="0" indent="0" algn="just">
              <a:buNone/>
            </a:pPr>
            <a:r>
              <a:rPr lang="hu-HU" sz="1800" b="1" dirty="0">
                <a:latin typeface="Speedee" panose="020B0603030502020204" pitchFamily="34" charset="0"/>
              </a:rPr>
              <a:t>A gyökérzöldségeket sós lében, ecetben tartósították, mézben, illetve ezek valamilyen kombinációjában és/vagy olajban. </a:t>
            </a:r>
          </a:p>
          <a:p>
            <a:pPr marL="0" indent="0" algn="just">
              <a:buNone/>
            </a:pPr>
            <a:r>
              <a:rPr lang="hu-HU" sz="1800" dirty="0">
                <a:latin typeface="Speedee" panose="020B0603030502020204" pitchFamily="34" charset="0"/>
              </a:rPr>
              <a:t>A páclé háromféle erősségben fordul elő: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hu-HU" sz="1800" b="1" dirty="0" err="1">
                <a:latin typeface="Speedee" panose="020B0603030502020204" pitchFamily="34" charset="0"/>
              </a:rPr>
              <a:t>aqua</a:t>
            </a:r>
            <a:r>
              <a:rPr lang="hu-HU" sz="1800" b="1" dirty="0">
                <a:latin typeface="Speedee" panose="020B0603030502020204" pitchFamily="34" charset="0"/>
              </a:rPr>
              <a:t> salsa (sós víz),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hu-HU" sz="1800" b="1" dirty="0" err="1">
                <a:latin typeface="Speedee" panose="020B0603030502020204" pitchFamily="34" charset="0"/>
              </a:rPr>
              <a:t>muria</a:t>
            </a:r>
            <a:r>
              <a:rPr lang="hu-HU" sz="1800" b="1" dirty="0">
                <a:latin typeface="Speedee" panose="020B0603030502020204" pitchFamily="34" charset="0"/>
              </a:rPr>
              <a:t> (sós víz),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hu-HU" sz="1800" b="1" dirty="0" err="1">
                <a:latin typeface="Speedee" panose="020B0603030502020204" pitchFamily="34" charset="0"/>
              </a:rPr>
              <a:t>dura</a:t>
            </a:r>
            <a:r>
              <a:rPr lang="hu-HU" sz="1800" b="1" dirty="0">
                <a:latin typeface="Speedee" panose="020B0603030502020204" pitchFamily="34" charset="0"/>
              </a:rPr>
              <a:t> (kemény páclé)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hu-HU" sz="1800" b="1" dirty="0">
              <a:latin typeface="Speedee" panose="020B0603030502020204" pitchFamily="34" charset="0"/>
            </a:endParaRPr>
          </a:p>
          <a:p>
            <a:pPr marL="0" indent="0" algn="just">
              <a:buNone/>
            </a:pPr>
            <a:r>
              <a:rPr lang="hu-HU" sz="1800" b="1" dirty="0" err="1">
                <a:latin typeface="Speedee" panose="020B0603030502020204" pitchFamily="34" charset="0"/>
              </a:rPr>
              <a:t>Columella</a:t>
            </a:r>
            <a:r>
              <a:rPr lang="hu-HU" sz="1800" b="1" dirty="0">
                <a:latin typeface="Speedee" panose="020B0603030502020204" pitchFamily="34" charset="0"/>
              </a:rPr>
              <a:t> leírása szerint</a:t>
            </a:r>
            <a:r>
              <a:rPr lang="hu-HU" sz="1800" dirty="0">
                <a:latin typeface="Speedee" panose="020B0603030502020204" pitchFamily="34" charset="0"/>
              </a:rPr>
              <a:t> a </a:t>
            </a:r>
            <a:r>
              <a:rPr lang="hu-HU" sz="1800" b="1" dirty="0">
                <a:latin typeface="Speedee" panose="020B0603030502020204" pitchFamily="34" charset="0"/>
              </a:rPr>
              <a:t>páclé úgy készül, hogy a </a:t>
            </a:r>
            <a:r>
              <a:rPr lang="hu-HU" sz="1800" b="1" dirty="0" err="1">
                <a:latin typeface="Speedee" panose="020B0603030502020204" pitchFamily="34" charset="0"/>
              </a:rPr>
              <a:t>doliumot</a:t>
            </a:r>
            <a:r>
              <a:rPr lang="hu-HU" sz="1800" b="1" dirty="0">
                <a:latin typeface="Speedee" panose="020B0603030502020204" pitchFamily="34" charset="0"/>
              </a:rPr>
              <a:t> erősen napos helyre teszik, megtöltik friss esővízzel vagy édes forrásvízzel, majd sót szórnak bele</a:t>
            </a:r>
            <a:r>
              <a:rPr lang="hu-HU" sz="1800" dirty="0">
                <a:latin typeface="Speedee" panose="020B0603030502020204" pitchFamily="34" charset="0"/>
              </a:rPr>
              <a:t>.</a:t>
            </a:r>
            <a:r>
              <a:rPr lang="hu-HU" sz="2000" b="1" baseline="30000" dirty="0">
                <a:latin typeface="Speedee" panose="020B0603030502020204" pitchFamily="34" charset="0"/>
              </a:rPr>
              <a:t>1</a:t>
            </a:r>
            <a:endParaRPr lang="hu-HU" sz="1800" b="1" baseline="30000" dirty="0">
              <a:latin typeface="Speedee" panose="020B0603030502020204" pitchFamily="34" charset="0"/>
            </a:endParaRPr>
          </a:p>
          <a:p>
            <a:pPr marL="0" indent="0" algn="just">
              <a:buNone/>
            </a:pPr>
            <a:r>
              <a:rPr lang="hu-HU" sz="1800" dirty="0">
                <a:latin typeface="Speedee" panose="020B0603030502020204" pitchFamily="34" charset="0"/>
              </a:rPr>
              <a:t>Úgy ellenőrizték, hogy megfelelő-e a pác koncentrátuma, hogy amikor arra rádobtak egy darabka friss sajtot az úszott a felületén.</a:t>
            </a: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14DB5DA4-CF96-D011-A862-08DAF7088D8B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Zöldségek tartósítása, tárolása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B0FA5680-5269-D20A-FE36-4F523138EF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1" t="5701" r="13216"/>
          <a:stretch/>
        </p:blipFill>
        <p:spPr>
          <a:xfrm>
            <a:off x="7315201" y="1149580"/>
            <a:ext cx="4697730" cy="478533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5128237-34E1-C3F8-E194-456643925DA9}"/>
              </a:ext>
            </a:extLst>
          </p:cNvPr>
          <p:cNvSpPr txBox="1"/>
          <p:nvPr/>
        </p:nvSpPr>
        <p:spPr>
          <a:xfrm>
            <a:off x="7315200" y="5969202"/>
            <a:ext cx="244601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300" dirty="0" err="1">
                <a:latin typeface="Speedee" panose="020B0603030502020204" pitchFamily="34" charset="0"/>
              </a:rPr>
              <a:t>Dolium</a:t>
            </a:r>
            <a:r>
              <a:rPr lang="hu-HU" sz="1300" dirty="0">
                <a:latin typeface="Speedee" panose="020B0603030502020204" pitchFamily="34" charset="0"/>
              </a:rPr>
              <a:t> (internet)</a:t>
            </a:r>
          </a:p>
        </p:txBody>
      </p:sp>
    </p:spTree>
    <p:extLst>
      <p:ext uri="{BB962C8B-B14F-4D97-AF65-F5344CB8AC3E}">
        <p14:creationId xmlns:p14="http://schemas.microsoft.com/office/powerpoint/2010/main" val="3557256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5E5B73A4-7550-57DD-528F-DEF38A6E8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783290" cy="666934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30EEF5B5-7E1A-A6B0-B225-A5F93613437D}"/>
              </a:ext>
            </a:extLst>
          </p:cNvPr>
          <p:cNvSpPr txBox="1"/>
          <p:nvPr/>
        </p:nvSpPr>
        <p:spPr>
          <a:xfrm>
            <a:off x="102177" y="6624075"/>
            <a:ext cx="115789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500" b="1">
                <a:latin typeface="Speedee" panose="020B0603030502020204" pitchFamily="34" charset="0"/>
              </a:rPr>
              <a:t>Római kori zöldségek mozaikon ábrázolva (forrás: internet https://nereye.com.tr/antik-roma-mutfagindan-yemek-tarifleri/)</a:t>
            </a:r>
            <a:endParaRPr lang="hu-HU" sz="1500" b="1" dirty="0">
              <a:latin typeface="Speedee" panose="020B060303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29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252"/>
            <a:ext cx="5905500" cy="4502439"/>
          </a:xfrm>
        </p:spPr>
        <p:txBody>
          <a:bodyPr>
            <a:normAutofit/>
          </a:bodyPr>
          <a:lstStyle/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rómaiak rengeteg gyümölcsöt ettek</a:t>
            </a:r>
            <a:r>
              <a:rPr lang="hu-HU" sz="1800" dirty="0">
                <a:latin typeface="Speedee" panose="020B0603030502020204" pitchFamily="34" charset="0"/>
              </a:rPr>
              <a:t>. </a:t>
            </a: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Mi sem bizonyítja ezt jobban, </a:t>
            </a:r>
            <a:r>
              <a:rPr lang="hu-HU" sz="1800">
                <a:latin typeface="Speedee" panose="020B0603030502020204" pitchFamily="34" charset="0"/>
              </a:rPr>
              <a:t>minthogy ők </a:t>
            </a:r>
            <a:r>
              <a:rPr lang="hu-HU" sz="1800" b="1">
                <a:latin typeface="Speedee" panose="020B0603030502020204" pitchFamily="34" charset="0"/>
              </a:rPr>
              <a:t>szisztematikus </a:t>
            </a:r>
            <a:r>
              <a:rPr lang="hu-HU" sz="1800" b="1" dirty="0">
                <a:latin typeface="Speedee" panose="020B0603030502020204" pitchFamily="34" charset="0"/>
              </a:rPr>
              <a:t>alapokra helyezték a gyümölcsöskertet és új fajokat honosítottak meg.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A rómaiak </a:t>
            </a:r>
            <a:r>
              <a:rPr lang="hu-HU" sz="1800" b="1" dirty="0">
                <a:latin typeface="Speedee" panose="020B0603030502020204" pitchFamily="34" charset="0"/>
              </a:rPr>
              <a:t>gondosan válogatták ki a fajtákat, egészben való tárolásra</a:t>
            </a:r>
            <a:r>
              <a:rPr lang="hu-HU" sz="1800" dirty="0">
                <a:latin typeface="Speedee" panose="020B0603030502020204" pitchFamily="34" charset="0"/>
              </a:rPr>
              <a:t>, de savanyították, tartósították és szárították is azokat.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39A4B5BF-060A-18FC-0406-446297908A3D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Gyümölcsök tartósítása, tárolása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95BE21A9-E0ED-A725-4DDD-525F400B3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654" y="1805939"/>
            <a:ext cx="5378335" cy="4033751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58351D6-FCCB-01E4-A9FD-BD0A0843736E}"/>
              </a:ext>
            </a:extLst>
          </p:cNvPr>
          <p:cNvSpPr txBox="1"/>
          <p:nvPr/>
        </p:nvSpPr>
        <p:spPr>
          <a:xfrm>
            <a:off x="6640830" y="5923612"/>
            <a:ext cx="244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>
                <a:latin typeface="Speedee" panose="020B0603030502020204" pitchFamily="34" charset="0"/>
              </a:rPr>
              <a:t>(Kép forrása (internet)</a:t>
            </a:r>
          </a:p>
        </p:txBody>
      </p:sp>
    </p:spTree>
    <p:extLst>
      <p:ext uri="{BB962C8B-B14F-4D97-AF65-F5344CB8AC3E}">
        <p14:creationId xmlns:p14="http://schemas.microsoft.com/office/powerpoint/2010/main" val="3999488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36705602-08CE-E8FE-44E5-8829BF3F4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467" y="3509010"/>
            <a:ext cx="6785534" cy="337185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/>
          </a:bodyPr>
          <a:lstStyle/>
          <a:p>
            <a:pPr algn="just"/>
            <a:r>
              <a:rPr lang="hu-HU" sz="1800" dirty="0">
                <a:latin typeface="Speedee" panose="020B0603030502020204" pitchFamily="34" charset="0"/>
              </a:rPr>
              <a:t>A legelterjedtebb bogyós gyümölcsök közé tartoztak az</a:t>
            </a:r>
            <a:r>
              <a:rPr lang="hu-HU" sz="1800" b="1" dirty="0">
                <a:latin typeface="Speedee" panose="020B0603030502020204" pitchFamily="34" charset="0"/>
              </a:rPr>
              <a:t> eperfa </a:t>
            </a:r>
            <a:r>
              <a:rPr lang="hu-HU" sz="1800" dirty="0">
                <a:latin typeface="Speedee" panose="020B0603030502020204" pitchFamily="34" charset="0"/>
              </a:rPr>
              <a:t>(Varro kora után), </a:t>
            </a:r>
            <a:r>
              <a:rPr lang="hu-HU" sz="1800" b="1" dirty="0">
                <a:latin typeface="Speedee" panose="020B0603030502020204" pitchFamily="34" charset="0"/>
              </a:rPr>
              <a:t>a szeder, az áfonya, a</a:t>
            </a:r>
            <a:r>
              <a:rPr lang="hu-HU" sz="1800" b="1" u="sng" dirty="0">
                <a:latin typeface="Speedee" panose="020B0603030502020204" pitchFamily="34" charset="0"/>
              </a:rPr>
              <a:t> </a:t>
            </a:r>
            <a:r>
              <a:rPr lang="hu-HU" sz="1800" b="1" dirty="0">
                <a:latin typeface="Speedee" panose="020B0603030502020204" pitchFamily="34" charset="0"/>
              </a:rPr>
              <a:t>mirtuszbogyó, a szőlő </a:t>
            </a:r>
            <a:r>
              <a:rPr lang="hu-HU" sz="1800" dirty="0">
                <a:latin typeface="Speedee" panose="020B0603030502020204" pitchFamily="34" charset="0"/>
              </a:rPr>
              <a:t>és az</a:t>
            </a:r>
            <a:r>
              <a:rPr lang="hu-HU" sz="1800" b="1" dirty="0">
                <a:latin typeface="Speedee" panose="020B0603030502020204" pitchFamily="34" charset="0"/>
              </a:rPr>
              <a:t> olajbogyó. </a:t>
            </a:r>
          </a:p>
          <a:p>
            <a:pPr algn="just"/>
            <a:endParaRPr lang="hu-HU" sz="1800" b="1" dirty="0">
              <a:latin typeface="Speedee" panose="020B0603030502020204" pitchFamily="34" charset="0"/>
            </a:endParaRPr>
          </a:p>
          <a:p>
            <a:pPr algn="just"/>
            <a:r>
              <a:rPr lang="hu-HU" sz="1800" dirty="0">
                <a:latin typeface="Speedee" panose="020B0603030502020204" pitchFamily="34" charset="0"/>
              </a:rPr>
              <a:t>A húsos gyümölcsök közé tartozott az </a:t>
            </a:r>
            <a:r>
              <a:rPr lang="hu-HU" sz="1800" b="1" dirty="0">
                <a:latin typeface="Speedee" panose="020B0603030502020204" pitchFamily="34" charset="0"/>
              </a:rPr>
              <a:t>alma</a:t>
            </a:r>
            <a:r>
              <a:rPr lang="hu-HU" sz="1800" dirty="0">
                <a:latin typeface="Speedee" panose="020B0603030502020204" pitchFamily="34" charset="0"/>
              </a:rPr>
              <a:t> (Plinius idejében legalább harminchat fajtája), a </a:t>
            </a:r>
            <a:r>
              <a:rPr lang="hu-HU" sz="1800" b="1" dirty="0">
                <a:latin typeface="Speedee" panose="020B0603030502020204" pitchFamily="34" charset="0"/>
              </a:rPr>
              <a:t>füge</a:t>
            </a:r>
            <a:r>
              <a:rPr lang="hu-HU" sz="1800" dirty="0">
                <a:latin typeface="Speedee" panose="020B0603030502020204" pitchFamily="34" charset="0"/>
              </a:rPr>
              <a:t>, a </a:t>
            </a:r>
            <a:r>
              <a:rPr lang="hu-HU" sz="1800" b="1" dirty="0">
                <a:latin typeface="Speedee" panose="020B0603030502020204" pitchFamily="34" charset="0"/>
              </a:rPr>
              <a:t>körte</a:t>
            </a:r>
            <a:r>
              <a:rPr lang="hu-HU" sz="1800" dirty="0">
                <a:latin typeface="Speedee" panose="020B0603030502020204" pitchFamily="34" charset="0"/>
              </a:rPr>
              <a:t> birs, gránátalma, szilvafajták, cseresznye, sárgabarack (Kr. e. 50 körül), őszibarack. </a:t>
            </a: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citrom, a grapefruit és a lime (szintén a Kr. u. I. századból), datolya (csak importként</a:t>
            </a:r>
            <a:r>
              <a:rPr lang="hu-HU" sz="1800" dirty="0">
                <a:latin typeface="Speedee" panose="020B0603030502020204" pitchFamily="34" charset="0"/>
              </a:rPr>
              <a:t>), </a:t>
            </a:r>
            <a:r>
              <a:rPr lang="hu-HU" sz="1800" b="1" dirty="0">
                <a:latin typeface="Speedee" panose="020B0603030502020204" pitchFamily="34" charset="0"/>
              </a:rPr>
              <a:t>uborka, tök és dinnye. </a:t>
            </a:r>
          </a:p>
          <a:p>
            <a:pPr marL="0" indent="0" algn="just">
              <a:buNone/>
            </a:pPr>
            <a:endParaRPr lang="hu-HU" sz="1800" dirty="0">
              <a:latin typeface="Speedee" panose="020B0603030502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0849AFBA-8E67-FB85-89D6-8D2F7BD96D99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Bogyós gyümölcsök tartósítása, tárolása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56451F8-ECEB-251D-8569-5E8649BE6D08}"/>
              </a:ext>
            </a:extLst>
          </p:cNvPr>
          <p:cNvSpPr txBox="1"/>
          <p:nvPr/>
        </p:nvSpPr>
        <p:spPr>
          <a:xfrm>
            <a:off x="9414511" y="6386672"/>
            <a:ext cx="1466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>
                <a:latin typeface="Speedee" panose="020B0603030502020204" pitchFamily="34" charset="0"/>
              </a:rPr>
              <a:t>Mirtusz bogyó </a:t>
            </a:r>
          </a:p>
          <a:p>
            <a:r>
              <a:rPr lang="hu-HU" sz="1000" dirty="0">
                <a:latin typeface="Speedee" panose="020B0603030502020204" pitchFamily="34" charset="0"/>
              </a:rPr>
              <a:t>(Kép forrása (internet)</a:t>
            </a:r>
          </a:p>
        </p:txBody>
      </p:sp>
    </p:spTree>
    <p:extLst>
      <p:ext uri="{BB962C8B-B14F-4D97-AF65-F5344CB8AC3E}">
        <p14:creationId xmlns:p14="http://schemas.microsoft.com/office/powerpoint/2010/main" val="1472777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1143000"/>
            <a:ext cx="11056966" cy="5532120"/>
          </a:xfrm>
        </p:spPr>
        <p:txBody>
          <a:bodyPr>
            <a:noAutofit/>
          </a:bodyPr>
          <a:lstStyle/>
          <a:p>
            <a:pPr algn="just"/>
            <a:r>
              <a:rPr lang="hu-HU" sz="1800" b="1" dirty="0">
                <a:latin typeface="Speedee" panose="020B0603030502020204" pitchFamily="34" charset="0"/>
              </a:rPr>
              <a:t>A bogyós gyümölcsök közül a szőlő volt a legelterjedtebb asztali gyümölcs. </a:t>
            </a:r>
          </a:p>
          <a:p>
            <a:pPr algn="just"/>
            <a:endParaRPr lang="hu-HU" sz="1800" b="1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Nagyobb méretű, kemény héjú, laza fürtű szőlőfajtákat termesztettek a könnyebb kezelés érdekében.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3-4 fürtöt csomagolnak hamu és gipsz keverékével gondosan lezárt  edényekbe, ez tökéletes szigetelést és nedvességszabályozást biztosított, a </a:t>
            </a:r>
            <a:r>
              <a:rPr lang="hu-HU" sz="1800" b="1" dirty="0" err="1">
                <a:latin typeface="Speedee" panose="020B0603030502020204" pitchFamily="34" charset="0"/>
              </a:rPr>
              <a:t>doliumnak</a:t>
            </a:r>
            <a:r>
              <a:rPr lang="hu-HU" sz="1800" b="1" dirty="0">
                <a:latin typeface="Speedee" panose="020B0603030502020204" pitchFamily="34" charset="0"/>
              </a:rPr>
              <a:t> köszönhetően biztosított volt a folyamatos 12-13 fokon történő tárolás. </a:t>
            </a:r>
            <a:r>
              <a:rPr lang="hu-HU" sz="1800" b="1" dirty="0" err="1">
                <a:latin typeface="Speedee" panose="020B0603030502020204" pitchFamily="34" charset="0"/>
              </a:rPr>
              <a:t>Columella</a:t>
            </a:r>
            <a:r>
              <a:rPr lang="hu-HU" sz="1800" b="1" dirty="0">
                <a:latin typeface="Speedee" panose="020B0603030502020204" pitchFamily="34" charset="0"/>
              </a:rPr>
              <a:t> leírása alapján az egész szőlő így akár egy évig is eltárolható volt. </a:t>
            </a:r>
            <a:r>
              <a:rPr lang="hu-HU" sz="2000" b="1" baseline="30000" dirty="0">
                <a:latin typeface="Speedee" panose="020B0603030502020204" pitchFamily="34" charset="0"/>
              </a:rPr>
              <a:t>2</a:t>
            </a:r>
            <a:endParaRPr lang="hu-HU" sz="1800" b="1" baseline="30000" dirty="0">
              <a:latin typeface="Speedee" panose="020B0603030502020204" pitchFamily="34" charset="0"/>
            </a:endParaRPr>
          </a:p>
          <a:p>
            <a:pPr algn="just"/>
            <a:endParaRPr lang="hu-HU" sz="1800" b="1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magas cukortartalmú, laza fürtű szőlőket a tőkén hagyták megszáradni, vagy kiterítették a napra, majd lezárt edényekben tárolták a keményre száradt bogyókat. 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Történelmileg a szőlő és az olajbogyó pácoltan történő fogyasztása hamarabb történt, mint az olaj </a:t>
            </a:r>
            <a:r>
              <a:rPr lang="hu-HU" sz="1800" b="1" dirty="0" err="1">
                <a:latin typeface="Speedee" panose="020B0603030502020204" pitchFamily="34" charset="0"/>
              </a:rPr>
              <a:t>teremlése</a:t>
            </a:r>
            <a:r>
              <a:rPr lang="hu-HU" sz="1800" dirty="0">
                <a:latin typeface="Speedee" panose="020B0603030502020204" pitchFamily="34" charset="0"/>
              </a:rPr>
              <a:t>, </a:t>
            </a:r>
            <a:r>
              <a:rPr lang="hu-HU" sz="1800" b="1" dirty="0">
                <a:latin typeface="Speedee" panose="020B0603030502020204" pitchFamily="34" charset="0"/>
              </a:rPr>
              <a:t>mert a vadon termő olajbogyó olajtartalma alacsony.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D7969C1B-EC3B-58A1-338F-9D9E3F664D56}"/>
              </a:ext>
            </a:extLst>
          </p:cNvPr>
          <p:cNvSpPr txBox="1">
            <a:spLocks/>
          </p:cNvSpPr>
          <p:nvPr/>
        </p:nvSpPr>
        <p:spPr>
          <a:xfrm>
            <a:off x="838200" y="292389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Szőlő tartósítása, tárolása</a:t>
            </a:r>
          </a:p>
        </p:txBody>
      </p:sp>
    </p:spTree>
    <p:extLst>
      <p:ext uri="{BB962C8B-B14F-4D97-AF65-F5344CB8AC3E}">
        <p14:creationId xmlns:p14="http://schemas.microsoft.com/office/powerpoint/2010/main" val="290279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13923"/>
          </a:xfrm>
        </p:spPr>
        <p:txBody>
          <a:bodyPr>
            <a:normAutofit/>
          </a:bodyPr>
          <a:lstStyle/>
          <a:p>
            <a:r>
              <a:rPr lang="hu-HU" sz="1800" b="1" dirty="0">
                <a:latin typeface="Speedee" panose="020B0603030502020204" pitchFamily="34" charset="0"/>
              </a:rPr>
              <a:t>A szőlő mellett az </a:t>
            </a:r>
            <a:r>
              <a:rPr lang="hu-HU" sz="1800" b="1" dirty="0" err="1">
                <a:latin typeface="Speedee" panose="020B0603030502020204" pitchFamily="34" charset="0"/>
              </a:rPr>
              <a:t>oliva</a:t>
            </a:r>
            <a:r>
              <a:rPr lang="hu-HU" sz="1800" b="1" dirty="0">
                <a:latin typeface="Speedee" panose="020B0603030502020204" pitchFamily="34" charset="0"/>
              </a:rPr>
              <a:t> bogyó a másik kedvelt bogyós termés. </a:t>
            </a:r>
          </a:p>
          <a:p>
            <a:endParaRPr lang="hu-HU" sz="1800" b="1" dirty="0">
              <a:latin typeface="Speedee" panose="020B0603030502020204" pitchFamily="34" charset="0"/>
            </a:endParaRPr>
          </a:p>
          <a:p>
            <a:r>
              <a:rPr lang="hu-HU" sz="1800" dirty="0">
                <a:latin typeface="Speedee" panose="020B0603030502020204" pitchFamily="34" charset="0"/>
              </a:rPr>
              <a:t>Eleinte </a:t>
            </a:r>
            <a:r>
              <a:rPr lang="hu-HU" sz="1800" b="1" dirty="0">
                <a:latin typeface="Speedee" panose="020B0603030502020204" pitchFamily="34" charset="0"/>
              </a:rPr>
              <a:t>az </a:t>
            </a:r>
            <a:r>
              <a:rPr lang="hu-HU" sz="1800" b="1" dirty="0" err="1">
                <a:latin typeface="Speedee" panose="020B0603030502020204" pitchFamily="34" charset="0"/>
              </a:rPr>
              <a:t>olivát</a:t>
            </a:r>
            <a:r>
              <a:rPr lang="hu-HU" sz="1800" b="1" dirty="0">
                <a:latin typeface="Speedee" panose="020B0603030502020204" pitchFamily="34" charset="0"/>
              </a:rPr>
              <a:t> pépesítették és fűszerekkel ízesítve fogyasztották. A görögök még mai is előszeretettel fogyasztják az édesköménnyel ízesített </a:t>
            </a:r>
            <a:r>
              <a:rPr lang="hu-HU" sz="1800" b="1" dirty="0" err="1">
                <a:latin typeface="Speedee" panose="020B0603030502020204" pitchFamily="34" charset="0"/>
              </a:rPr>
              <a:t>olivabogyó</a:t>
            </a:r>
            <a:r>
              <a:rPr lang="hu-HU" sz="1800" b="1" dirty="0">
                <a:latin typeface="Speedee" panose="020B0603030502020204" pitchFamily="34" charset="0"/>
              </a:rPr>
              <a:t> pépet.</a:t>
            </a:r>
          </a:p>
          <a:p>
            <a:endParaRPr lang="hu-HU" sz="1800" b="1" dirty="0">
              <a:latin typeface="Speedee" panose="020B0603030502020204" pitchFamily="34" charset="0"/>
            </a:endParaRPr>
          </a:p>
          <a:p>
            <a:r>
              <a:rPr lang="hu-HU" sz="1800" dirty="0">
                <a:latin typeface="Speedee" panose="020B0603030502020204" pitchFamily="34" charset="0"/>
              </a:rPr>
              <a:t>Egészben tartósításhoz </a:t>
            </a:r>
            <a:r>
              <a:rPr lang="hu-HU" sz="1800" b="1" dirty="0">
                <a:latin typeface="Speedee" panose="020B0603030502020204" pitchFamily="34" charset="0"/>
              </a:rPr>
              <a:t>sós lében pácolták és savanyították, ahogy az ma is ismert eljárás</a:t>
            </a:r>
            <a:r>
              <a:rPr lang="hu-HU" sz="1800" dirty="0">
                <a:latin typeface="Speedee" panose="020B0603030502020204" pitchFamily="34" charset="0"/>
              </a:rPr>
              <a:t>.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2816E99F-A023-ED33-68AA-8FE83BF8E110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 err="1">
                <a:latin typeface="Speedee" panose="020B0603030502020204" pitchFamily="34" charset="0"/>
              </a:rPr>
              <a:t>Oliva</a:t>
            </a:r>
            <a:r>
              <a:rPr lang="hu-HU" sz="3600" b="1" dirty="0">
                <a:latin typeface="Speedee" panose="020B0603030502020204" pitchFamily="34" charset="0"/>
              </a:rPr>
              <a:t> bogyó tartósítása, tárolása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50A4C512-8D44-4E42-3D04-254A766E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43" y="3610292"/>
            <a:ext cx="10054114" cy="308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8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FD870-6293-EABD-4204-85EC03124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/>
          </a:bodyPr>
          <a:lstStyle/>
          <a:p>
            <a:pPr algn="just"/>
            <a:r>
              <a:rPr lang="hu-HU" sz="1800" b="1" dirty="0">
                <a:latin typeface="Speedee" panose="020B0603030502020204" pitchFamily="34" charset="0"/>
              </a:rPr>
              <a:t>A </a:t>
            </a:r>
            <a:r>
              <a:rPr lang="hu-HU" sz="1800" b="1" dirty="0" err="1">
                <a:latin typeface="Speedee" panose="020B0603030502020204" pitchFamily="34" charset="0"/>
              </a:rPr>
              <a:t>citrusokat</a:t>
            </a:r>
            <a:r>
              <a:rPr lang="hu-HU" sz="1800" b="1" dirty="0">
                <a:latin typeface="Speedee" panose="020B0603030502020204" pitchFamily="34" charset="0"/>
              </a:rPr>
              <a:t> a fán hagyva tartósították, valamint mézben is tárolták azokat. Ez nem csak tartósítja a gyümölcsöt, de a gyümölcs által ízesített mézet is eredményez.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 err="1">
                <a:latin typeface="Speedee" panose="020B0603030502020204" pitchFamily="34" charset="0"/>
              </a:rPr>
              <a:t>Columella</a:t>
            </a:r>
            <a:r>
              <a:rPr lang="hu-HU" sz="1800" dirty="0">
                <a:latin typeface="Speedee" panose="020B0603030502020204" pitchFamily="34" charset="0"/>
              </a:rPr>
              <a:t> úgy tartotta, hogy </a:t>
            </a:r>
            <a:r>
              <a:rPr lang="hu-HU" sz="1800" b="1" dirty="0">
                <a:latin typeface="Speedee" panose="020B0603030502020204" pitchFamily="34" charset="0"/>
              </a:rPr>
              <a:t>a szárított gyümölcsök</a:t>
            </a:r>
            <a:r>
              <a:rPr lang="hu-HU" sz="1800" dirty="0">
                <a:latin typeface="Speedee" panose="020B0603030502020204" pitchFamily="34" charset="0"/>
              </a:rPr>
              <a:t>, ha bőséges mennyiségben állnak rendelkezésre, </a:t>
            </a:r>
            <a:r>
              <a:rPr lang="hu-HU" sz="1800" b="1" dirty="0">
                <a:latin typeface="Speedee" panose="020B0603030502020204" pitchFamily="34" charset="0"/>
              </a:rPr>
              <a:t>jelentős részét adják a vidéki emberek étrendjének, jellemzően télen</a:t>
            </a:r>
            <a:r>
              <a:rPr lang="hu-HU" sz="1800" dirty="0">
                <a:latin typeface="Speedee" panose="020B0603030502020204" pitchFamily="34" charset="0"/>
              </a:rPr>
              <a:t>. </a:t>
            </a:r>
            <a:r>
              <a:rPr lang="hu-HU" sz="1800" b="1" baseline="30000" dirty="0">
                <a:latin typeface="Speedee" panose="020B0603030502020204" pitchFamily="34" charset="0"/>
              </a:rPr>
              <a:t>3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A diófélék fehérjék, zsírok, ásványi anyagok és vitaminok ízletes forrásai voltak </a:t>
            </a:r>
            <a:r>
              <a:rPr lang="hu-HU" sz="1800" dirty="0">
                <a:latin typeface="Speedee" panose="020B0603030502020204" pitchFamily="34" charset="0"/>
              </a:rPr>
              <a:t>akkor, ahogy ma is. Magas zsírtartalmuk miatt esetenként feldolgozzák őket olajnak még azokon a területeken is, ahol olajbogyót termesztenek.</a:t>
            </a:r>
          </a:p>
          <a:p>
            <a:pPr algn="just"/>
            <a:endParaRPr lang="hu-HU" sz="1800" dirty="0">
              <a:latin typeface="Speedee" panose="020B0603030502020204" pitchFamily="34" charset="0"/>
            </a:endParaRPr>
          </a:p>
          <a:p>
            <a:pPr algn="just"/>
            <a:r>
              <a:rPr lang="hu-HU" sz="1800" b="1" dirty="0">
                <a:latin typeface="Speedee" panose="020B0603030502020204" pitchFamily="34" charset="0"/>
              </a:rPr>
              <a:t>Megállapíthatjuk, hogy az akkor kifejlesztett tartósítási formákat alkalmazzuk ma is, illetve a népi gyógyászatban is felhasználjuk.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2816E99F-A023-ED33-68AA-8FE83BF8E110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Gyümölcsök tartósítása, tárolása</a:t>
            </a:r>
          </a:p>
        </p:txBody>
      </p:sp>
    </p:spTree>
    <p:extLst>
      <p:ext uri="{BB962C8B-B14F-4D97-AF65-F5344CB8AC3E}">
        <p14:creationId xmlns:p14="http://schemas.microsoft.com/office/powerpoint/2010/main" val="49123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2E1262-C843-B0A5-1078-A0AC0421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855"/>
            <a:ext cx="10515600" cy="4351338"/>
          </a:xfrm>
        </p:spPr>
        <p:txBody>
          <a:bodyPr>
            <a:normAutofit/>
          </a:bodyPr>
          <a:lstStyle/>
          <a:p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A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Handbook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of Food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Processing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in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Classical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Rome: For Her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Bounty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No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Winter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(Technology and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Change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in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History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) (Technology &amp;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Change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 in </a:t>
            </a:r>
            <a:r>
              <a:rPr lang="hu-HU" sz="1800" i="0" u="none" strike="noStrike" dirty="0" err="1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History</a:t>
            </a:r>
            <a:r>
              <a:rPr lang="hu-HU" sz="1800" i="0" u="none" strike="noStrike" dirty="0">
                <a:solidFill>
                  <a:srgbClr val="0F1111"/>
                </a:solidFill>
                <a:effectLst/>
                <a:latin typeface="Speedee" panose="020B0603030502020204" pitchFamily="34" charset="0"/>
              </a:rPr>
              <a:t>, 9) David Thurmond</a:t>
            </a:r>
          </a:p>
          <a:p>
            <a:r>
              <a:rPr lang="hu-HU" sz="1800" dirty="0" err="1">
                <a:solidFill>
                  <a:srgbClr val="0F1111"/>
                </a:solidFill>
                <a:latin typeface="Speedee" panose="020B0603030502020204" pitchFamily="34" charset="0"/>
              </a:rPr>
              <a:t>Columella</a:t>
            </a:r>
            <a:r>
              <a:rPr lang="hu-HU" sz="1800" dirty="0">
                <a:solidFill>
                  <a:srgbClr val="0F1111"/>
                </a:solidFill>
                <a:latin typeface="Speedee" panose="020B0603030502020204" pitchFamily="34" charset="0"/>
              </a:rPr>
              <a:t>, De Re </a:t>
            </a:r>
            <a:r>
              <a:rPr lang="hu-HU" sz="1800" dirty="0" err="1">
                <a:solidFill>
                  <a:srgbClr val="0F1111"/>
                </a:solidFill>
                <a:latin typeface="Speedee" panose="020B0603030502020204" pitchFamily="34" charset="0"/>
              </a:rPr>
              <a:t>Rustica</a:t>
            </a:r>
            <a:r>
              <a:rPr lang="hu-HU" sz="1800" dirty="0">
                <a:solidFill>
                  <a:srgbClr val="0F1111"/>
                </a:solidFill>
                <a:latin typeface="Speedee" panose="020B0603030502020204" pitchFamily="34" charset="0"/>
              </a:rPr>
              <a:t> 1-3</a:t>
            </a:r>
          </a:p>
          <a:p>
            <a:pPr marL="0" indent="0">
              <a:buNone/>
            </a:pPr>
            <a:endParaRPr lang="hu-HU" sz="1800" dirty="0">
              <a:solidFill>
                <a:srgbClr val="0F1111"/>
              </a:solidFill>
              <a:latin typeface="Speedee" panose="020B0603030502020204" pitchFamily="34" charset="0"/>
            </a:endParaRPr>
          </a:p>
          <a:p>
            <a:pPr marL="0" indent="0">
              <a:buNone/>
            </a:pPr>
            <a:r>
              <a:rPr lang="hu-HU" sz="1800" dirty="0">
                <a:solidFill>
                  <a:srgbClr val="000000"/>
                </a:solidFill>
                <a:latin typeface="Speedee" panose="020B0603030502020204" pitchFamily="34" charset="0"/>
              </a:rPr>
              <a:t>1. </a:t>
            </a:r>
            <a:r>
              <a:rPr lang="hu-HU" sz="1800" b="0" i="0" u="none" strike="noStrike" baseline="0" dirty="0" err="1">
                <a:solidFill>
                  <a:srgbClr val="000000"/>
                </a:solidFill>
                <a:latin typeface="Speedee" panose="020B0603030502020204" pitchFamily="34" charset="0"/>
              </a:rPr>
              <a:t>Columella</a:t>
            </a:r>
            <a:r>
              <a:rPr lang="hu-HU" sz="1800" b="0" i="0" u="none" strike="noStrike" baseline="0" dirty="0">
                <a:solidFill>
                  <a:srgbClr val="000000"/>
                </a:solidFill>
                <a:latin typeface="Speedee" panose="020B0603030502020204" pitchFamily="34" charset="0"/>
              </a:rPr>
              <a:t>, DRR 12.6.1–2. hüvelyesek, zöldségek és gyümölcsök</a:t>
            </a:r>
          </a:p>
          <a:p>
            <a:pPr marL="0" indent="0">
              <a:buNone/>
            </a:pPr>
            <a:r>
              <a:rPr lang="hu-HU" sz="1800" b="0" i="0" u="none" strike="noStrike" baseline="0" dirty="0">
                <a:solidFill>
                  <a:srgbClr val="000000"/>
                </a:solidFill>
                <a:latin typeface="Speedee" panose="020B0603030502020204" pitchFamily="34" charset="0"/>
              </a:rPr>
              <a:t>2. </a:t>
            </a:r>
            <a:r>
              <a:rPr lang="hu-HU" sz="1800" b="0" i="0" u="none" strike="noStrike" baseline="0" dirty="0" err="1">
                <a:solidFill>
                  <a:srgbClr val="000000"/>
                </a:solidFill>
                <a:latin typeface="Speedee" panose="020B0603030502020204" pitchFamily="34" charset="0"/>
              </a:rPr>
              <a:t>Columella</a:t>
            </a:r>
            <a:r>
              <a:rPr lang="hu-HU" sz="1800" b="0" i="0" u="none" strike="noStrike" baseline="0" dirty="0">
                <a:solidFill>
                  <a:srgbClr val="000000"/>
                </a:solidFill>
                <a:latin typeface="Speedee" panose="020B0603030502020204" pitchFamily="34" charset="0"/>
              </a:rPr>
              <a:t>, DRR 12.44. hüvelyesek, zöldségek és gyümölcsök </a:t>
            </a:r>
          </a:p>
          <a:p>
            <a:pPr marL="0" indent="0" algn="l">
              <a:buNone/>
            </a:pPr>
            <a:r>
              <a:rPr lang="hu-HU" sz="1800" dirty="0">
                <a:solidFill>
                  <a:srgbClr val="000000"/>
                </a:solidFill>
                <a:effectLst/>
                <a:latin typeface="Speedee" panose="020B0603030502020204" pitchFamily="34" charset="0"/>
              </a:rPr>
              <a:t>3.</a:t>
            </a:r>
            <a:r>
              <a:rPr lang="hu-HU" sz="1800" dirty="0">
                <a:solidFill>
                  <a:srgbClr val="000000"/>
                </a:solidFill>
                <a:latin typeface="Speedee" panose="020B0603030502020204" pitchFamily="34" charset="0"/>
              </a:rPr>
              <a:t> </a:t>
            </a:r>
            <a:r>
              <a:rPr lang="hu-HU" sz="1800" b="0" i="0" u="none" strike="noStrike" baseline="0" dirty="0" err="1">
                <a:solidFill>
                  <a:srgbClr val="000000"/>
                </a:solidFill>
                <a:latin typeface="Speedee" panose="020B0603030502020204" pitchFamily="34" charset="0"/>
              </a:rPr>
              <a:t>Columella</a:t>
            </a:r>
            <a:r>
              <a:rPr lang="hu-HU" sz="1800" b="0" i="0" u="none" strike="noStrike" baseline="0" dirty="0">
                <a:solidFill>
                  <a:srgbClr val="000000"/>
                </a:solidFill>
                <a:latin typeface="Speedee" panose="020B0603030502020204" pitchFamily="34" charset="0"/>
              </a:rPr>
              <a:t>, DRR 12.14.</a:t>
            </a:r>
            <a:endParaRPr lang="hu-HU" sz="1800" i="0" u="none" strike="noStrike" dirty="0">
              <a:solidFill>
                <a:srgbClr val="0F1111"/>
              </a:solidFill>
              <a:effectLst/>
              <a:latin typeface="Speedee" panose="020B0603030502020204" pitchFamily="34" charset="0"/>
            </a:endParaRPr>
          </a:p>
          <a:p>
            <a:endParaRPr lang="hu-HU" sz="1800" dirty="0">
              <a:latin typeface="Speedee" panose="020B0603030502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82CBF2D3-3F01-3801-4BBE-3B3D76D2ACAB}"/>
              </a:ext>
            </a:extLst>
          </p:cNvPr>
          <p:cNvSpPr txBox="1">
            <a:spLocks/>
          </p:cNvSpPr>
          <p:nvPr/>
        </p:nvSpPr>
        <p:spPr>
          <a:xfrm>
            <a:off x="838200" y="402720"/>
            <a:ext cx="10515600" cy="85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latin typeface="Speedee" panose="020B0603030502020204" pitchFamily="34" charset="0"/>
              </a:rPr>
              <a:t>Források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B9DA53D3-3C4A-0971-BB0A-6312EA4B5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008" y="1917858"/>
            <a:ext cx="3249462" cy="467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98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1360</Words>
  <Application>Microsoft Office PowerPoint</Application>
  <PresentationFormat>Szélesvásznú</PresentationFormat>
  <Paragraphs>124</Paragraphs>
  <Slides>13</Slides>
  <Notes>12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PowerPoint-bemutató</vt:lpstr>
      <vt:lpstr>PowerPoint-bemutató</vt:lpstr>
      <vt:lpstr>Zöldségek, gyümölcsök felhasználási célja</vt:lpstr>
      <vt:lpstr>Hüvelyesek tartósítása, tárolása</vt:lpstr>
      <vt:lpstr>Zöldségek tartósítása, tárolása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Orosz Emoke</dc:creator>
  <cp:lastModifiedBy>Orosz Sándor</cp:lastModifiedBy>
  <cp:revision>39</cp:revision>
  <dcterms:created xsi:type="dcterms:W3CDTF">2023-11-12T13:57:52Z</dcterms:created>
  <dcterms:modified xsi:type="dcterms:W3CDTF">2023-11-17T14:28:05Z</dcterms:modified>
</cp:coreProperties>
</file>