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</p:sldMasterIdLst>
  <p:sldIdLst>
    <p:sldId id="256" r:id="rId2"/>
    <p:sldId id="257" r:id="rId3"/>
    <p:sldId id="259" r:id="rId4"/>
    <p:sldId id="276" r:id="rId5"/>
    <p:sldId id="277" r:id="rId6"/>
    <p:sldId id="278" r:id="rId7"/>
    <p:sldId id="269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apértelmezett szakasz" id="{C69FD835-01EF-486D-B120-B3490741E668}">
          <p14:sldIdLst>
            <p14:sldId id="256"/>
            <p14:sldId id="257"/>
            <p14:sldId id="259"/>
            <p14:sldId id="276"/>
            <p14:sldId id="277"/>
            <p14:sldId id="278"/>
            <p14:sldId id="269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58" d="100"/>
          <a:sy n="158" d="100"/>
        </p:scale>
        <p:origin x="19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6EA9918-F6E5-4501-A3D6-FD6A544EBAC2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993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59763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4860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434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7460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543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4941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1104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26693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2773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285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3775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99586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338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332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5341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4844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6EA9918-F6E5-4501-A3D6-FD6A544EBAC2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9937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  <p:sldLayoutId id="2147483801" r:id="rId16"/>
    <p:sldLayoutId id="214748380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A85E0B6C-5D30-E57C-442C-BC27637A5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175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SZOLGÁK A HÁZBAN</a:t>
            </a:r>
            <a:br>
              <a:rPr lang="hu-HU" dirty="0"/>
            </a:br>
            <a:r>
              <a:rPr lang="hu-HU" dirty="0"/>
              <a:t>A római rabszolgák látható és láthatatlan élete 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F55FDFAC-4F49-AD2D-31E1-04FF733955F6}"/>
              </a:ext>
            </a:extLst>
          </p:cNvPr>
          <p:cNvSpPr txBox="1"/>
          <p:nvPr/>
        </p:nvSpPr>
        <p:spPr>
          <a:xfrm>
            <a:off x="1292802" y="4893116"/>
            <a:ext cx="9606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dirty="0"/>
              <a:t>S</a:t>
            </a:r>
            <a:r>
              <a:rPr lang="en-US" dirty="0" err="1"/>
              <a:t>andra</a:t>
            </a:r>
            <a:r>
              <a:rPr lang="en-US" dirty="0"/>
              <a:t> </a:t>
            </a:r>
            <a:r>
              <a:rPr lang="hu-HU" dirty="0"/>
              <a:t>R</a:t>
            </a:r>
            <a:r>
              <a:rPr lang="en-US" dirty="0"/>
              <a:t>. </a:t>
            </a:r>
            <a:r>
              <a:rPr lang="hu-HU" dirty="0"/>
              <a:t>J</a:t>
            </a:r>
            <a:r>
              <a:rPr lang="en-US" dirty="0" err="1"/>
              <a:t>oshel</a:t>
            </a:r>
            <a:r>
              <a:rPr lang="hu-HU" dirty="0"/>
              <a:t> (</a:t>
            </a:r>
            <a:r>
              <a:rPr lang="en-US" dirty="0"/>
              <a:t>University of Washington</a:t>
            </a:r>
            <a:r>
              <a:rPr lang="hu-HU" dirty="0"/>
              <a:t>) és L</a:t>
            </a:r>
            <a:r>
              <a:rPr lang="en-US" dirty="0" err="1"/>
              <a:t>auren</a:t>
            </a:r>
            <a:r>
              <a:rPr lang="en-US" dirty="0"/>
              <a:t> </a:t>
            </a:r>
            <a:r>
              <a:rPr lang="hu-HU" dirty="0"/>
              <a:t>H</a:t>
            </a:r>
            <a:r>
              <a:rPr lang="en-US" dirty="0" err="1"/>
              <a:t>ackworth</a:t>
            </a:r>
            <a:r>
              <a:rPr lang="en-US" dirty="0"/>
              <a:t> </a:t>
            </a:r>
            <a:r>
              <a:rPr lang="hu-HU" dirty="0"/>
              <a:t>P</a:t>
            </a:r>
            <a:r>
              <a:rPr lang="en-US" dirty="0" err="1"/>
              <a:t>etersen</a:t>
            </a:r>
            <a:r>
              <a:rPr lang="hu-HU" dirty="0"/>
              <a:t> </a:t>
            </a:r>
            <a:r>
              <a:rPr lang="en-US" dirty="0"/>
              <a:t>University of Delaware</a:t>
            </a:r>
            <a:endParaRPr lang="hu-HU" dirty="0"/>
          </a:p>
          <a:p>
            <a:pPr algn="ctr"/>
            <a:r>
              <a:rPr lang="hu-HU" dirty="0"/>
              <a:t>„The </a:t>
            </a:r>
            <a:r>
              <a:rPr lang="hu-HU" dirty="0" err="1"/>
              <a:t>material</a:t>
            </a:r>
            <a:r>
              <a:rPr lang="hu-HU" dirty="0"/>
              <a:t> life of Roman </a:t>
            </a:r>
            <a:r>
              <a:rPr lang="hu-HU" dirty="0" err="1"/>
              <a:t>slaves</a:t>
            </a:r>
            <a:r>
              <a:rPr lang="hu-HU" dirty="0"/>
              <a:t>” tanulmánya alapján</a:t>
            </a:r>
          </a:p>
        </p:txBody>
      </p:sp>
    </p:spTree>
    <p:extLst>
      <p:ext uri="{BB962C8B-B14F-4D97-AF65-F5344CB8AC3E}">
        <p14:creationId xmlns:p14="http://schemas.microsoft.com/office/powerpoint/2010/main" val="3220484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DF844877-B9B2-8881-746E-2CD6FB6AB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922" y="685799"/>
            <a:ext cx="10059733" cy="5119256"/>
          </a:xfrm>
          <a:prstGeom prst="rect">
            <a:avLst/>
          </a:prstGeom>
        </p:spPr>
      </p:pic>
      <p:sp>
        <p:nvSpPr>
          <p:cNvPr id="5" name="Cím 1">
            <a:extLst>
              <a:ext uri="{FF2B5EF4-FFF2-40B4-BE49-F238E27FC236}">
                <a16:creationId xmlns:a16="http://schemas.microsoft.com/office/drawing/2014/main" id="{2559F026-1338-6137-E37C-7BB1EECA4D41}"/>
              </a:ext>
            </a:extLst>
          </p:cNvPr>
          <p:cNvSpPr txBox="1">
            <a:spLocks/>
          </p:cNvSpPr>
          <p:nvPr/>
        </p:nvSpPr>
        <p:spPr>
          <a:xfrm>
            <a:off x="5013258" y="5884818"/>
            <a:ext cx="2165484" cy="2873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hu-HU" sz="1000" b="0" i="0" dirty="0" err="1">
                <a:solidFill>
                  <a:srgbClr val="666666"/>
                </a:solidFill>
                <a:effectLst/>
              </a:rPr>
              <a:t>Pompeii</a:t>
            </a:r>
            <a:r>
              <a:rPr lang="hu-HU" sz="1000" b="0" i="0" dirty="0">
                <a:solidFill>
                  <a:srgbClr val="666666"/>
                </a:solidFill>
                <a:effectLst/>
              </a:rPr>
              <a:t> térképe (Clarke 1991, map 2.)</a:t>
            </a:r>
            <a:endParaRPr lang="hu-HU" sz="1000" dirty="0"/>
          </a:p>
        </p:txBody>
      </p:sp>
    </p:spTree>
    <p:extLst>
      <p:ext uri="{BB962C8B-B14F-4D97-AF65-F5344CB8AC3E}">
        <p14:creationId xmlns:p14="http://schemas.microsoft.com/office/powerpoint/2010/main" val="3280124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D55F7D4E-683B-E6D9-4619-0C790BC4D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018" y="816810"/>
            <a:ext cx="4752109" cy="5086303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14EB0A5D-724E-82C2-A26F-F621B43DD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327173"/>
            <a:ext cx="4995848" cy="3899254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E8B50A95-07EA-0BB3-1933-959CB606DBA9}"/>
              </a:ext>
            </a:extLst>
          </p:cNvPr>
          <p:cNvSpPr txBox="1">
            <a:spLocks/>
          </p:cNvSpPr>
          <p:nvPr/>
        </p:nvSpPr>
        <p:spPr>
          <a:xfrm>
            <a:off x="7625872" y="5472039"/>
            <a:ext cx="2121942" cy="2873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hu-HU" sz="1000" b="0" i="0" dirty="0">
                <a:solidFill>
                  <a:srgbClr val="666666"/>
                </a:solidFill>
                <a:effectLst/>
              </a:rPr>
              <a:t>6. </a:t>
            </a:r>
            <a:r>
              <a:rPr lang="hu-HU" sz="1000" b="0" i="0" dirty="0" err="1">
                <a:solidFill>
                  <a:srgbClr val="666666"/>
                </a:solidFill>
                <a:effectLst/>
              </a:rPr>
              <a:t>Ostia</a:t>
            </a:r>
            <a:r>
              <a:rPr lang="hu-HU" sz="1000" b="0" i="0" dirty="0">
                <a:solidFill>
                  <a:srgbClr val="666666"/>
                </a:solidFill>
                <a:effectLst/>
              </a:rPr>
              <a:t> térképe. (</a:t>
            </a:r>
            <a:r>
              <a:rPr lang="hu-HU" sz="1000" b="0" i="0" dirty="0" err="1">
                <a:solidFill>
                  <a:srgbClr val="666666"/>
                </a:solidFill>
                <a:effectLst/>
              </a:rPr>
              <a:t>Calza</a:t>
            </a:r>
            <a:r>
              <a:rPr lang="hu-HU" sz="1000" b="0" i="0" dirty="0">
                <a:solidFill>
                  <a:srgbClr val="666666"/>
                </a:solidFill>
                <a:effectLst/>
              </a:rPr>
              <a:t> 1953, </a:t>
            </a:r>
            <a:r>
              <a:rPr lang="hu-HU" sz="1000" b="0" i="0" dirty="0" err="1">
                <a:solidFill>
                  <a:srgbClr val="666666"/>
                </a:solidFill>
                <a:effectLst/>
              </a:rPr>
              <a:t>fig</a:t>
            </a:r>
            <a:r>
              <a:rPr lang="hu-HU" sz="1000" b="0" i="0" dirty="0">
                <a:solidFill>
                  <a:srgbClr val="666666"/>
                </a:solidFill>
                <a:effectLst/>
              </a:rPr>
              <a:t>. 36.)</a:t>
            </a:r>
            <a:endParaRPr lang="hu-HU" sz="1000" dirty="0"/>
          </a:p>
        </p:txBody>
      </p:sp>
      <p:sp>
        <p:nvSpPr>
          <p:cNvPr id="4" name="Cím 1">
            <a:extLst>
              <a:ext uri="{FF2B5EF4-FFF2-40B4-BE49-F238E27FC236}">
                <a16:creationId xmlns:a16="http://schemas.microsoft.com/office/drawing/2014/main" id="{00E80FFB-45C0-317E-8890-3FD9501B76D4}"/>
              </a:ext>
            </a:extLst>
          </p:cNvPr>
          <p:cNvSpPr txBox="1">
            <a:spLocks/>
          </p:cNvSpPr>
          <p:nvPr/>
        </p:nvSpPr>
        <p:spPr>
          <a:xfrm>
            <a:off x="2110585" y="5897498"/>
            <a:ext cx="3019357" cy="2873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hu-HU" sz="1000" b="0" i="0" dirty="0">
                <a:solidFill>
                  <a:srgbClr val="666666"/>
                </a:solidFill>
                <a:effectLst/>
              </a:rPr>
              <a:t>5. </a:t>
            </a:r>
            <a:r>
              <a:rPr lang="hu-HU" sz="1000" b="0" i="0" dirty="0" err="1">
                <a:solidFill>
                  <a:srgbClr val="666666"/>
                </a:solidFill>
                <a:effectLst/>
              </a:rPr>
              <a:t>Hercunaleum</a:t>
            </a:r>
            <a:r>
              <a:rPr lang="hu-HU" sz="1000" b="0" i="0" dirty="0">
                <a:solidFill>
                  <a:srgbClr val="666666"/>
                </a:solidFill>
                <a:effectLst/>
              </a:rPr>
              <a:t> térképe.  (</a:t>
            </a:r>
            <a:r>
              <a:rPr lang="hu-HU" sz="1000" b="0" i="0" dirty="0" err="1">
                <a:solidFill>
                  <a:srgbClr val="666666"/>
                </a:solidFill>
                <a:effectLst/>
              </a:rPr>
              <a:t>Jashemski</a:t>
            </a:r>
            <a:r>
              <a:rPr lang="hu-HU" sz="1000" b="0" i="0" dirty="0">
                <a:solidFill>
                  <a:srgbClr val="666666"/>
                </a:solidFill>
                <a:effectLst/>
              </a:rPr>
              <a:t> 1993, térkép 4.)</a:t>
            </a:r>
            <a:endParaRPr lang="hu-HU" sz="1000" dirty="0"/>
          </a:p>
        </p:txBody>
      </p:sp>
    </p:spTree>
    <p:extLst>
      <p:ext uri="{BB962C8B-B14F-4D97-AF65-F5344CB8AC3E}">
        <p14:creationId xmlns:p14="http://schemas.microsoft.com/office/powerpoint/2010/main" val="4059381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2">
            <a:extLst>
              <a:ext uri="{FF2B5EF4-FFF2-40B4-BE49-F238E27FC236}">
                <a16:creationId xmlns:a16="http://schemas.microsoft.com/office/drawing/2014/main" id="{5B8A0AA5-ED3A-D84D-23F0-A89E49F4812D}"/>
              </a:ext>
            </a:extLst>
          </p:cNvPr>
          <p:cNvSpPr txBox="1">
            <a:spLocks/>
          </p:cNvSpPr>
          <p:nvPr/>
        </p:nvSpPr>
        <p:spPr>
          <a:xfrm>
            <a:off x="1087583" y="1439085"/>
            <a:ext cx="9767453" cy="293380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  <a:buFont typeface="Arial"/>
              <a:buNone/>
            </a:pPr>
            <a:r>
              <a:rPr lang="hu-HU" sz="3200" dirty="0"/>
              <a:t>1. Rabszolgák láthatósága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/>
              <a:buNone/>
            </a:pPr>
            <a:r>
              <a:rPr lang="hu-HU" sz="3200" dirty="0"/>
              <a:t>2. Régészeti problémák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/>
              <a:buNone/>
            </a:pPr>
            <a:r>
              <a:rPr lang="hu-HU" sz="3200" dirty="0"/>
              <a:t>3. Római építészet – A rabszolgák mozgása a házban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/>
              <a:buNone/>
            </a:pPr>
            <a:r>
              <a:rPr lang="hu-HU" sz="3200" dirty="0"/>
              <a:t>5. Irodalmi vonatkozások</a:t>
            </a:r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20040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79DD1CF-628B-9825-0626-B228EBCD0C97}"/>
              </a:ext>
            </a:extLst>
          </p:cNvPr>
          <p:cNvSpPr txBox="1">
            <a:spLocks/>
          </p:cNvSpPr>
          <p:nvPr/>
        </p:nvSpPr>
        <p:spPr>
          <a:xfrm>
            <a:off x="838200" y="815844"/>
            <a:ext cx="10515600" cy="63039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sz="3200" dirty="0"/>
              <a:t>RABSZOLGÁK LÁTHATÓSÁGA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862DACF-8EF6-CF28-5955-C4C300FDDE17}"/>
              </a:ext>
            </a:extLst>
          </p:cNvPr>
          <p:cNvSpPr txBox="1">
            <a:spLocks/>
          </p:cNvSpPr>
          <p:nvPr/>
        </p:nvSpPr>
        <p:spPr>
          <a:xfrm>
            <a:off x="838200" y="1904805"/>
            <a:ext cx="5911816" cy="356774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0000"/>
              </a:lnSpc>
              <a:spcBef>
                <a:spcPts val="1200"/>
              </a:spcBef>
            </a:pPr>
            <a:r>
              <a:rPr lang="hu-HU" dirty="0"/>
              <a:t>Rabszolgák megjelenítése – freskók, sírfeliratok, graffitik </a:t>
            </a:r>
            <a:r>
              <a:rPr lang="hu-HU" sz="1800" i="1" dirty="0"/>
              <a:t>(1. 18.)</a:t>
            </a:r>
          </a:p>
          <a:p>
            <a:pPr>
              <a:lnSpc>
                <a:spcPct val="160000"/>
              </a:lnSpc>
            </a:pPr>
            <a:r>
              <a:rPr lang="hu-HU" dirty="0"/>
              <a:t>Nincs különösebb helyük a házban </a:t>
            </a:r>
            <a:r>
              <a:rPr lang="hu-HU" sz="1800" i="1" dirty="0"/>
              <a:t>(George 1997b 15.)</a:t>
            </a:r>
          </a:p>
          <a:p>
            <a:pPr>
              <a:lnSpc>
                <a:spcPct val="160000"/>
              </a:lnSpc>
            </a:pPr>
            <a:r>
              <a:rPr lang="hu-HU" dirty="0"/>
              <a:t>A rabszolgákat visszahozhatatlannak tartják a régészeti maradványokban </a:t>
            </a:r>
            <a:r>
              <a:rPr lang="de-DE" sz="1800" i="1" dirty="0"/>
              <a:t>(Scheidel 2003, 581; Schumacher 2001, 100–1, 238–39; Thompson</a:t>
            </a:r>
            <a:r>
              <a:rPr lang="hu-HU" sz="1800" i="1" dirty="0"/>
              <a:t> </a:t>
            </a:r>
            <a:r>
              <a:rPr lang="de-DE" sz="1800" i="1" dirty="0"/>
              <a:t>2003, 267–70; Webster 2005, 163</a:t>
            </a:r>
            <a:r>
              <a:rPr lang="hu-HU" sz="1800" i="1" dirty="0"/>
              <a:t>, 20.</a:t>
            </a:r>
            <a:r>
              <a:rPr lang="de-DE" sz="1800" i="1" dirty="0"/>
              <a:t>)</a:t>
            </a:r>
            <a:r>
              <a:rPr lang="hu-HU" sz="1800" i="1" dirty="0"/>
              <a:t> </a:t>
            </a:r>
          </a:p>
          <a:p>
            <a:pPr>
              <a:lnSpc>
                <a:spcPct val="160000"/>
              </a:lnSpc>
            </a:pPr>
            <a:r>
              <a:rPr lang="hu-HU" dirty="0"/>
              <a:t>A házi rabszolgákat a ház berendezési tárgyainak tekintették</a:t>
            </a:r>
          </a:p>
          <a:p>
            <a:pPr>
              <a:lnSpc>
                <a:spcPct val="160000"/>
              </a:lnSpc>
            </a:pPr>
            <a:r>
              <a:rPr lang="hu-HU" dirty="0"/>
              <a:t>A mérethierarchia a festményeken és az építészeben is megmutatkozik</a:t>
            </a:r>
          </a:p>
          <a:p>
            <a:endParaRPr lang="hu-HU" dirty="0"/>
          </a:p>
        </p:txBody>
      </p:sp>
      <p:pic>
        <p:nvPicPr>
          <p:cNvPr id="4" name="Picture 4" descr="Banketscène uit Pompeii">
            <a:extLst>
              <a:ext uri="{FF2B5EF4-FFF2-40B4-BE49-F238E27FC236}">
                <a16:creationId xmlns:a16="http://schemas.microsoft.com/office/drawing/2014/main" id="{4030F1BC-FBB7-56FD-A8EE-FD8D4C321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029" y="1559752"/>
            <a:ext cx="4275455" cy="4215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4391AF92-0FED-4EF7-8BFD-30314F36005A}"/>
              </a:ext>
            </a:extLst>
          </p:cNvPr>
          <p:cNvSpPr txBox="1"/>
          <p:nvPr/>
        </p:nvSpPr>
        <p:spPr>
          <a:xfrm>
            <a:off x="6826028" y="5886347"/>
            <a:ext cx="42754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000" dirty="0" err="1">
                <a:latin typeface="+mj-lt"/>
              </a:rPr>
              <a:t>Triclinium</a:t>
            </a:r>
            <a:r>
              <a:rPr lang="hu-HU" sz="1000" dirty="0">
                <a:latin typeface="+mj-lt"/>
              </a:rPr>
              <a:t> ház </a:t>
            </a:r>
            <a:r>
              <a:rPr lang="hu-HU" sz="1000" dirty="0" err="1">
                <a:latin typeface="+mj-lt"/>
              </a:rPr>
              <a:t>Pompeii</a:t>
            </a:r>
            <a:r>
              <a:rPr lang="hu-HU" sz="1000" dirty="0">
                <a:latin typeface="+mj-lt"/>
              </a:rPr>
              <a:t>. Image © </a:t>
            </a:r>
            <a:r>
              <a:rPr lang="hu-HU" sz="1000" dirty="0" err="1">
                <a:latin typeface="+mj-lt"/>
              </a:rPr>
              <a:t>Photographic</a:t>
            </a:r>
            <a:r>
              <a:rPr lang="hu-HU" sz="1000" dirty="0">
                <a:latin typeface="+mj-lt"/>
              </a:rPr>
              <a:t> </a:t>
            </a:r>
            <a:r>
              <a:rPr lang="hu-HU" sz="1000" dirty="0" err="1">
                <a:latin typeface="+mj-lt"/>
              </a:rPr>
              <a:t>Archive</a:t>
            </a:r>
            <a:r>
              <a:rPr lang="hu-HU" sz="1000" dirty="0">
                <a:latin typeface="+mj-lt"/>
              </a:rPr>
              <a:t>, National </a:t>
            </a:r>
            <a:r>
              <a:rPr lang="hu-HU" sz="1000" dirty="0" err="1">
                <a:latin typeface="+mj-lt"/>
              </a:rPr>
              <a:t>Archaeological</a:t>
            </a:r>
            <a:r>
              <a:rPr lang="hu-HU" sz="1000" dirty="0">
                <a:latin typeface="+mj-lt"/>
              </a:rPr>
              <a:t> </a:t>
            </a:r>
          </a:p>
          <a:p>
            <a:pPr algn="ctr"/>
            <a:r>
              <a:rPr lang="hu-HU" sz="1000" dirty="0">
                <a:latin typeface="+mj-lt"/>
              </a:rPr>
              <a:t>Museum of </a:t>
            </a:r>
            <a:r>
              <a:rPr lang="hu-HU" sz="1000" dirty="0" err="1">
                <a:latin typeface="+mj-lt"/>
              </a:rPr>
              <a:t>Naples</a:t>
            </a:r>
            <a:endParaRPr lang="hu-HU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88871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CD0E5820-5D3D-C6D4-27C6-6FAC6EA47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741" y="1256516"/>
            <a:ext cx="3761820" cy="4344965"/>
          </a:xfrm>
          <a:prstGeom prst="rect">
            <a:avLst/>
          </a:prstGeom>
        </p:spPr>
      </p:pic>
      <p:sp>
        <p:nvSpPr>
          <p:cNvPr id="3" name="Tartalom helye 4">
            <a:extLst>
              <a:ext uri="{FF2B5EF4-FFF2-40B4-BE49-F238E27FC236}">
                <a16:creationId xmlns:a16="http://schemas.microsoft.com/office/drawing/2014/main" id="{E6DBE2C1-FACE-875E-5AD6-3898C7838300}"/>
              </a:ext>
            </a:extLst>
          </p:cNvPr>
          <p:cNvSpPr txBox="1">
            <a:spLocks/>
          </p:cNvSpPr>
          <p:nvPr/>
        </p:nvSpPr>
        <p:spPr>
          <a:xfrm>
            <a:off x="894760" y="2409737"/>
            <a:ext cx="5949387" cy="203852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60000"/>
              </a:lnSpc>
            </a:pPr>
            <a:r>
              <a:rPr lang="hu-HU" sz="2600" dirty="0"/>
              <a:t>A hálószoba-szolga típusú rabszolgák (</a:t>
            </a:r>
            <a:r>
              <a:rPr lang="hu-HU" sz="2600" dirty="0" err="1"/>
              <a:t>cubicularii</a:t>
            </a:r>
            <a:r>
              <a:rPr lang="hu-HU" sz="2600" dirty="0"/>
              <a:t>) gyakran a háttérben jelennek meg </a:t>
            </a:r>
            <a:r>
              <a:rPr lang="hu-HU" sz="1800" i="1" dirty="0"/>
              <a:t>(30. old.)</a:t>
            </a:r>
          </a:p>
          <a:p>
            <a:pPr>
              <a:lnSpc>
                <a:spcPct val="160000"/>
              </a:lnSpc>
            </a:pPr>
            <a:r>
              <a:rPr lang="hu-HU" sz="2600" dirty="0"/>
              <a:t>A rabszolga nem csinál semmit, a pár figyelmen kívül hagyja, a hálószoba tartozéka</a:t>
            </a:r>
          </a:p>
        </p:txBody>
      </p:sp>
      <p:sp>
        <p:nvSpPr>
          <p:cNvPr id="4" name="Cím 1">
            <a:extLst>
              <a:ext uri="{FF2B5EF4-FFF2-40B4-BE49-F238E27FC236}">
                <a16:creationId xmlns:a16="http://schemas.microsoft.com/office/drawing/2014/main" id="{037C3E98-928C-1BC2-21FB-2276CBB152DF}"/>
              </a:ext>
            </a:extLst>
          </p:cNvPr>
          <p:cNvSpPr txBox="1">
            <a:spLocks/>
          </p:cNvSpPr>
          <p:nvPr/>
        </p:nvSpPr>
        <p:spPr>
          <a:xfrm>
            <a:off x="3796659" y="5674149"/>
            <a:ext cx="7690870" cy="35120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hu-HU" sz="1000" b="0" i="0" u="none" strike="noStrike" baseline="0" dirty="0"/>
              <a:t>10. Hálószoba jelenet a házaspár mögött álló rabszolganővel, </a:t>
            </a:r>
            <a:r>
              <a:rPr lang="hu-HU" sz="1000" b="0" i="0" u="none" strike="noStrike" baseline="0" dirty="0" err="1"/>
              <a:t>Caecilii</a:t>
            </a:r>
            <a:r>
              <a:rPr lang="hu-HU" sz="1000" b="0" i="0" u="none" strike="noStrike" baseline="0" dirty="0"/>
              <a:t> háza, oszlopcsarnok északi fal, </a:t>
            </a:r>
            <a:r>
              <a:rPr lang="hu-HU" sz="1000" b="0" i="0" u="none" strike="noStrike" baseline="0" dirty="0" err="1"/>
              <a:t>Pompeii</a:t>
            </a:r>
            <a:r>
              <a:rPr lang="hu-HU" sz="1000" b="0" i="0" u="none" strike="noStrike" baseline="0" dirty="0"/>
              <a:t> első század (MANN </a:t>
            </a:r>
            <a:r>
              <a:rPr lang="hu-HU" sz="1000" b="0" i="0" u="none" strike="noStrike" baseline="0" dirty="0" err="1"/>
              <a:t>inv</a:t>
            </a:r>
            <a:r>
              <a:rPr lang="hu-HU" sz="1000" b="0" i="0" u="none" strike="noStrike" baseline="0" dirty="0"/>
              <a:t>. 110569). </a:t>
            </a:r>
            <a:r>
              <a:rPr lang="it-IT" sz="1000" b="0" i="0" u="none" strike="noStrike" baseline="0" dirty="0"/>
              <a:t>Photo: MANN neg. 5556 (su concessione del Ministero per i Beni e le Attività Culturali –</a:t>
            </a:r>
            <a:r>
              <a:rPr lang="hu-HU" sz="1000" b="0" i="0" u="none" strike="noStrike" baseline="0" dirty="0"/>
              <a:t> </a:t>
            </a:r>
            <a:r>
              <a:rPr lang="it-IT" sz="1000" b="0" i="0" u="none" strike="noStrike" baseline="0" dirty="0"/>
              <a:t>Soprintendenza Speciale per i Beni Archeologici di Napoli e Pompei).</a:t>
            </a:r>
            <a:endParaRPr lang="hu-HU" sz="1000" dirty="0"/>
          </a:p>
        </p:txBody>
      </p:sp>
    </p:spTree>
    <p:extLst>
      <p:ext uri="{BB962C8B-B14F-4D97-AF65-F5344CB8AC3E}">
        <p14:creationId xmlns:p14="http://schemas.microsoft.com/office/powerpoint/2010/main" val="1031240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4B2A365B-2A6A-B773-7174-AC6E79C7D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175" y="975069"/>
            <a:ext cx="3790833" cy="4663732"/>
          </a:xfrm>
          <a:prstGeom prst="rect">
            <a:avLst/>
          </a:prstGeom>
        </p:spPr>
      </p:pic>
      <p:sp>
        <p:nvSpPr>
          <p:cNvPr id="3" name="Cím 1">
            <a:extLst>
              <a:ext uri="{FF2B5EF4-FFF2-40B4-BE49-F238E27FC236}">
                <a16:creationId xmlns:a16="http://schemas.microsoft.com/office/drawing/2014/main" id="{CEB83858-FFA1-A171-19A3-41F348D8A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066" y="5793874"/>
            <a:ext cx="4416244" cy="344370"/>
          </a:xfrm>
        </p:spPr>
        <p:txBody>
          <a:bodyPr>
            <a:noAutofit/>
          </a:bodyPr>
          <a:lstStyle/>
          <a:p>
            <a:r>
              <a:rPr lang="hu-HU" sz="1000" dirty="0"/>
              <a:t>20. Vigyázz a kutya harap padlómozaik, </a:t>
            </a:r>
            <a:r>
              <a:rPr lang="hu-HU" sz="1000" dirty="0" err="1"/>
              <a:t>Tragic</a:t>
            </a:r>
            <a:r>
              <a:rPr lang="hu-HU" sz="1000" dirty="0"/>
              <a:t> </a:t>
            </a:r>
            <a:r>
              <a:rPr lang="hu-HU" sz="1000" dirty="0" err="1"/>
              <a:t>Poet</a:t>
            </a:r>
            <a:r>
              <a:rPr lang="hu-HU" sz="1000" dirty="0"/>
              <a:t> (VI.8.5) </a:t>
            </a:r>
            <a:r>
              <a:rPr lang="hu-HU" sz="1000" dirty="0" err="1"/>
              <a:t>Pompeii</a:t>
            </a:r>
            <a:r>
              <a:rPr lang="hu-HU" sz="1000" dirty="0"/>
              <a:t>, Fotó: Scala / Art </a:t>
            </a:r>
            <a:r>
              <a:rPr lang="hu-HU" sz="1000" dirty="0" err="1"/>
              <a:t>Resource</a:t>
            </a:r>
            <a:r>
              <a:rPr lang="hu-HU" sz="1000" dirty="0"/>
              <a:t>, NY, ART56973  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53B3D3B1-D518-2C2D-1E62-AC8FA4AE2F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46069" y="1537855"/>
            <a:ext cx="6072756" cy="3927764"/>
          </a:xfrm>
        </p:spPr>
        <p:txBody>
          <a:bodyPr>
            <a:normAutofit fontScale="77500" lnSpcReduction="20000"/>
          </a:bodyPr>
          <a:lstStyle/>
          <a:p>
            <a:pPr marL="457200" indent="-45720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hu-HU" sz="2800" dirty="0"/>
              <a:t>Az ajtónállókat (</a:t>
            </a:r>
            <a:r>
              <a:rPr lang="hu-HU" sz="2800" dirty="0" err="1"/>
              <a:t>ostiarius</a:t>
            </a:r>
            <a:r>
              <a:rPr lang="hu-HU" sz="2800" dirty="0"/>
              <a:t>) az őrző kutyákkal társítják </a:t>
            </a:r>
          </a:p>
          <a:p>
            <a:pPr marL="457200" indent="-45720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hu-HU" sz="2800" dirty="0"/>
              <a:t>Seneca összehasonlítja a kettőt </a:t>
            </a:r>
            <a:r>
              <a:rPr lang="hu-HU" sz="1900" dirty="0"/>
              <a:t>(A haragról 3.37.2) </a:t>
            </a:r>
            <a:r>
              <a:rPr lang="hu-HU" sz="2800" dirty="0"/>
              <a:t>– </a:t>
            </a:r>
            <a:r>
              <a:rPr lang="hu-HU" sz="2800" i="1" dirty="0"/>
              <a:t>„az előbbit a borravaló az utóbbit az étel csillapítja”</a:t>
            </a:r>
          </a:p>
          <a:p>
            <a:pPr marL="457200" indent="-45720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hu-HU" sz="2800" dirty="0"/>
              <a:t>Mindkettő láncra köthető</a:t>
            </a:r>
          </a:p>
          <a:p>
            <a:pPr marL="457200" indent="-45720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hu-HU" sz="2800" dirty="0"/>
              <a:t>Az ajtónálló volt az első a rabszolgák közül, akivel a vendégek találkoztak</a:t>
            </a:r>
            <a:r>
              <a:rPr lang="hu-HU" sz="1900" dirty="0"/>
              <a:t> (41.)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hu-HU" sz="1900" dirty="0"/>
          </a:p>
        </p:txBody>
      </p:sp>
    </p:spTree>
    <p:extLst>
      <p:ext uri="{BB962C8B-B14F-4D97-AF65-F5344CB8AC3E}">
        <p14:creationId xmlns:p14="http://schemas.microsoft.com/office/powerpoint/2010/main" val="1103684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C79C4A33-B379-1EC0-BC7C-846786834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8454" y="935182"/>
            <a:ext cx="5188596" cy="4830304"/>
          </a:xfrm>
          <a:prstGeom prst="rect">
            <a:avLst/>
          </a:prstGeom>
        </p:spPr>
      </p:pic>
      <p:sp>
        <p:nvSpPr>
          <p:cNvPr id="3" name="Cím 1">
            <a:extLst>
              <a:ext uri="{FF2B5EF4-FFF2-40B4-BE49-F238E27FC236}">
                <a16:creationId xmlns:a16="http://schemas.microsoft.com/office/drawing/2014/main" id="{EB9039C1-89E9-B8CC-AAD7-5C063B3F2B55}"/>
              </a:ext>
            </a:extLst>
          </p:cNvPr>
          <p:cNvSpPr txBox="1">
            <a:spLocks/>
          </p:cNvSpPr>
          <p:nvPr/>
        </p:nvSpPr>
        <p:spPr>
          <a:xfrm>
            <a:off x="4660273" y="5922818"/>
            <a:ext cx="3666309" cy="28404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sz="1000"/>
              <a:t>19. Sutoria Primigenia ház (I.13.2), Pompeii. (Clarke 2003. 38. ábra)</a:t>
            </a:r>
            <a:endParaRPr lang="hu-HU" sz="1000" dirty="0"/>
          </a:p>
        </p:txBody>
      </p:sp>
    </p:spTree>
    <p:extLst>
      <p:ext uri="{BB962C8B-B14F-4D97-AF65-F5344CB8AC3E}">
        <p14:creationId xmlns:p14="http://schemas.microsoft.com/office/powerpoint/2010/main" val="2354331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0D9E8A27-E83D-CA57-0B6A-CFA09354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3519" y="1354282"/>
            <a:ext cx="4741136" cy="4149435"/>
          </a:xfrm>
          <a:prstGeom prst="rect">
            <a:avLst/>
          </a:prstGeom>
        </p:spPr>
      </p:pic>
      <p:sp>
        <p:nvSpPr>
          <p:cNvPr id="3" name="Cím 1">
            <a:extLst>
              <a:ext uri="{FF2B5EF4-FFF2-40B4-BE49-F238E27FC236}">
                <a16:creationId xmlns:a16="http://schemas.microsoft.com/office/drawing/2014/main" id="{2648FA43-B83E-7FEB-82A7-56B814CD19D2}"/>
              </a:ext>
            </a:extLst>
          </p:cNvPr>
          <p:cNvSpPr txBox="1">
            <a:spLocks/>
          </p:cNvSpPr>
          <p:nvPr/>
        </p:nvSpPr>
        <p:spPr>
          <a:xfrm>
            <a:off x="6022554" y="5735970"/>
            <a:ext cx="5317988" cy="2873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hu-HU" sz="1000" b="0" i="0" dirty="0">
                <a:solidFill>
                  <a:srgbClr val="666666"/>
                </a:solidFill>
                <a:effectLst/>
              </a:rPr>
              <a:t>58. </a:t>
            </a:r>
            <a:r>
              <a:rPr lang="hu-HU" sz="1000" b="0" i="0" dirty="0" err="1">
                <a:solidFill>
                  <a:srgbClr val="666666"/>
                </a:solidFill>
                <a:effectLst/>
              </a:rPr>
              <a:t>Gilded</a:t>
            </a:r>
            <a:r>
              <a:rPr lang="hu-HU" sz="1000" b="0" i="0" dirty="0">
                <a:solidFill>
                  <a:srgbClr val="666666"/>
                </a:solidFill>
                <a:effectLst/>
              </a:rPr>
              <a:t> </a:t>
            </a:r>
            <a:r>
              <a:rPr lang="hu-HU" sz="1000" b="0" i="0" dirty="0" err="1">
                <a:solidFill>
                  <a:srgbClr val="666666"/>
                </a:solidFill>
                <a:effectLst/>
              </a:rPr>
              <a:t>Cupids</a:t>
            </a:r>
            <a:r>
              <a:rPr lang="hu-HU" sz="1000" b="0" i="0" dirty="0">
                <a:solidFill>
                  <a:srgbClr val="666666"/>
                </a:solidFill>
                <a:effectLst/>
              </a:rPr>
              <a:t> ház (VI. 16. 7, 38) graffiti helyekkel a gyémántokkal jelölt oszlopcsarnokban, </a:t>
            </a:r>
            <a:r>
              <a:rPr lang="hu-HU" sz="1000" b="0" i="0" dirty="0" err="1">
                <a:solidFill>
                  <a:srgbClr val="666666"/>
                </a:solidFill>
                <a:effectLst/>
              </a:rPr>
              <a:t>Pompeii</a:t>
            </a:r>
            <a:r>
              <a:rPr lang="hu-HU" sz="1000" b="0" i="0" dirty="0">
                <a:solidFill>
                  <a:srgbClr val="666666"/>
                </a:solidFill>
                <a:effectLst/>
              </a:rPr>
              <a:t>, </a:t>
            </a:r>
            <a:r>
              <a:rPr lang="hu-HU" sz="1000" b="0" i="0" dirty="0" err="1">
                <a:solidFill>
                  <a:srgbClr val="666666"/>
                </a:solidFill>
                <a:effectLst/>
              </a:rPr>
              <a:t>Seiler</a:t>
            </a:r>
            <a:r>
              <a:rPr lang="hu-HU" sz="1000" b="0" i="0" dirty="0">
                <a:solidFill>
                  <a:srgbClr val="666666"/>
                </a:solidFill>
                <a:effectLst/>
              </a:rPr>
              <a:t> 1992, 88 ábra.</a:t>
            </a:r>
            <a:endParaRPr lang="hu-HU" sz="1000" dirty="0"/>
          </a:p>
        </p:txBody>
      </p:sp>
      <p:sp>
        <p:nvSpPr>
          <p:cNvPr id="4" name="Tartalom helye 4">
            <a:extLst>
              <a:ext uri="{FF2B5EF4-FFF2-40B4-BE49-F238E27FC236}">
                <a16:creationId xmlns:a16="http://schemas.microsoft.com/office/drawing/2014/main" id="{AEA13FF0-3551-080D-8FD9-5240514C538A}"/>
              </a:ext>
            </a:extLst>
          </p:cNvPr>
          <p:cNvSpPr txBox="1">
            <a:spLocks/>
          </p:cNvSpPr>
          <p:nvPr/>
        </p:nvSpPr>
        <p:spPr>
          <a:xfrm>
            <a:off x="840954" y="1557026"/>
            <a:ext cx="5442082" cy="3743948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hu-HU" sz="1800" dirty="0"/>
              <a:t>A rabszolgák megjelölhették a helyüket a ház fizikai környezetében</a:t>
            </a:r>
          </a:p>
          <a:p>
            <a:pPr algn="just">
              <a:lnSpc>
                <a:spcPct val="150000"/>
              </a:lnSpc>
            </a:pPr>
            <a:r>
              <a:rPr lang="hu-HU" sz="1800" dirty="0"/>
              <a:t>Rebecca </a:t>
            </a:r>
            <a:r>
              <a:rPr lang="hu-HU" sz="1800" dirty="0" err="1"/>
              <a:t>Benefiel</a:t>
            </a:r>
            <a:r>
              <a:rPr lang="hu-HU" sz="1800" dirty="0"/>
              <a:t>	munkája egy </a:t>
            </a:r>
            <a:r>
              <a:rPr lang="hu-HU" sz="1800" dirty="0" err="1"/>
              <a:t>pompeii</a:t>
            </a:r>
            <a:r>
              <a:rPr lang="hu-HU" sz="1800" dirty="0"/>
              <a:t> házban </a:t>
            </a:r>
            <a:r>
              <a:rPr lang="hu-HU" sz="1800" i="1" dirty="0"/>
              <a:t>(</a:t>
            </a:r>
            <a:r>
              <a:rPr lang="hu-HU" sz="1800" i="1" dirty="0" err="1"/>
              <a:t>Gilded</a:t>
            </a:r>
            <a:r>
              <a:rPr lang="hu-HU" sz="1800" i="1" dirty="0"/>
              <a:t> </a:t>
            </a:r>
            <a:r>
              <a:rPr lang="hu-HU" sz="1800" i="1" dirty="0" err="1"/>
              <a:t>Cupidis</a:t>
            </a:r>
            <a:r>
              <a:rPr lang="hu-HU" sz="1800" i="1" dirty="0"/>
              <a:t>) </a:t>
            </a:r>
            <a:r>
              <a:rPr lang="hu-HU" sz="1800" dirty="0"/>
              <a:t>lévő </a:t>
            </a:r>
            <a:r>
              <a:rPr lang="hu-HU" sz="1800" dirty="0" err="1"/>
              <a:t>graffitikről</a:t>
            </a:r>
            <a:r>
              <a:rPr lang="hu-HU" sz="1800" dirty="0"/>
              <a:t> </a:t>
            </a:r>
            <a:r>
              <a:rPr lang="hu-HU" sz="1800" i="1" dirty="0"/>
              <a:t>(92.)</a:t>
            </a:r>
          </a:p>
          <a:p>
            <a:pPr algn="just">
              <a:lnSpc>
                <a:spcPct val="150000"/>
              </a:lnSpc>
            </a:pPr>
            <a:r>
              <a:rPr lang="hu-HU" sz="1800" i="1" dirty="0"/>
              <a:t>„A falfirka felfedi, hogy hol töltötték az idejüket és hol kaptak közönséget a munkájukhoz” (2010,89 )</a:t>
            </a:r>
            <a:endParaRPr lang="hu-HU" sz="1800" b="1" dirty="0"/>
          </a:p>
        </p:txBody>
      </p:sp>
    </p:spTree>
    <p:extLst>
      <p:ext uri="{BB962C8B-B14F-4D97-AF65-F5344CB8AC3E}">
        <p14:creationId xmlns:p14="http://schemas.microsoft.com/office/powerpoint/2010/main" val="2640609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10CF24C1-CDE2-234B-4BD5-31450E242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717" y="1343025"/>
            <a:ext cx="4686300" cy="2390775"/>
          </a:xfrm>
          <a:prstGeom prst="rect">
            <a:avLst/>
          </a:prstGeom>
        </p:spPr>
      </p:pic>
      <p:sp>
        <p:nvSpPr>
          <p:cNvPr id="3" name="Alcím 10">
            <a:extLst>
              <a:ext uri="{FF2B5EF4-FFF2-40B4-BE49-F238E27FC236}">
                <a16:creationId xmlns:a16="http://schemas.microsoft.com/office/drawing/2014/main" id="{3789E73E-4C6F-A2F2-489A-3778FACBBFB5}"/>
              </a:ext>
            </a:extLst>
          </p:cNvPr>
          <p:cNvSpPr txBox="1">
            <a:spLocks/>
          </p:cNvSpPr>
          <p:nvPr/>
        </p:nvSpPr>
        <p:spPr>
          <a:xfrm>
            <a:off x="1055717" y="3846707"/>
            <a:ext cx="4267200" cy="36576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1000" dirty="0">
                <a:latin typeface="+mj-lt"/>
              </a:rPr>
              <a:t>The </a:t>
            </a:r>
            <a:r>
              <a:rPr lang="hu-HU" sz="1000" dirty="0" err="1">
                <a:latin typeface="+mj-lt"/>
              </a:rPr>
              <a:t>Ancient</a:t>
            </a:r>
            <a:r>
              <a:rPr lang="hu-HU" sz="1000" dirty="0">
                <a:latin typeface="+mj-lt"/>
              </a:rPr>
              <a:t> Graffiti Project. </a:t>
            </a:r>
            <a:r>
              <a:rPr lang="it-IT" sz="1000" dirty="0">
                <a:latin typeface="+mj-lt"/>
              </a:rPr>
              <a:t>Pompeii, Campus ad amphitheatrum (II.7.1)</a:t>
            </a:r>
            <a:r>
              <a:rPr lang="hu-HU" sz="1000" dirty="0">
                <a:latin typeface="+mj-lt"/>
              </a:rPr>
              <a:t>, http://ancientgraffiti.org/Graffiti/graffito/AGP-EDR127405</a:t>
            </a:r>
            <a:endParaRPr lang="it-IT" sz="1000" dirty="0">
              <a:latin typeface="+mj-lt"/>
            </a:endParaRPr>
          </a:p>
          <a:p>
            <a:endParaRPr lang="hu-HU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949A3681-32BE-2435-605A-5A56AE7186E3}"/>
              </a:ext>
            </a:extLst>
          </p:cNvPr>
          <p:cNvSpPr txBox="1"/>
          <p:nvPr/>
        </p:nvSpPr>
        <p:spPr>
          <a:xfrm>
            <a:off x="1560664" y="4760804"/>
            <a:ext cx="39667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i="1" dirty="0"/>
              <a:t>„</a:t>
            </a:r>
            <a:r>
              <a:rPr lang="hu-HU" i="1" dirty="0" err="1"/>
              <a:t>Qui</a:t>
            </a:r>
            <a:r>
              <a:rPr lang="hu-HU" i="1" dirty="0"/>
              <a:t> </a:t>
            </a:r>
            <a:r>
              <a:rPr lang="hu-HU" i="1" dirty="0" err="1"/>
              <a:t>mihi</a:t>
            </a:r>
            <a:r>
              <a:rPr lang="hu-HU" i="1" dirty="0"/>
              <a:t> </a:t>
            </a:r>
            <a:r>
              <a:rPr lang="hu-HU" i="1" dirty="0" err="1"/>
              <a:t>docendi</a:t>
            </a:r>
            <a:r>
              <a:rPr lang="hu-HU" i="1" dirty="0"/>
              <a:t> </a:t>
            </a:r>
            <a:r>
              <a:rPr lang="hu-HU" i="1" dirty="0" err="1"/>
              <a:t>dederit</a:t>
            </a:r>
            <a:r>
              <a:rPr lang="hu-HU" i="1" dirty="0"/>
              <a:t> </a:t>
            </a:r>
            <a:r>
              <a:rPr lang="hu-HU" i="1" dirty="0" err="1"/>
              <a:t>mercedem</a:t>
            </a:r>
            <a:r>
              <a:rPr lang="hu-HU" i="1" dirty="0"/>
              <a:t>,</a:t>
            </a:r>
          </a:p>
          <a:p>
            <a:r>
              <a:rPr lang="hu-HU" i="1" dirty="0" err="1"/>
              <a:t>abeat</a:t>
            </a:r>
            <a:r>
              <a:rPr lang="hu-HU" i="1" dirty="0"/>
              <a:t> (:</a:t>
            </a:r>
            <a:r>
              <a:rPr lang="hu-HU" i="1" dirty="0" err="1"/>
              <a:t>habeat</a:t>
            </a:r>
            <a:r>
              <a:rPr lang="hu-HU" i="1" dirty="0"/>
              <a:t>) </a:t>
            </a:r>
            <a:r>
              <a:rPr lang="hu-HU" i="1" dirty="0" err="1"/>
              <a:t>quod</a:t>
            </a:r>
            <a:r>
              <a:rPr lang="hu-HU" i="1" dirty="0"/>
              <a:t> petit a </a:t>
            </a:r>
            <a:r>
              <a:rPr lang="hu-HU" i="1" dirty="0" err="1"/>
              <a:t>superis</a:t>
            </a:r>
            <a:r>
              <a:rPr lang="hu-HU" i="1" dirty="0"/>
              <a:t>”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2D4A41C-DB6F-3C3A-7FE8-B1811DBC4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6831" y="1398881"/>
            <a:ext cx="5151119" cy="2279062"/>
          </a:xfrm>
          <a:prstGeom prst="rect">
            <a:avLst/>
          </a:prstGeom>
        </p:spPr>
      </p:pic>
      <p:sp>
        <p:nvSpPr>
          <p:cNvPr id="6" name="Alcím 10">
            <a:extLst>
              <a:ext uri="{FF2B5EF4-FFF2-40B4-BE49-F238E27FC236}">
                <a16:creationId xmlns:a16="http://schemas.microsoft.com/office/drawing/2014/main" id="{F270CD1D-CCCF-9746-6623-A267E688D435}"/>
              </a:ext>
            </a:extLst>
          </p:cNvPr>
          <p:cNvSpPr txBox="1">
            <a:spLocks/>
          </p:cNvSpPr>
          <p:nvPr/>
        </p:nvSpPr>
        <p:spPr>
          <a:xfrm>
            <a:off x="5906831" y="3781393"/>
            <a:ext cx="5151119" cy="4963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000" dirty="0">
                <a:latin typeface="+mj-lt"/>
              </a:rPr>
              <a:t>The </a:t>
            </a:r>
            <a:r>
              <a:rPr lang="hu-HU" sz="1000" dirty="0" err="1">
                <a:latin typeface="+mj-lt"/>
              </a:rPr>
              <a:t>Ancient</a:t>
            </a:r>
            <a:r>
              <a:rPr lang="hu-HU" sz="1000" dirty="0">
                <a:latin typeface="+mj-lt"/>
              </a:rPr>
              <a:t> Graffiti Project, </a:t>
            </a:r>
            <a:r>
              <a:rPr lang="hu-HU" sz="1000" dirty="0" err="1">
                <a:latin typeface="+mj-lt"/>
              </a:rPr>
              <a:t>Hercunaleum</a:t>
            </a:r>
            <a:r>
              <a:rPr lang="hu-HU" sz="1000" dirty="0">
                <a:latin typeface="+mj-lt"/>
              </a:rPr>
              <a:t> </a:t>
            </a:r>
            <a:r>
              <a:rPr lang="hu-HU" sz="1000" dirty="0" err="1">
                <a:latin typeface="+mj-lt"/>
              </a:rPr>
              <a:t>htt</a:t>
            </a:r>
            <a:r>
              <a:rPr lang="de-DE" sz="1000" b="0" i="0" dirty="0">
                <a:effectLst/>
                <a:latin typeface="+mj-lt"/>
              </a:rPr>
              <a:t>tp://www.edredr.it/edr_programmi/res_complex_comune.php?lang=en&amp;id_nr=EDR073355</a:t>
            </a:r>
            <a:endParaRPr lang="hu-HU" sz="1000" dirty="0">
              <a:latin typeface="+mj-lt"/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5E5A3B1D-5F6A-A065-021A-3EA53A9E06AF}"/>
              </a:ext>
            </a:extLst>
          </p:cNvPr>
          <p:cNvSpPr txBox="1"/>
          <p:nvPr/>
        </p:nvSpPr>
        <p:spPr>
          <a:xfrm>
            <a:off x="6267981" y="4760803"/>
            <a:ext cx="48683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i="1" dirty="0"/>
              <a:t>„</a:t>
            </a:r>
            <a:r>
              <a:rPr lang="hu-HU" i="1" dirty="0" err="1"/>
              <a:t>Apollinaris</a:t>
            </a:r>
            <a:r>
              <a:rPr lang="hu-HU" i="1" dirty="0"/>
              <a:t> </a:t>
            </a:r>
            <a:r>
              <a:rPr lang="hu-HU" i="1" dirty="0" err="1"/>
              <a:t>medicus</a:t>
            </a:r>
            <a:r>
              <a:rPr lang="hu-HU" i="1" dirty="0"/>
              <a:t> </a:t>
            </a:r>
            <a:r>
              <a:rPr lang="hu-HU" i="1" dirty="0" err="1"/>
              <a:t>Tìti</a:t>
            </a:r>
            <a:r>
              <a:rPr lang="hu-HU" i="1" dirty="0"/>
              <a:t>̀ </a:t>
            </a:r>
            <a:r>
              <a:rPr lang="hu-HU" i="1" dirty="0" err="1"/>
              <a:t>Impe</a:t>
            </a:r>
            <a:r>
              <a:rPr lang="hu-HU" i="1" dirty="0"/>
              <a:t>(</a:t>
            </a:r>
            <a:r>
              <a:rPr lang="hu-HU" i="1" dirty="0" err="1"/>
              <a:t>ratoris</a:t>
            </a:r>
            <a:r>
              <a:rPr lang="hu-HU" i="1" dirty="0"/>
              <a:t>) 〈:servus〉</a:t>
            </a:r>
          </a:p>
          <a:p>
            <a:r>
              <a:rPr lang="hu-HU" i="1" dirty="0" err="1"/>
              <a:t>hic</a:t>
            </a:r>
            <a:r>
              <a:rPr lang="hu-HU" i="1" dirty="0"/>
              <a:t> </a:t>
            </a:r>
            <a:r>
              <a:rPr lang="hu-HU" i="1" dirty="0" err="1"/>
              <a:t>cacavit</a:t>
            </a:r>
            <a:r>
              <a:rPr lang="hu-HU" i="1" dirty="0"/>
              <a:t> bene”</a:t>
            </a:r>
          </a:p>
        </p:txBody>
      </p:sp>
    </p:spTree>
    <p:extLst>
      <p:ext uri="{BB962C8B-B14F-4D97-AF65-F5344CB8AC3E}">
        <p14:creationId xmlns:p14="http://schemas.microsoft.com/office/powerpoint/2010/main" val="2080545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2AAF174-64FE-10BC-D159-3F8CE504ACAB}"/>
              </a:ext>
            </a:extLst>
          </p:cNvPr>
          <p:cNvSpPr txBox="1">
            <a:spLocks/>
          </p:cNvSpPr>
          <p:nvPr/>
        </p:nvSpPr>
        <p:spPr>
          <a:xfrm>
            <a:off x="838200" y="813816"/>
            <a:ext cx="10515600" cy="749572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sz="3600" dirty="0"/>
              <a:t>A rabszolgák mozgásának és helyének ábrázolása az építészetben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79CE4CC-74FE-F265-F848-E9FBE8F23737}"/>
              </a:ext>
            </a:extLst>
          </p:cNvPr>
          <p:cNvSpPr txBox="1">
            <a:spLocks/>
          </p:cNvSpPr>
          <p:nvPr/>
        </p:nvSpPr>
        <p:spPr>
          <a:xfrm>
            <a:off x="838200" y="1507961"/>
            <a:ext cx="10515600" cy="4733514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70000"/>
              </a:lnSpc>
            </a:pPr>
            <a:r>
              <a:rPr lang="hu-HU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Az építészeti tervezés a rabszolgák mozgását is megtervezte a házban</a:t>
            </a:r>
          </a:p>
          <a:p>
            <a:pPr algn="just">
              <a:lnSpc>
                <a:spcPct val="170000"/>
              </a:lnSpc>
            </a:pPr>
            <a:r>
              <a:rPr lang="hu-HU" sz="2600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Vitruvius</a:t>
            </a:r>
            <a:r>
              <a:rPr lang="hu-HU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hu-HU" sz="2600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Az építészetről </a:t>
            </a:r>
            <a:r>
              <a:rPr lang="hu-HU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- Nagy szerep volt abban, hogy elgondolkodjunk azon, hogyan működött együtt a római házak elrendezése, mérete és díszítése a ház társadalmi életének megteremtésében </a:t>
            </a:r>
            <a:r>
              <a:rPr lang="hu-HU" sz="1900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(25.)</a:t>
            </a:r>
          </a:p>
          <a:p>
            <a:pPr algn="just">
              <a:lnSpc>
                <a:spcPct val="170000"/>
              </a:lnSpc>
            </a:pPr>
            <a:r>
              <a:rPr lang="hu-HU" sz="2600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Vitruvius-nál</a:t>
            </a:r>
            <a:r>
              <a:rPr lang="hu-HU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 nincs kifejezett helyük a rabszolgáknak – </a:t>
            </a:r>
            <a:r>
              <a:rPr lang="hu-HU" sz="2600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„A tulajdonos számára fenntartott és a kívülállókkal közösen megosztott helyek </a:t>
            </a:r>
            <a:r>
              <a:rPr lang="hu-HU" sz="1900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(6.5. 1-2)”  (7. ábra)</a:t>
            </a:r>
          </a:p>
          <a:p>
            <a:pPr algn="just">
              <a:lnSpc>
                <a:spcPct val="170000"/>
              </a:lnSpc>
            </a:pPr>
            <a:r>
              <a:rPr lang="hu-HU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Andrew Wallace-</a:t>
            </a:r>
            <a:r>
              <a:rPr lang="hu-HU" sz="2600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Hadrill</a:t>
            </a:r>
            <a:r>
              <a:rPr lang="hu-HU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hu-HU" sz="2600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A római házak társadalmi élete </a:t>
            </a:r>
            <a:r>
              <a:rPr lang="hu-HU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– „</a:t>
            </a:r>
            <a:r>
              <a:rPr lang="hu-HU" sz="2600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a római ház nem csak a tulajdonos társadalmi helyét tükrözte, hanem a házon belüli társadalmi kapcsolatok színtere is volt </a:t>
            </a:r>
            <a:r>
              <a:rPr lang="hu-HU" sz="1900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(1994, 12)</a:t>
            </a:r>
            <a:r>
              <a:rPr lang="hu-HU" sz="2600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</a:p>
          <a:p>
            <a:pPr algn="just">
              <a:lnSpc>
                <a:spcPct val="170000"/>
              </a:lnSpc>
            </a:pPr>
            <a:r>
              <a:rPr lang="hu-HU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Wallace-</a:t>
            </a:r>
            <a:r>
              <a:rPr lang="hu-HU" sz="2600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Hadrill</a:t>
            </a:r>
            <a:r>
              <a:rPr lang="hu-HU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 – megkülönböztetési tengelyei (differenciálási tengely), amelyek nagyrészt </a:t>
            </a:r>
            <a:r>
              <a:rPr lang="hu-HU" sz="2600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Vitruvius</a:t>
            </a:r>
            <a:r>
              <a:rPr lang="hu-HU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 eszméihez igazodnak, a római belső építészetről való gondolkodás alappillérévé váltak </a:t>
            </a:r>
            <a:r>
              <a:rPr lang="hu-HU" sz="1900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(41.) (8.ábra)</a:t>
            </a:r>
            <a:endParaRPr lang="hu-HU" sz="1900" i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657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artalom helye 5">
            <a:extLst>
              <a:ext uri="{FF2B5EF4-FFF2-40B4-BE49-F238E27FC236}">
                <a16:creationId xmlns:a16="http://schemas.microsoft.com/office/drawing/2014/main" id="{2A0F6F14-B419-CF32-1FF7-FFEF1DE33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06" y="2141001"/>
            <a:ext cx="5055121" cy="2382034"/>
          </a:xfrm>
          <a:prstGeom prst="rect">
            <a:avLst/>
          </a:prstGeom>
        </p:spPr>
      </p:pic>
      <p:pic>
        <p:nvPicPr>
          <p:cNvPr id="3" name="Tartalom helye 7">
            <a:extLst>
              <a:ext uri="{FF2B5EF4-FFF2-40B4-BE49-F238E27FC236}">
                <a16:creationId xmlns:a16="http://schemas.microsoft.com/office/drawing/2014/main" id="{D6BBFC9A-616D-2052-4768-92DC9F30FE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841" y="1111214"/>
            <a:ext cx="4848045" cy="4149213"/>
          </a:xfrm>
          <a:prstGeom prst="rect">
            <a:avLst/>
          </a:prstGeom>
        </p:spPr>
      </p:pic>
      <p:sp>
        <p:nvSpPr>
          <p:cNvPr id="4" name="Cím 1">
            <a:extLst>
              <a:ext uri="{FF2B5EF4-FFF2-40B4-BE49-F238E27FC236}">
                <a16:creationId xmlns:a16="http://schemas.microsoft.com/office/drawing/2014/main" id="{03E810C2-7B4E-D60A-C9A3-714701EAD0EB}"/>
              </a:ext>
            </a:extLst>
          </p:cNvPr>
          <p:cNvSpPr txBox="1">
            <a:spLocks/>
          </p:cNvSpPr>
          <p:nvPr/>
        </p:nvSpPr>
        <p:spPr>
          <a:xfrm>
            <a:off x="1777046" y="4560298"/>
            <a:ext cx="3291840" cy="28404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sz="1000"/>
              <a:t>7. Jellegzetes római kori ház tervrajza. (Mau 1899, 110 kép.)</a:t>
            </a:r>
            <a:endParaRPr lang="hu-HU" sz="1000" dirty="0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1EB3C5A5-E48D-FAC9-1F62-9CE19A18747C}"/>
              </a:ext>
            </a:extLst>
          </p:cNvPr>
          <p:cNvSpPr txBox="1">
            <a:spLocks/>
          </p:cNvSpPr>
          <p:nvPr/>
        </p:nvSpPr>
        <p:spPr>
          <a:xfrm>
            <a:off x="6767674" y="5462743"/>
            <a:ext cx="3991545" cy="2840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1000" dirty="0"/>
              <a:t>8. Differenciálási tengelyek egy római házban. (Wallace-</a:t>
            </a:r>
            <a:r>
              <a:rPr lang="hu-HU" sz="1000" dirty="0" err="1"/>
              <a:t>Hadrill</a:t>
            </a:r>
            <a:r>
              <a:rPr lang="hu-HU" sz="1000" dirty="0"/>
              <a:t> 1994, 38)</a:t>
            </a:r>
          </a:p>
        </p:txBody>
      </p:sp>
    </p:spTree>
    <p:extLst>
      <p:ext uri="{BB962C8B-B14F-4D97-AF65-F5344CB8AC3E}">
        <p14:creationId xmlns:p14="http://schemas.microsoft.com/office/powerpoint/2010/main" val="756205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artalom helye 7">
            <a:extLst>
              <a:ext uri="{FF2B5EF4-FFF2-40B4-BE49-F238E27FC236}">
                <a16:creationId xmlns:a16="http://schemas.microsoft.com/office/drawing/2014/main" id="{B86DF330-A62D-8D4C-49DD-1B923ACEF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092" y="1066800"/>
            <a:ext cx="5815175" cy="4627418"/>
          </a:xfrm>
          <a:prstGeom prst="rect">
            <a:avLst/>
          </a:prstGeom>
        </p:spPr>
      </p:pic>
      <p:sp>
        <p:nvSpPr>
          <p:cNvPr id="7" name="Cím 1">
            <a:extLst>
              <a:ext uri="{FF2B5EF4-FFF2-40B4-BE49-F238E27FC236}">
                <a16:creationId xmlns:a16="http://schemas.microsoft.com/office/drawing/2014/main" id="{7646AE90-14EE-016E-6A63-155CB436FC78}"/>
              </a:ext>
            </a:extLst>
          </p:cNvPr>
          <p:cNvSpPr txBox="1">
            <a:spLocks/>
          </p:cNvSpPr>
          <p:nvPr/>
        </p:nvSpPr>
        <p:spPr>
          <a:xfrm>
            <a:off x="760300" y="5770417"/>
            <a:ext cx="6372758" cy="28404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sz="1000" dirty="0"/>
              <a:t>11. </a:t>
            </a:r>
            <a:r>
              <a:rPr lang="hu-HU" sz="1000" dirty="0" err="1"/>
              <a:t>Meander</a:t>
            </a:r>
            <a:r>
              <a:rPr lang="hu-HU" sz="1000" dirty="0"/>
              <a:t> ház terve. (10. 4, 14-16)  (a három elsődleges </a:t>
            </a:r>
            <a:r>
              <a:rPr lang="hu-HU" sz="1000" dirty="0" err="1"/>
              <a:t>jelőléssel</a:t>
            </a:r>
            <a:r>
              <a:rPr lang="hu-HU" sz="1000" dirty="0"/>
              <a:t>, </a:t>
            </a:r>
            <a:r>
              <a:rPr lang="hu-HU" sz="1000" dirty="0" err="1"/>
              <a:t>Pompeii</a:t>
            </a:r>
            <a:r>
              <a:rPr lang="hu-HU" sz="1000" dirty="0"/>
              <a:t> vizuális tengelyei. (Allison 2004, </a:t>
            </a:r>
            <a:r>
              <a:rPr lang="hu-HU" sz="1000" dirty="0" err="1"/>
              <a:t>fig</a:t>
            </a:r>
            <a:r>
              <a:rPr lang="hu-HU" sz="1000" dirty="0"/>
              <a:t>. A3)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BBDADDEE-3EAD-9798-F950-E4FDE8BE7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9592" y="872075"/>
            <a:ext cx="3166281" cy="4540955"/>
          </a:xfrm>
          <a:prstGeom prst="rect">
            <a:avLst/>
          </a:prstGeom>
        </p:spPr>
      </p:pic>
      <p:sp>
        <p:nvSpPr>
          <p:cNvPr id="9" name="Cím 1">
            <a:extLst>
              <a:ext uri="{FF2B5EF4-FFF2-40B4-BE49-F238E27FC236}">
                <a16:creationId xmlns:a16="http://schemas.microsoft.com/office/drawing/2014/main" id="{B50C99C1-3578-1B21-E96A-63D4BAD819C3}"/>
              </a:ext>
            </a:extLst>
          </p:cNvPr>
          <p:cNvSpPr txBox="1">
            <a:spLocks/>
          </p:cNvSpPr>
          <p:nvPr/>
        </p:nvSpPr>
        <p:spPr>
          <a:xfrm>
            <a:off x="7571510" y="5367649"/>
            <a:ext cx="3818191" cy="8609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hu-HU" sz="1000" dirty="0"/>
              <a:t>14. 53. szervízfolyosó, kilátás nyugatról az oszlopcsarnok felé. </a:t>
            </a:r>
            <a:r>
              <a:rPr lang="hu-HU" sz="1000" dirty="0" err="1"/>
              <a:t>Meander</a:t>
            </a:r>
            <a:r>
              <a:rPr lang="hu-HU" sz="1000" dirty="0"/>
              <a:t> ház (10. 4, 14-16) </a:t>
            </a:r>
            <a:r>
              <a:rPr lang="it-IT" sz="1000" dirty="0"/>
              <a:t>Pompeii. </a:t>
            </a:r>
            <a:r>
              <a:rPr lang="hu-HU" sz="1000" dirty="0"/>
              <a:t>Fotó: szerzők</a:t>
            </a:r>
            <a:r>
              <a:rPr lang="it-IT" sz="1000" dirty="0"/>
              <a:t> (su concessione del Ministero per i Beni e le</a:t>
            </a:r>
            <a:r>
              <a:rPr lang="hu-HU" sz="1000" dirty="0"/>
              <a:t> </a:t>
            </a:r>
            <a:r>
              <a:rPr lang="it-IT" sz="1000" dirty="0"/>
              <a:t>Attività Culturali – Soprintendenza Speciale per i Beni Archeologici di Napoli e Pompei).</a:t>
            </a:r>
            <a:endParaRPr lang="hu-HU" sz="1000" dirty="0"/>
          </a:p>
        </p:txBody>
      </p:sp>
    </p:spTree>
    <p:extLst>
      <p:ext uri="{BB962C8B-B14F-4D97-AF65-F5344CB8AC3E}">
        <p14:creationId xmlns:p14="http://schemas.microsoft.com/office/powerpoint/2010/main" val="455826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B6C6040F-AEB5-409E-A9E3-9F2B124E2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036" y="947651"/>
            <a:ext cx="5524800" cy="4767349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0DBADE91-87DC-DF50-C229-AAEED98E0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7471" y="1059742"/>
            <a:ext cx="2570475" cy="4543165"/>
          </a:xfrm>
          <a:prstGeom prst="rect">
            <a:avLst/>
          </a:prstGeom>
        </p:spPr>
      </p:pic>
      <p:sp>
        <p:nvSpPr>
          <p:cNvPr id="4" name="Cím 1">
            <a:extLst>
              <a:ext uri="{FF2B5EF4-FFF2-40B4-BE49-F238E27FC236}">
                <a16:creationId xmlns:a16="http://schemas.microsoft.com/office/drawing/2014/main" id="{7DF8D9B6-74C5-4035-A744-1DB57279F0BD}"/>
              </a:ext>
            </a:extLst>
          </p:cNvPr>
          <p:cNvSpPr txBox="1">
            <a:spLocks/>
          </p:cNvSpPr>
          <p:nvPr/>
        </p:nvSpPr>
        <p:spPr>
          <a:xfrm>
            <a:off x="1019587" y="5766657"/>
            <a:ext cx="5759351" cy="2873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hu-HU" sz="1000" b="0" i="0" dirty="0">
                <a:solidFill>
                  <a:srgbClr val="666666"/>
                </a:solidFill>
                <a:effectLst/>
              </a:rPr>
              <a:t>44. </a:t>
            </a:r>
            <a:r>
              <a:rPr lang="hu-HU" sz="1000" b="0" i="0" dirty="0" err="1">
                <a:solidFill>
                  <a:srgbClr val="666666"/>
                </a:solidFill>
                <a:effectLst/>
              </a:rPr>
              <a:t>Meander</a:t>
            </a:r>
            <a:r>
              <a:rPr lang="hu-HU" sz="1000" b="0" i="0" dirty="0">
                <a:solidFill>
                  <a:srgbClr val="666666"/>
                </a:solidFill>
                <a:effectLst/>
              </a:rPr>
              <a:t> ház terve (I. 10. 4,  14-16) nyilakkal jelölt lehetséges rabszolgaútvonalak (Allison 2004, ábra A3.) </a:t>
            </a:r>
            <a:endParaRPr lang="hu-HU" sz="1000" dirty="0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8F3E91B6-F84D-9475-233B-5E619BB7925F}"/>
              </a:ext>
            </a:extLst>
          </p:cNvPr>
          <p:cNvSpPr txBox="1">
            <a:spLocks/>
          </p:cNvSpPr>
          <p:nvPr/>
        </p:nvSpPr>
        <p:spPr>
          <a:xfrm>
            <a:off x="7266382" y="5695871"/>
            <a:ext cx="3950830" cy="4289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hu-HU" sz="1000" b="0" i="0" dirty="0">
                <a:solidFill>
                  <a:srgbClr val="666666"/>
                </a:solidFill>
                <a:effectLst/>
              </a:rPr>
              <a:t>40. </a:t>
            </a:r>
            <a:r>
              <a:rPr lang="hu-HU" sz="1000" b="0" i="0" dirty="0" err="1">
                <a:solidFill>
                  <a:srgbClr val="666666"/>
                </a:solidFill>
                <a:effectLst/>
              </a:rPr>
              <a:t>Chorintian</a:t>
            </a:r>
            <a:r>
              <a:rPr lang="hu-HU" sz="1000" b="0" i="0" dirty="0">
                <a:solidFill>
                  <a:srgbClr val="666666"/>
                </a:solidFill>
                <a:effectLst/>
              </a:rPr>
              <a:t> </a:t>
            </a:r>
            <a:r>
              <a:rPr lang="hu-HU" sz="1000" b="0" i="0" dirty="0" err="1">
                <a:solidFill>
                  <a:srgbClr val="666666"/>
                </a:solidFill>
                <a:effectLst/>
              </a:rPr>
              <a:t>Atrium</a:t>
            </a:r>
            <a:r>
              <a:rPr lang="hu-HU" sz="1000" b="0" i="0" dirty="0">
                <a:solidFill>
                  <a:srgbClr val="666666"/>
                </a:solidFill>
                <a:effectLst/>
              </a:rPr>
              <a:t> ház (V.30) konyhából vezető útvonal X-</a:t>
            </a:r>
            <a:r>
              <a:rPr lang="hu-HU" sz="1000" b="0" i="0" dirty="0" err="1">
                <a:solidFill>
                  <a:srgbClr val="666666"/>
                </a:solidFill>
                <a:effectLst/>
              </a:rPr>
              <a:t>ekkel</a:t>
            </a:r>
            <a:r>
              <a:rPr lang="hu-HU" sz="1000" b="0" i="0" dirty="0">
                <a:solidFill>
                  <a:srgbClr val="666666"/>
                </a:solidFill>
                <a:effectLst/>
              </a:rPr>
              <a:t> jelölve a lehetséges rabszolga állomás. </a:t>
            </a:r>
            <a:r>
              <a:rPr lang="hu-HU" sz="1000" b="0" i="0" dirty="0" err="1">
                <a:solidFill>
                  <a:srgbClr val="666666"/>
                </a:solidFill>
                <a:effectLst/>
              </a:rPr>
              <a:t>Herculaneum</a:t>
            </a:r>
            <a:r>
              <a:rPr lang="hu-HU" sz="1000" b="0" i="0" dirty="0">
                <a:solidFill>
                  <a:srgbClr val="666666"/>
                </a:solidFill>
                <a:effectLst/>
              </a:rPr>
              <a:t>. (</a:t>
            </a:r>
            <a:r>
              <a:rPr lang="hu-HU" sz="1000" b="0" i="0" dirty="0" err="1">
                <a:solidFill>
                  <a:srgbClr val="666666"/>
                </a:solidFill>
                <a:effectLst/>
              </a:rPr>
              <a:t>Maiuri</a:t>
            </a:r>
            <a:r>
              <a:rPr lang="hu-HU" sz="1000" b="0" i="0" dirty="0">
                <a:solidFill>
                  <a:srgbClr val="666666"/>
                </a:solidFill>
                <a:effectLst/>
              </a:rPr>
              <a:t> 1958, </a:t>
            </a:r>
            <a:r>
              <a:rPr lang="hu-HU" sz="1000" b="0" i="0" dirty="0" err="1">
                <a:solidFill>
                  <a:srgbClr val="666666"/>
                </a:solidFill>
                <a:effectLst/>
              </a:rPr>
              <a:t>fig</a:t>
            </a:r>
            <a:r>
              <a:rPr lang="hu-HU" sz="1000" b="0" i="0" dirty="0">
                <a:solidFill>
                  <a:srgbClr val="666666"/>
                </a:solidFill>
                <a:effectLst/>
              </a:rPr>
              <a:t>. 209) </a:t>
            </a:r>
            <a:endParaRPr lang="hu-HU" sz="1000" dirty="0"/>
          </a:p>
        </p:txBody>
      </p:sp>
    </p:spTree>
    <p:extLst>
      <p:ext uri="{BB962C8B-B14F-4D97-AF65-F5344CB8AC3E}">
        <p14:creationId xmlns:p14="http://schemas.microsoft.com/office/powerpoint/2010/main" val="2649116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C96D05DB-E427-FECA-B504-77A7619EB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9699" y="875694"/>
            <a:ext cx="4071511" cy="4714615"/>
          </a:xfrm>
          <a:prstGeom prst="rect">
            <a:avLst/>
          </a:prstGeom>
        </p:spPr>
      </p:pic>
      <p:sp>
        <p:nvSpPr>
          <p:cNvPr id="3" name="Cím 1">
            <a:extLst>
              <a:ext uri="{FF2B5EF4-FFF2-40B4-BE49-F238E27FC236}">
                <a16:creationId xmlns:a16="http://schemas.microsoft.com/office/drawing/2014/main" id="{D1A794EB-F948-6724-8283-B2C2C599F68F}"/>
              </a:ext>
            </a:extLst>
          </p:cNvPr>
          <p:cNvSpPr txBox="1">
            <a:spLocks/>
          </p:cNvSpPr>
          <p:nvPr/>
        </p:nvSpPr>
        <p:spPr>
          <a:xfrm>
            <a:off x="6994091" y="5675272"/>
            <a:ext cx="4498254" cy="4289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hu-HU" sz="1000" b="0" i="0" dirty="0">
                <a:solidFill>
                  <a:srgbClr val="666666"/>
                </a:solidFill>
                <a:effectLst/>
              </a:rPr>
              <a:t>18. Konyha, főzőlappal. Julius </a:t>
            </a:r>
            <a:r>
              <a:rPr lang="hu-HU" sz="1000" b="0" i="0" dirty="0" err="1">
                <a:solidFill>
                  <a:srgbClr val="666666"/>
                </a:solidFill>
                <a:effectLst/>
              </a:rPr>
              <a:t>Bolybius</a:t>
            </a:r>
            <a:r>
              <a:rPr lang="hu-HU" sz="1000" b="0" i="0" dirty="0">
                <a:solidFill>
                  <a:srgbClr val="666666"/>
                </a:solidFill>
                <a:effectLst/>
              </a:rPr>
              <a:t> ház (IX. 13. 1-3), </a:t>
            </a:r>
            <a:r>
              <a:rPr lang="hu-HU" sz="1000" b="0" i="0" dirty="0" err="1">
                <a:solidFill>
                  <a:srgbClr val="666666"/>
                </a:solidFill>
                <a:effectLst/>
              </a:rPr>
              <a:t>Pompeii</a:t>
            </a:r>
            <a:r>
              <a:rPr lang="hu-HU" sz="1000" dirty="0">
                <a:solidFill>
                  <a:srgbClr val="666666"/>
                </a:solidFill>
              </a:rPr>
              <a:t>. Szerző:  </a:t>
            </a:r>
            <a:r>
              <a:rPr lang="it-IT" sz="1000" dirty="0">
                <a:solidFill>
                  <a:srgbClr val="666666"/>
                </a:solidFill>
              </a:rPr>
              <a:t>(su concessione del Ministero per i Beni e le Attività Culturali – Soprintendenza Speciale</a:t>
            </a:r>
            <a:r>
              <a:rPr lang="hu-HU" sz="1000" dirty="0">
                <a:solidFill>
                  <a:srgbClr val="666666"/>
                </a:solidFill>
              </a:rPr>
              <a:t> </a:t>
            </a:r>
            <a:r>
              <a:rPr lang="it-IT" sz="1000" dirty="0">
                <a:solidFill>
                  <a:srgbClr val="666666"/>
                </a:solidFill>
              </a:rPr>
              <a:t>per i Beni Archeologici di Napoli e Pompei).</a:t>
            </a:r>
            <a:endParaRPr lang="hu-HU" sz="1000" dirty="0">
              <a:solidFill>
                <a:srgbClr val="666666"/>
              </a:solidFill>
            </a:endParaRPr>
          </a:p>
        </p:txBody>
      </p:sp>
      <p:sp>
        <p:nvSpPr>
          <p:cNvPr id="4" name="Tartalom helye 4">
            <a:extLst>
              <a:ext uri="{FF2B5EF4-FFF2-40B4-BE49-F238E27FC236}">
                <a16:creationId xmlns:a16="http://schemas.microsoft.com/office/drawing/2014/main" id="{11D69955-F93F-57AF-7F54-5417AC439AB6}"/>
              </a:ext>
            </a:extLst>
          </p:cNvPr>
          <p:cNvSpPr txBox="1">
            <a:spLocks/>
          </p:cNvSpPr>
          <p:nvPr/>
        </p:nvSpPr>
        <p:spPr>
          <a:xfrm>
            <a:off x="865910" y="1359574"/>
            <a:ext cx="6058910" cy="4530174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hu-HU" sz="2000" dirty="0"/>
              <a:t>A rabszolgák mindenütt jelen voltak a házban</a:t>
            </a:r>
          </a:p>
          <a:p>
            <a:pPr algn="just">
              <a:lnSpc>
                <a:spcPct val="150000"/>
              </a:lnSpc>
            </a:pPr>
            <a:r>
              <a:rPr lang="hu-HU" sz="2000" dirty="0"/>
              <a:t>A szerényebb méretű házaknál „a ház szövetévé” váltak, nem volt lehetőség a teljes elkülönülésre</a:t>
            </a:r>
          </a:p>
          <a:p>
            <a:pPr algn="just">
              <a:lnSpc>
                <a:spcPct val="150000"/>
              </a:lnSpc>
            </a:pPr>
            <a:r>
              <a:rPr lang="hu-HU" sz="2000" dirty="0"/>
              <a:t>Könnyebben integrálódtak, paradox módon régészeti szempontból szinte láthatatlanná váltak </a:t>
            </a:r>
            <a:r>
              <a:rPr lang="hu-HU" sz="2000" i="1" dirty="0"/>
              <a:t>(34.)</a:t>
            </a:r>
          </a:p>
          <a:p>
            <a:pPr algn="just">
              <a:lnSpc>
                <a:spcPct val="150000"/>
              </a:lnSpc>
            </a:pPr>
            <a:r>
              <a:rPr lang="hu-HU" sz="2000" i="1" dirty="0"/>
              <a:t>„</a:t>
            </a:r>
            <a:r>
              <a:rPr lang="hu-HU" sz="2000" i="1" dirty="0" err="1"/>
              <a:t>Martal</a:t>
            </a:r>
            <a:r>
              <a:rPr lang="hu-HU" sz="2000" i="1" dirty="0"/>
              <a:t> panaszkodik, hogy egy szeretet „boröntőből” szakácsnő lett, szépsége mára a konyhai korom, haját pedig a zsíros lángok szennyezték be.” (10,66)  </a:t>
            </a:r>
          </a:p>
        </p:txBody>
      </p:sp>
    </p:spTree>
    <p:extLst>
      <p:ext uri="{BB962C8B-B14F-4D97-AF65-F5344CB8AC3E}">
        <p14:creationId xmlns:p14="http://schemas.microsoft.com/office/powerpoint/2010/main" val="1311233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1DD1AA5C-E928-294A-05C6-1F4D27AC6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4806" y="1216296"/>
            <a:ext cx="5939900" cy="4062285"/>
          </a:xfrm>
          <a:prstGeom prst="rect">
            <a:avLst/>
          </a:prstGeom>
        </p:spPr>
      </p:pic>
      <p:sp>
        <p:nvSpPr>
          <p:cNvPr id="3" name="Cím 1">
            <a:extLst>
              <a:ext uri="{FF2B5EF4-FFF2-40B4-BE49-F238E27FC236}">
                <a16:creationId xmlns:a16="http://schemas.microsoft.com/office/drawing/2014/main" id="{EF83BE8A-F752-ED2D-D472-F7F060FB1C09}"/>
              </a:ext>
            </a:extLst>
          </p:cNvPr>
          <p:cNvSpPr txBox="1">
            <a:spLocks/>
          </p:cNvSpPr>
          <p:nvPr/>
        </p:nvSpPr>
        <p:spPr>
          <a:xfrm>
            <a:off x="5310951" y="5476266"/>
            <a:ext cx="6070558" cy="44185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hu-HU" sz="1000"/>
              <a:t>Sutoria Primigenia ház, az átrium délkeleti sarkában lévő ajtónyílások </a:t>
            </a:r>
            <a:r>
              <a:rPr lang="it-IT" sz="1000"/>
              <a:t>(I.13.2), Pompeii. Photo: authors (su concessione del Ministero per i Beni e le Attività Culturali –Soprintendenza Speciale per i Beni Archeologici di Napoli e Pompei).</a:t>
            </a:r>
            <a:endParaRPr lang="hu-HU" sz="1000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C4C8907A-AE00-2F8F-DB33-26E835B0F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599" y="1622866"/>
            <a:ext cx="3485263" cy="3249143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573BF406-AC62-5482-CB89-9CA02EFEEF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848" y="4942501"/>
            <a:ext cx="3664014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858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A22320-A15E-5B3C-7FA8-2030006E32E4}"/>
              </a:ext>
            </a:extLst>
          </p:cNvPr>
          <p:cNvSpPr txBox="1">
            <a:spLocks/>
          </p:cNvSpPr>
          <p:nvPr/>
        </p:nvSpPr>
        <p:spPr>
          <a:xfrm>
            <a:off x="1295402" y="982132"/>
            <a:ext cx="9601196" cy="895159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dirty="0"/>
              <a:t>Petronius: </a:t>
            </a:r>
            <a:r>
              <a:rPr lang="hu-HU" dirty="0" err="1"/>
              <a:t>Trimalchio</a:t>
            </a:r>
            <a:r>
              <a:rPr lang="hu-HU" dirty="0"/>
              <a:t> lakomája</a:t>
            </a:r>
            <a:br>
              <a:rPr lang="hu-HU" dirty="0"/>
            </a:br>
            <a:endParaRPr lang="hu-HU" sz="1600" dirty="0"/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81EE57DC-4568-D098-00AF-10E29667FD84}"/>
              </a:ext>
            </a:extLst>
          </p:cNvPr>
          <p:cNvSpPr txBox="1">
            <a:spLocks/>
          </p:cNvSpPr>
          <p:nvPr/>
        </p:nvSpPr>
        <p:spPr>
          <a:xfrm>
            <a:off x="1052945" y="1918855"/>
            <a:ext cx="10321637" cy="375766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hu-HU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Petronius szatírájában </a:t>
            </a:r>
            <a:r>
              <a:rPr lang="hu-HU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Trimalchio</a:t>
            </a:r>
            <a:r>
              <a:rPr lang="hu-HU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vacsorája – a bankett leghíresebb ábrázolása</a:t>
            </a:r>
          </a:p>
          <a:p>
            <a:pPr>
              <a:lnSpc>
                <a:spcPct val="150000"/>
              </a:lnSpc>
            </a:pPr>
            <a:r>
              <a:rPr lang="hu-HU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hu-HU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Encolpius</a:t>
            </a:r>
            <a:r>
              <a:rPr lang="hu-HU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hu-HU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azt hitted volna, hogy egy </a:t>
            </a:r>
            <a:r>
              <a:rPr lang="hu-HU" i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pantomin</a:t>
            </a:r>
            <a:r>
              <a:rPr lang="hu-HU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kórus előadása, nem pedig egy </a:t>
            </a:r>
            <a:r>
              <a:rPr lang="hu-HU" i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pater</a:t>
            </a:r>
            <a:r>
              <a:rPr lang="hu-HU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i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familias</a:t>
            </a:r>
            <a:r>
              <a:rPr lang="hu-HU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étkezője</a:t>
            </a:r>
            <a:r>
              <a:rPr lang="hu-HU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”  </a:t>
            </a:r>
          </a:p>
          <a:p>
            <a:pPr>
              <a:lnSpc>
                <a:spcPct val="150000"/>
              </a:lnSpc>
            </a:pPr>
            <a:r>
              <a:rPr lang="hu-HU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35 különböző tevékenységgel foglalkozó rabszolga van jelen a műben</a:t>
            </a:r>
            <a:endParaRPr lang="hu-HU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hu-HU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Vannak rabszolgák, akik a cselekedeteikkel vannak jelen -</a:t>
            </a:r>
            <a:r>
              <a:rPr lang="hu-HU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jelentéktelennek tűnnek a megnevezett dolgokhoz képest pl. felszolgálók, zenészek, szakácsok</a:t>
            </a:r>
          </a:p>
          <a:p>
            <a:pPr>
              <a:lnSpc>
                <a:spcPct val="150000"/>
              </a:lnSpc>
            </a:pPr>
            <a:r>
              <a:rPr lang="hu-HU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 bankett középpontjában egy koreográfia állt</a:t>
            </a:r>
          </a:p>
          <a:p>
            <a:pPr>
              <a:lnSpc>
                <a:spcPct val="150000"/>
              </a:lnSpc>
            </a:pPr>
            <a:endParaRPr lang="hu-HU" dirty="0">
              <a:solidFill>
                <a:prstClr val="black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hu-HU" kern="1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/>
              <a:buNone/>
            </a:pPr>
            <a:endParaRPr lang="hu-HU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160925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us">
  <a:themeElements>
    <a:clrScheme name="Organikus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u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us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2368</TotalTime>
  <Words>1074</Words>
  <Application>Microsoft Office PowerPoint</Application>
  <PresentationFormat>Szélesvásznú</PresentationFormat>
  <Paragraphs>65</Paragraphs>
  <Slides>17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21" baseType="lpstr">
      <vt:lpstr>Arial</vt:lpstr>
      <vt:lpstr>Calibri</vt:lpstr>
      <vt:lpstr>Garamond</vt:lpstr>
      <vt:lpstr>Organikus</vt:lpstr>
      <vt:lpstr>SZOLGÁK A HÁZBAN A római rabszolgák látható és láthatatlan élete </vt:lpstr>
      <vt:lpstr>PowerPoint-bemutató</vt:lpstr>
      <vt:lpstr>PowerPoint-bemutató</vt:lpstr>
      <vt:lpstr>PowerPoint-bemutató</vt:lpstr>
      <vt:lpstr>PowerPoint-bemutató</vt:lpstr>
      <vt:lpstr>PowerPoint-bemutató</vt:lpstr>
      <vt:lpstr>20. Vigyázz a kutya harap padlómozaik, Tragic Poet (VI.8.5) Pompeii, Fotó: Scala / Art Resource, NY, ART56973 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Farkas Gábor</dc:creator>
  <cp:lastModifiedBy>Farkas Gábor</cp:lastModifiedBy>
  <cp:revision>71</cp:revision>
  <dcterms:created xsi:type="dcterms:W3CDTF">2023-11-06T17:20:09Z</dcterms:created>
  <dcterms:modified xsi:type="dcterms:W3CDTF">2023-11-13T17:39:46Z</dcterms:modified>
</cp:coreProperties>
</file>