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3" r:id="rId10"/>
    <p:sldId id="264" r:id="rId11"/>
    <p:sldId id="267" r:id="rId12"/>
    <p:sldId id="265" r:id="rId13"/>
    <p:sldId id="272" r:id="rId14"/>
    <p:sldId id="274" r:id="rId15"/>
    <p:sldId id="266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2D5DC-697D-40F5-B7BD-8398275FDE2A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6E3DB-E04E-41CB-8634-99F2CC36AF5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7355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3839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781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7091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0673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2309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222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3722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486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6264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4370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152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345B0-42B1-4964-BBA8-A63890D4F1B3}" type="datetimeFigureOut">
              <a:rPr lang="hu-HU" smtClean="0"/>
              <a:t>2023.11.15.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AD605-908D-4279-BF60-67A8EBD31F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7223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smtClean="0"/>
              <a:t>RABSZOLGÁK A MŰHELYEKBEN</a:t>
            </a:r>
            <a:endParaRPr lang="hu-HU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906982"/>
            <a:ext cx="9144000" cy="1350818"/>
          </a:xfrm>
        </p:spPr>
        <p:txBody>
          <a:bodyPr/>
          <a:lstStyle/>
          <a:p>
            <a:r>
              <a:rPr lang="hu-HU" b="1" dirty="0" smtClean="0"/>
              <a:t>RABSZOLGÁK ÉLETE POMPEJIBEN ÉS OSTIÁBAN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2662142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hu-HU" dirty="0" err="1" smtClean="0"/>
              <a:t>Via</a:t>
            </a:r>
            <a:r>
              <a:rPr lang="hu-HU" dirty="0" smtClean="0"/>
              <a:t> </a:t>
            </a:r>
            <a:r>
              <a:rPr lang="hu-HU" dirty="0" err="1" smtClean="0"/>
              <a:t>Stabiana</a:t>
            </a:r>
            <a:r>
              <a:rPr lang="hu-HU" dirty="0" smtClean="0"/>
              <a:t> in </a:t>
            </a:r>
            <a:r>
              <a:rPr lang="hu-HU" dirty="0" err="1" smtClean="0"/>
              <a:t>Pompeii</a:t>
            </a:r>
            <a:endParaRPr lang="hu-HU" dirty="0"/>
          </a:p>
        </p:txBody>
      </p:sp>
      <p:pic>
        <p:nvPicPr>
          <p:cNvPr id="1026" name="Picture 2" descr="image00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783" y="1163638"/>
            <a:ext cx="6684433" cy="501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1510145" y="6497782"/>
            <a:ext cx="3851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Fotó a szerző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41989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400" dirty="0" smtClean="0"/>
              <a:t>A Pék Háza alaprajza pompejiben.(Clarke nyomán, 2003)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953418"/>
            <a:ext cx="8825345" cy="429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89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A pékség malomudvara (fotó: a szerző)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4109" y="2036619"/>
            <a:ext cx="8797636" cy="440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7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/>
              <a:t>Kilátás a</a:t>
            </a:r>
            <a:r>
              <a:rPr lang="hu-HU" sz="2800" dirty="0" smtClean="0"/>
              <a:t>z előcsarnokra </a:t>
            </a:r>
            <a:r>
              <a:rPr lang="hu-HU" sz="2800" dirty="0"/>
              <a:t>a </a:t>
            </a:r>
            <a:r>
              <a:rPr lang="hu-HU" sz="2800" dirty="0" err="1" smtClean="0"/>
              <a:t>tablinumról</a:t>
            </a:r>
            <a:r>
              <a:rPr lang="hu-HU" sz="2800" dirty="0" smtClean="0"/>
              <a:t>. (fotó: a szerző)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2764" y="1925782"/>
            <a:ext cx="7827818" cy="461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42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Malmok a Pék Háza udvarán. (fotó: a szerző)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1709" y="1842655"/>
            <a:ext cx="8756073" cy="464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372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Apuleius: Átváltozások - John Price latin nyelvű </a:t>
            </a:r>
            <a:r>
              <a:rPr lang="hu-HU" dirty="0" smtClean="0"/>
              <a:t>kiadása, 1650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3128" y="1825624"/>
            <a:ext cx="3352800" cy="4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905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249383"/>
            <a:ext cx="10515600" cy="1302326"/>
          </a:xfrm>
        </p:spPr>
        <p:txBody>
          <a:bodyPr>
            <a:normAutofit/>
          </a:bodyPr>
          <a:lstStyle/>
          <a:p>
            <a:r>
              <a:rPr lang="hu-HU" sz="2800" dirty="0"/>
              <a:t>A mű eredeti címe ASINUS AUREUS (METAMORPHOSEON L. XI.) Kr. u. II. század A magyar fordítás RÉVAY JÓZSEF műve.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551709"/>
            <a:ext cx="10515600" cy="46252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Jóságos istenek, micsoda emberkék! Kék csíkok tarkították a bőrük egész felületét, a hátuk csupa hasadás volt a verésektől, rongyaik inkább csak árnyékolták, mint takarták testüket, némelyik meg valami hitvány kis rongydarabbal éppen csak a szemérmét födte be, de valamennyien úgy voltak öltözve, hogy a testük kilógott a cafatjaikból. A homlokukon szégyenbélyeg, hajuk rövidre nyírva, lábukon bilincs, arcuk ijesztő halotti sárga; forró gőz, fekete füst kimarta szemhéjaikat; éppen ezért mind rövidlátók voltak. Piszkos fehérre </a:t>
            </a:r>
            <a:r>
              <a:rPr lang="hu-HU" dirty="0" smtClean="0"/>
              <a:t>vonta </a:t>
            </a:r>
            <a:r>
              <a:rPr lang="hu-HU" dirty="0"/>
              <a:t>be őket a liszt hamuja, olyanok voltak, mint az ökölvívók, akik finom </a:t>
            </a:r>
            <a:r>
              <a:rPr lang="hu-HU" dirty="0" smtClean="0"/>
              <a:t>homokkal </a:t>
            </a:r>
            <a:r>
              <a:rPr lang="hu-HU" dirty="0"/>
              <a:t>behintve viaskodnak.</a:t>
            </a:r>
          </a:p>
        </p:txBody>
      </p:sp>
    </p:spTree>
    <p:extLst>
      <p:ext uri="{BB962C8B-B14F-4D97-AF65-F5344CB8AC3E}">
        <p14:creationId xmlns:p14="http://schemas.microsoft.com/office/powerpoint/2010/main" val="2570601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/>
              <a:t>A fríz rajza </a:t>
            </a:r>
            <a:r>
              <a:rPr lang="hu-HU" sz="2800" dirty="0" err="1"/>
              <a:t>Eurysaces</a:t>
            </a:r>
            <a:r>
              <a:rPr lang="hu-HU" sz="2800" dirty="0"/>
              <a:t> sírján, Rómában. (</a:t>
            </a:r>
            <a:r>
              <a:rPr lang="hu-HU" sz="2800" dirty="0" err="1"/>
              <a:t>Lamer</a:t>
            </a:r>
            <a:r>
              <a:rPr lang="hu-HU" sz="2800" dirty="0"/>
              <a:t> nyomán </a:t>
            </a:r>
            <a:r>
              <a:rPr lang="hu-HU" sz="2800" dirty="0" smtClean="0"/>
              <a:t>1915</a:t>
            </a:r>
            <a:r>
              <a:rPr lang="hu-HU" sz="2800" dirty="0"/>
              <a:t>)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067719"/>
            <a:ext cx="10286999" cy="431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06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/>
              <a:t>Egy malomhoz befogott szamár </a:t>
            </a:r>
            <a:r>
              <a:rPr lang="hu-HU" sz="2800" dirty="0" err="1"/>
              <a:t>domborműve</a:t>
            </a:r>
            <a:r>
              <a:rPr lang="hu-HU" sz="2800" dirty="0"/>
              <a:t> </a:t>
            </a:r>
            <a:r>
              <a:rPr lang="hu-HU" sz="2800" dirty="0" smtClean="0"/>
              <a:t>P</a:t>
            </a:r>
            <a:r>
              <a:rPr lang="hu-HU" sz="2800" dirty="0"/>
              <a:t>. </a:t>
            </a:r>
            <a:r>
              <a:rPr lang="hu-HU" sz="2800" dirty="0" err="1"/>
              <a:t>Nonius</a:t>
            </a:r>
            <a:r>
              <a:rPr lang="hu-HU" sz="2800" dirty="0"/>
              <a:t> temetkezési </a:t>
            </a:r>
            <a:r>
              <a:rPr lang="hu-HU" sz="2800" dirty="0" smtClean="0"/>
              <a:t>emlékművén </a:t>
            </a:r>
            <a:r>
              <a:rPr lang="hu-HU" sz="2800" dirty="0"/>
              <a:t>első század (</a:t>
            </a:r>
            <a:r>
              <a:rPr lang="hu-HU" sz="2800" dirty="0" err="1"/>
              <a:t>Museo</a:t>
            </a:r>
            <a:r>
              <a:rPr lang="hu-HU" sz="2800" dirty="0"/>
              <a:t> </a:t>
            </a:r>
            <a:r>
              <a:rPr lang="hu-HU" sz="2800" dirty="0" err="1"/>
              <a:t>Chiaramonti</a:t>
            </a:r>
            <a:r>
              <a:rPr lang="hu-HU" sz="2800" dirty="0"/>
              <a:t>, Vatikáni Múzeumok). Fotó: Scala / Art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091" y="2050474"/>
            <a:ext cx="9809018" cy="399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35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Piazza a Via Consolare és Vicolo di Narciso </a:t>
            </a:r>
            <a:r>
              <a:rPr lang="it-IT" sz="2800" dirty="0" smtClean="0"/>
              <a:t>sark</a:t>
            </a:r>
            <a:r>
              <a:rPr lang="hu-HU" sz="2800" dirty="0" smtClean="0"/>
              <a:t>a</a:t>
            </a:r>
            <a:r>
              <a:rPr lang="it-IT" sz="2800" dirty="0" smtClean="0"/>
              <a:t>, Pompeiben</a:t>
            </a:r>
            <a:r>
              <a:rPr lang="hu-HU" sz="2800" dirty="0" smtClean="0"/>
              <a:t> ( fotó: a szerző)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95453"/>
            <a:ext cx="4600575" cy="31623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289964" y="2295453"/>
            <a:ext cx="4779818" cy="316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782" y="2295453"/>
            <a:ext cx="4419600" cy="318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17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/>
              <a:t>Phaedrus műveinek </a:t>
            </a:r>
            <a:r>
              <a:rPr lang="hu-HU" sz="2800" dirty="0" smtClean="0"/>
              <a:t>1745-ös kiadása (forrás: </a:t>
            </a:r>
            <a:r>
              <a:rPr lang="hu-HU" sz="2800" dirty="0" err="1" smtClean="0"/>
              <a:t>wikipédia</a:t>
            </a:r>
            <a:r>
              <a:rPr lang="hu-HU" sz="2800" dirty="0" smtClean="0"/>
              <a:t>)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4073" y="1690688"/>
            <a:ext cx="2978727" cy="504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41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08257"/>
          </a:xfrm>
        </p:spPr>
        <p:txBody>
          <a:bodyPr>
            <a:noAutofit/>
          </a:bodyPr>
          <a:lstStyle/>
          <a:p>
            <a:r>
              <a:rPr lang="hu-HU" sz="3600" dirty="0"/>
              <a:t>BUDAPEST, 1900. HORNYÁNSZKY VIKTOR CS. ÉS KIR. UDVARI </a:t>
            </a:r>
            <a:r>
              <a:rPr lang="hu-HU" sz="3600" dirty="0" smtClean="0"/>
              <a:t>KÖNYVNYOMDÁJA</a:t>
            </a:r>
            <a:br>
              <a:rPr lang="hu-HU" sz="3600" dirty="0" smtClean="0"/>
            </a:br>
            <a:r>
              <a:rPr lang="hu-HU" sz="3600" dirty="0" smtClean="0"/>
              <a:t> </a:t>
            </a:r>
            <a:r>
              <a:rPr lang="hu-HU" sz="3600" dirty="0"/>
              <a:t>ÁRA 3 KORONA.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9964" y="1981200"/>
            <a:ext cx="7038109" cy="440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720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942109" y="554182"/>
            <a:ext cx="10390909" cy="570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969818"/>
            <a:ext cx="7412182" cy="529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32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A pékség malmai </a:t>
            </a:r>
            <a:r>
              <a:rPr lang="hu-HU" sz="2800" dirty="0" err="1" smtClean="0"/>
              <a:t>Ostiában</a:t>
            </a:r>
            <a:r>
              <a:rPr lang="hu-HU" sz="2800" dirty="0" smtClean="0"/>
              <a:t>. (fotó: a szerző)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6218" y="1825624"/>
            <a:ext cx="6331527" cy="4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16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Dagasztógépek és sütők </a:t>
            </a:r>
            <a:r>
              <a:rPr lang="hu-HU" sz="2800" dirty="0" err="1" smtClean="0"/>
              <a:t>Ostiában</a:t>
            </a:r>
            <a:r>
              <a:rPr lang="hu-HU" sz="2800" dirty="0" smtClean="0"/>
              <a:t> (fotó: a szerző)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50316"/>
            <a:ext cx="4167478" cy="435133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674" y="1950315"/>
            <a:ext cx="4918362" cy="421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49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Rabszolgák kétezer éves hálóterme </a:t>
            </a:r>
            <a:r>
              <a:rPr lang="hu-HU" sz="2800" dirty="0" err="1" smtClean="0"/>
              <a:t>Pompeiben</a:t>
            </a:r>
            <a:r>
              <a:rPr lang="hu-HU" sz="2800" dirty="0" smtClean="0"/>
              <a:t> (Origó, 2023.08.21. cikkéből)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3164" y="1825625"/>
            <a:ext cx="860352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29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b="1" dirty="0"/>
              <a:t>Rabszolgák az </a:t>
            </a:r>
            <a:r>
              <a:rPr lang="hu-HU" sz="2800" b="1" dirty="0" smtClean="0"/>
              <a:t>árutermelésben (</a:t>
            </a:r>
            <a:r>
              <a:rPr lang="hu-HU" sz="2800" b="1" smtClean="0"/>
              <a:t>forrás romaikor.hu)</a:t>
            </a:r>
            <a:r>
              <a:rPr lang="hu-HU" b="1" dirty="0"/>
              <a:t/>
            </a:r>
            <a:br>
              <a:rPr lang="hu-HU" b="1" dirty="0"/>
            </a:b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1745" y="2067719"/>
            <a:ext cx="5957455" cy="441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62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3901</TotalTime>
  <Words>330</Words>
  <Application>Microsoft Office PowerPoint</Application>
  <PresentationFormat>Szélesvásznú</PresentationFormat>
  <Paragraphs>20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Office-téma</vt:lpstr>
      <vt:lpstr>RABSZOLGÁK A MŰHELYEKBEN</vt:lpstr>
      <vt:lpstr>Via Stabiana in Pompeii</vt:lpstr>
      <vt:lpstr>A Pék Háza alaprajza pompejiben.(Clarke nyomán, 2003)</vt:lpstr>
      <vt:lpstr>A pékség malomudvara (fotó: a szerző)</vt:lpstr>
      <vt:lpstr>Kilátás az előcsarnokra a tablinumról. (fotó: a szerző)</vt:lpstr>
      <vt:lpstr>Malmok a Pék Háza udvarán. (fotó: a szerző)</vt:lpstr>
      <vt:lpstr>Apuleius: Átváltozások - John Price latin nyelvű kiadása, 1650</vt:lpstr>
      <vt:lpstr>A mű eredeti címe ASINUS AUREUS (METAMORPHOSEON L. XI.) Kr. u. II. század A magyar fordítás RÉVAY JÓZSEF műve. </vt:lpstr>
      <vt:lpstr>A fríz rajza Eurysaces sírján, Rómában. (Lamer nyomán 1915)</vt:lpstr>
      <vt:lpstr>Egy malomhoz befogott szamár domborműve P. Nonius temetkezési emlékművén első század (Museo Chiaramonti, Vatikáni Múzeumok). Fotó: Scala / Art</vt:lpstr>
      <vt:lpstr>Piazza a Via Consolare és Vicolo di Narciso sarka, Pompeiben ( fotó: a szerző)</vt:lpstr>
      <vt:lpstr>Phaedrus műveinek 1745-ös kiadása (forrás: wikipédia)</vt:lpstr>
      <vt:lpstr>BUDAPEST, 1900. HORNYÁNSZKY VIKTOR CS. ÉS KIR. UDVARI KÖNYVNYOMDÁJA  ÁRA 3 KORONA.</vt:lpstr>
      <vt:lpstr>PowerPoint-bemutató</vt:lpstr>
      <vt:lpstr>A pékség malmai Ostiában. (fotó: a szerző)</vt:lpstr>
      <vt:lpstr>Dagasztógépek és sütők Ostiában (fotó: a szerző)</vt:lpstr>
      <vt:lpstr>Rabszolgák kétezer éves hálóterme Pompeiben (Origó, 2023.08.21. cikkéből)</vt:lpstr>
      <vt:lpstr>Rabszolgák az árutermelésben (forrás romaikor.hu)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RABSZOLGÁK A MŰHELYEKBEN</dc:title>
  <dc:creator>Zsuzsa</dc:creator>
  <cp:lastModifiedBy>Zsuzsa</cp:lastModifiedBy>
  <cp:revision>25</cp:revision>
  <dcterms:created xsi:type="dcterms:W3CDTF">2023-10-26T17:54:20Z</dcterms:created>
  <dcterms:modified xsi:type="dcterms:W3CDTF">2023-11-15T19:48:21Z</dcterms:modified>
</cp:coreProperties>
</file>