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7" r:id="rId10"/>
    <p:sldId id="269" r:id="rId11"/>
    <p:sldId id="266" r:id="rId12"/>
    <p:sldId id="263" r:id="rId13"/>
    <p:sldId id="265" r:id="rId14"/>
    <p:sldId id="268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01517-AA65-4965-BE56-D2522424C161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EA0C6-3C2A-429F-9323-54A6492778F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530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EA0C6-3C2A-429F-9323-54A6492778FB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448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2023. 11. 13.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hyperlink" Target="https://www.szepmuveszeti.hu/mutargyak/21001/" TargetMode="External"/><Relationship Id="rId4" Type="http://schemas.openxmlformats.org/officeDocument/2006/relationships/hyperlink" Target="https://humanetologia.elte.hu/amezogazdasagmegjelenes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oricang.it/a/lolio-doliva-sostanza-multiuso-degli-antichi-romani_14928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43508" y="2060848"/>
            <a:ext cx="8856984" cy="1470025"/>
          </a:xfrm>
        </p:spPr>
        <p:txBody>
          <a:bodyPr>
            <a:normAutofit fontScale="90000"/>
          </a:bodyPr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6000" b="1" dirty="0"/>
              <a:t>John W. </a:t>
            </a:r>
            <a:r>
              <a:rPr lang="hu-HU" sz="6000" b="1" dirty="0" err="1"/>
              <a:t>Humphrey</a:t>
            </a:r>
            <a:r>
              <a:rPr lang="hu-HU" sz="6000" b="1" dirty="0"/>
              <a:t/>
            </a:r>
            <a:br>
              <a:rPr lang="hu-HU" sz="6000" b="1" dirty="0"/>
            </a:br>
            <a:r>
              <a:rPr lang="hu-HU" sz="6000" b="1" dirty="0" smtClean="0"/>
              <a:t>ANCIENT </a:t>
            </a:r>
            <a:r>
              <a:rPr lang="hu-HU" sz="6000" b="1" dirty="0"/>
              <a:t>TECHNOLOGY</a:t>
            </a:r>
            <a:br>
              <a:rPr lang="hu-HU" sz="6000" b="1" dirty="0"/>
            </a:br>
            <a:r>
              <a:rPr lang="hu-HU" sz="6000" b="1" dirty="0" smtClean="0"/>
              <a:t>Étel és ruházkodás</a:t>
            </a:r>
            <a:br>
              <a:rPr lang="hu-HU" sz="6000" b="1" dirty="0" smtClean="0"/>
            </a:br>
            <a:endParaRPr lang="hu-HU" sz="60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59532" y="4941168"/>
            <a:ext cx="8424936" cy="129614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4000" b="1" dirty="0" smtClean="0">
                <a:solidFill>
                  <a:schemeClr val="tx1"/>
                </a:solidFill>
              </a:rPr>
              <a:t>Aquincum </a:t>
            </a:r>
            <a:r>
              <a:rPr lang="hu-HU" sz="4000" b="1" dirty="0" err="1" smtClean="0">
                <a:solidFill>
                  <a:schemeClr val="tx1"/>
                </a:solidFill>
              </a:rPr>
              <a:t>Nostrum</a:t>
            </a:r>
            <a:r>
              <a:rPr lang="hu-HU" sz="4000" b="1" dirty="0" smtClean="0">
                <a:solidFill>
                  <a:schemeClr val="tx1"/>
                </a:solidFill>
              </a:rPr>
              <a:t>/ H.A.S. Háromfogásos gyomortörténelem</a:t>
            </a:r>
          </a:p>
          <a:p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20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8" y="3605571"/>
            <a:ext cx="4941386" cy="251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542069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églalap 1"/>
          <p:cNvSpPr/>
          <p:nvPr/>
        </p:nvSpPr>
        <p:spPr>
          <a:xfrm>
            <a:off x="0" y="6114728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 smtClean="0"/>
              <a:t>1, kép forrás: </a:t>
            </a:r>
            <a:r>
              <a:rPr lang="hu-HU" sz="1400" dirty="0">
                <a:hlinkClick r:id="rId4"/>
              </a:rPr>
              <a:t>https://humanetologia.elte.hu/amezogazdasagmegjelenese.html</a:t>
            </a:r>
            <a:endParaRPr lang="hu-HU" sz="1400" dirty="0"/>
          </a:p>
          <a:p>
            <a:r>
              <a:rPr lang="hu-HU" sz="1400" dirty="0" smtClean="0"/>
              <a:t>2, kép forrás: Aquincum </a:t>
            </a:r>
            <a:r>
              <a:rPr lang="hu-HU" sz="1400" dirty="0" err="1" smtClean="0"/>
              <a:t>Nostrum</a:t>
            </a:r>
            <a:r>
              <a:rPr lang="hu-HU" sz="1400" dirty="0" smtClean="0"/>
              <a:t>: H.A.S. Háromfogásos gyomortörténelem/11. o.</a:t>
            </a:r>
          </a:p>
          <a:p>
            <a:r>
              <a:rPr lang="hu-HU" sz="1400" dirty="0" smtClean="0"/>
              <a:t>3, </a:t>
            </a:r>
            <a:r>
              <a:rPr lang="hu-HU" sz="1400" dirty="0"/>
              <a:t>kép forrás: </a:t>
            </a:r>
            <a:r>
              <a:rPr lang="hu-HU" sz="1400" dirty="0">
                <a:hlinkClick r:id="rId5"/>
              </a:rPr>
              <a:t>https://www.szepmuveszeti.hu/mutargyak/21001</a:t>
            </a:r>
            <a:r>
              <a:rPr lang="hu-HU" sz="1400" dirty="0" smtClean="0">
                <a:hlinkClick r:id="rId5"/>
              </a:rPr>
              <a:t>/</a:t>
            </a:r>
            <a:r>
              <a:rPr lang="hu-HU" sz="1400" dirty="0" smtClean="0"/>
              <a:t> </a:t>
            </a:r>
            <a:endParaRPr lang="hu-HU" sz="1400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/>
          <a:lstStyle/>
          <a:p>
            <a:r>
              <a:rPr lang="hu-HU" dirty="0" smtClean="0"/>
              <a:t>Neolitikum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" t="9514" r="16299"/>
          <a:stretch/>
        </p:blipFill>
        <p:spPr>
          <a:xfrm>
            <a:off x="4438735" y="2103848"/>
            <a:ext cx="4705265" cy="293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4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1763688" y="125958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hu-HU" sz="4400" b="0" dirty="0" smtClean="0"/>
              <a:t>Az első újítások</a:t>
            </a:r>
            <a:endParaRPr lang="hu-HU" sz="4400" b="0" dirty="0"/>
          </a:p>
        </p:txBody>
      </p:sp>
      <p:sp>
        <p:nvSpPr>
          <p:cNvPr id="9" name="Szöveg helye 8"/>
          <p:cNvSpPr>
            <a:spLocks noGrp="1"/>
          </p:cNvSpPr>
          <p:nvPr>
            <p:ph type="body" sz="half" idx="2"/>
          </p:nvPr>
        </p:nvSpPr>
        <p:spPr>
          <a:xfrm>
            <a:off x="0" y="6237146"/>
            <a:ext cx="9144000" cy="618534"/>
          </a:xfrm>
        </p:spPr>
        <p:txBody>
          <a:bodyPr/>
          <a:lstStyle/>
          <a:p>
            <a:r>
              <a:rPr lang="hu-HU" dirty="0" smtClean="0"/>
              <a:t>1, </a:t>
            </a:r>
            <a:r>
              <a:rPr lang="hu-HU" dirty="0"/>
              <a:t>kép forrás: Aquincum </a:t>
            </a:r>
            <a:r>
              <a:rPr lang="hu-HU" dirty="0" err="1"/>
              <a:t>Nostrum</a:t>
            </a:r>
            <a:r>
              <a:rPr lang="hu-HU" dirty="0"/>
              <a:t>: H.A.S. Háromfogásos </a:t>
            </a:r>
            <a:r>
              <a:rPr lang="hu-HU" dirty="0" smtClean="0"/>
              <a:t>gyomortörténelem/ 18. o./ Kőpengés sarló elméleti rekonstrukciója</a:t>
            </a:r>
            <a:endParaRPr lang="hu-HU" dirty="0"/>
          </a:p>
          <a:p>
            <a:r>
              <a:rPr lang="hu-HU" dirty="0" smtClean="0"/>
              <a:t>2, kép forrás: Aquincum/ Halfogás eszközei/ Saját fotó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0" t="31532" r="11900" b="18037"/>
          <a:stretch/>
        </p:blipFill>
        <p:spPr>
          <a:xfrm>
            <a:off x="539552" y="620688"/>
            <a:ext cx="8049778" cy="244827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780928"/>
            <a:ext cx="299389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Földművelés és háziasítás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 lnSpcReduction="10000"/>
          </a:bodyPr>
          <a:lstStyle/>
          <a:p>
            <a:r>
              <a:rPr lang="hu-HU" dirty="0"/>
              <a:t>Falvakban történő letelepedés</a:t>
            </a:r>
          </a:p>
          <a:p>
            <a:r>
              <a:rPr lang="hu-HU" dirty="0" smtClean="0"/>
              <a:t>Állandó élelmiszerellátás</a:t>
            </a:r>
          </a:p>
          <a:p>
            <a:r>
              <a:rPr lang="hu-HU" dirty="0" smtClean="0"/>
              <a:t>Takarmánytöbblet</a:t>
            </a:r>
          </a:p>
          <a:p>
            <a:r>
              <a:rPr lang="hu-HU" dirty="0" smtClean="0"/>
              <a:t>Tárolóedények víz szállítására nem alkalmas még</a:t>
            </a:r>
          </a:p>
          <a:p>
            <a:r>
              <a:rPr lang="hu-HU" dirty="0" smtClean="0"/>
              <a:t>Kereskedelem</a:t>
            </a:r>
          </a:p>
          <a:p>
            <a:r>
              <a:rPr lang="hu-HU" dirty="0" smtClean="0"/>
              <a:t>Falvak közti szállítás</a:t>
            </a:r>
          </a:p>
          <a:p>
            <a:r>
              <a:rPr lang="hu-HU" dirty="0" smtClean="0"/>
              <a:t>Védőfalak felhúzása</a:t>
            </a:r>
          </a:p>
          <a:p>
            <a:r>
              <a:rPr lang="hu-HU" dirty="0" smtClean="0"/>
              <a:t>Katonai újítások a tolvajok ellen</a:t>
            </a:r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</p:txBody>
      </p:sp>
      <p:sp>
        <p:nvSpPr>
          <p:cNvPr id="6" name="Szöveg helye 8"/>
          <p:cNvSpPr txBox="1">
            <a:spLocks/>
          </p:cNvSpPr>
          <p:nvPr/>
        </p:nvSpPr>
        <p:spPr>
          <a:xfrm>
            <a:off x="0" y="6525344"/>
            <a:ext cx="9144000" cy="402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400" dirty="0" smtClean="0"/>
              <a:t>1, kép forrás: David </a:t>
            </a:r>
            <a:r>
              <a:rPr lang="hu-HU" sz="1400" dirty="0" err="1" smtClean="0"/>
              <a:t>Oates</a:t>
            </a:r>
            <a:r>
              <a:rPr lang="hu-HU" sz="1400" dirty="0" smtClean="0"/>
              <a:t> – A civilizáció hajnala / 39. o. / 7. évezredből edény</a:t>
            </a:r>
            <a:endParaRPr lang="hu-HU" sz="1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 r="30800"/>
          <a:stretch/>
        </p:blipFill>
        <p:spPr>
          <a:xfrm>
            <a:off x="5292080" y="1916832"/>
            <a:ext cx="3851920" cy="324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Termesztett élelmiszerek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54928" y="6354031"/>
            <a:ext cx="9108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1, kép forrás: Aquincum </a:t>
            </a:r>
            <a:r>
              <a:rPr lang="hu-HU" sz="1400" dirty="0" err="1"/>
              <a:t>Nostrum</a:t>
            </a:r>
            <a:r>
              <a:rPr lang="hu-HU" sz="1400" dirty="0"/>
              <a:t>: H.A.S. Háromfogásos gyomortörténelem/ </a:t>
            </a:r>
            <a:r>
              <a:rPr lang="hu-HU" sz="1400" dirty="0" smtClean="0"/>
              <a:t>17 </a:t>
            </a:r>
            <a:r>
              <a:rPr lang="hu-HU" sz="1400" dirty="0"/>
              <a:t>o</a:t>
            </a:r>
            <a:r>
              <a:rPr lang="hu-HU" sz="1400" dirty="0" smtClean="0"/>
              <a:t>./ 1, Tárolóedény; 2, őrlőkő; 3, malomkő;</a:t>
            </a:r>
          </a:p>
          <a:p>
            <a:r>
              <a:rPr lang="hu-HU" sz="1400" dirty="0" smtClean="0"/>
              <a:t>2, kép forrás</a:t>
            </a:r>
            <a:r>
              <a:rPr lang="hu-HU" sz="1400" dirty="0"/>
              <a:t>: Aquincum </a:t>
            </a:r>
            <a:r>
              <a:rPr lang="hu-HU" sz="1400" dirty="0" err="1"/>
              <a:t>Nostrum</a:t>
            </a:r>
            <a:r>
              <a:rPr lang="hu-HU" sz="1400" dirty="0"/>
              <a:t>: H.A.S. Háromfogásos gyomortörténelem/ 110 o./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 numCol="2">
            <a:normAutofit lnSpcReduction="10000"/>
          </a:bodyPr>
          <a:lstStyle/>
          <a:p>
            <a:r>
              <a:rPr lang="hu-HU" dirty="0" smtClean="0"/>
              <a:t>Búza</a:t>
            </a:r>
          </a:p>
          <a:p>
            <a:r>
              <a:rPr lang="hu-HU" dirty="0" smtClean="0"/>
              <a:t>Árpa</a:t>
            </a:r>
          </a:p>
          <a:p>
            <a:r>
              <a:rPr lang="hu-HU" dirty="0" smtClean="0"/>
              <a:t>Rozs</a:t>
            </a:r>
          </a:p>
          <a:p>
            <a:r>
              <a:rPr lang="hu-HU" dirty="0" smtClean="0"/>
              <a:t>Káposzta</a:t>
            </a:r>
          </a:p>
          <a:p>
            <a:r>
              <a:rPr lang="hu-HU" dirty="0" smtClean="0"/>
              <a:t>Saláta</a:t>
            </a:r>
          </a:p>
          <a:p>
            <a:r>
              <a:rPr lang="hu-HU" dirty="0" smtClean="0"/>
              <a:t>Spenót</a:t>
            </a:r>
          </a:p>
          <a:p>
            <a:r>
              <a:rPr lang="hu-HU" dirty="0" smtClean="0"/>
              <a:t>Sárgarépa</a:t>
            </a:r>
          </a:p>
          <a:p>
            <a:r>
              <a:rPr lang="hu-HU" dirty="0" smtClean="0"/>
              <a:t>Retek</a:t>
            </a:r>
          </a:p>
          <a:p>
            <a:r>
              <a:rPr lang="hu-HU" dirty="0" smtClean="0"/>
              <a:t>Bab</a:t>
            </a:r>
          </a:p>
          <a:p>
            <a:r>
              <a:rPr lang="hu-HU" dirty="0" smtClean="0"/>
              <a:t>Lencse</a:t>
            </a:r>
          </a:p>
          <a:p>
            <a:r>
              <a:rPr lang="hu-HU" dirty="0" smtClean="0"/>
              <a:t>Diófélék</a:t>
            </a:r>
          </a:p>
          <a:p>
            <a:r>
              <a:rPr lang="hu-HU" dirty="0" smtClean="0"/>
              <a:t>Olajos magvak</a:t>
            </a:r>
          </a:p>
          <a:p>
            <a:r>
              <a:rPr lang="hu-HU" dirty="0" smtClean="0"/>
              <a:t>Olajbogyó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t="2233" b="3476"/>
          <a:stretch/>
        </p:blipFill>
        <p:spPr>
          <a:xfrm>
            <a:off x="4967711" y="4260856"/>
            <a:ext cx="4176289" cy="210470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831" r="21099"/>
          <a:stretch/>
        </p:blipFill>
        <p:spPr>
          <a:xfrm>
            <a:off x="4967711" y="1124744"/>
            <a:ext cx="417629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4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Háziasított állatok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1266299"/>
            <a:ext cx="7715200" cy="2232248"/>
          </a:xfrm>
        </p:spPr>
        <p:txBody>
          <a:bodyPr numCol="3">
            <a:normAutofit fontScale="70000" lnSpcReduction="20000"/>
          </a:bodyPr>
          <a:lstStyle/>
          <a:p>
            <a:r>
              <a:rPr lang="hu-HU" dirty="0" smtClean="0"/>
              <a:t>Ló</a:t>
            </a:r>
          </a:p>
          <a:p>
            <a:r>
              <a:rPr lang="hu-HU" dirty="0" smtClean="0"/>
              <a:t>Kutya</a:t>
            </a:r>
          </a:p>
          <a:p>
            <a:r>
              <a:rPr lang="hu-HU" dirty="0" smtClean="0"/>
              <a:t>Ökör</a:t>
            </a:r>
          </a:p>
          <a:p>
            <a:r>
              <a:rPr lang="hu-HU" dirty="0" smtClean="0"/>
              <a:t>Sertés</a:t>
            </a:r>
          </a:p>
          <a:p>
            <a:r>
              <a:rPr lang="hu-HU" dirty="0" smtClean="0"/>
              <a:t>Juh (tej, sajt)</a:t>
            </a:r>
          </a:p>
          <a:p>
            <a:r>
              <a:rPr lang="hu-HU" dirty="0" smtClean="0"/>
              <a:t>Kecske (tej, sajt)</a:t>
            </a:r>
          </a:p>
          <a:p>
            <a:r>
              <a:rPr lang="hu-HU" dirty="0" smtClean="0"/>
              <a:t>Nyúl</a:t>
            </a:r>
          </a:p>
          <a:p>
            <a:r>
              <a:rPr lang="hu-HU" dirty="0"/>
              <a:t>Csirke (tojás is)</a:t>
            </a:r>
          </a:p>
          <a:p>
            <a:r>
              <a:rPr lang="hu-HU" dirty="0" smtClean="0"/>
              <a:t>Bárány</a:t>
            </a:r>
          </a:p>
          <a:p>
            <a:r>
              <a:rPr lang="hu-HU" dirty="0" smtClean="0"/>
              <a:t>Őz</a:t>
            </a:r>
          </a:p>
          <a:p>
            <a:r>
              <a:rPr lang="hu-HU" dirty="0" smtClean="0"/>
              <a:t>Liba</a:t>
            </a:r>
          </a:p>
          <a:p>
            <a:r>
              <a:rPr lang="hu-HU" dirty="0" smtClean="0"/>
              <a:t>Kacsa</a:t>
            </a:r>
          </a:p>
          <a:p>
            <a:r>
              <a:rPr lang="hu-HU" dirty="0" smtClean="0"/>
              <a:t>Galamb</a:t>
            </a:r>
          </a:p>
          <a:p>
            <a:r>
              <a:rPr lang="hu-HU" dirty="0" smtClean="0"/>
              <a:t>Fácán </a:t>
            </a:r>
          </a:p>
          <a:p>
            <a:r>
              <a:rPr lang="hu-HU" dirty="0" smtClean="0"/>
              <a:t>Rigó</a:t>
            </a:r>
          </a:p>
          <a:p>
            <a:r>
              <a:rPr lang="hu-HU" dirty="0" smtClean="0"/>
              <a:t>Méh</a:t>
            </a:r>
          </a:p>
          <a:p>
            <a:r>
              <a:rPr lang="hu-HU" dirty="0" smtClean="0"/>
              <a:t>Csiga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0" y="6550223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1, kép forrás: https://</a:t>
            </a:r>
            <a:r>
              <a:rPr lang="hu-HU" sz="1400" dirty="0" smtClean="0"/>
              <a:t>24.hu/tudomany/2017/05/10/sosem-talalja-ki-milyen-haziallatot-tartottak-az-okori-egyiptomiak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501008"/>
            <a:ext cx="4571999" cy="284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0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0" t="7779" r="22552" b="7919"/>
          <a:stretch/>
        </p:blipFill>
        <p:spPr>
          <a:xfrm>
            <a:off x="1259632" y="3674213"/>
            <a:ext cx="2400864" cy="253745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Mezőgazdasági eszközök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950086" y="1191643"/>
            <a:ext cx="3798378" cy="5020026"/>
          </a:xfrm>
        </p:spPr>
        <p:txBody>
          <a:bodyPr/>
          <a:lstStyle/>
          <a:p>
            <a:r>
              <a:rPr lang="hu-HU" u="sng" dirty="0"/>
              <a:t>Kemencék</a:t>
            </a:r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u="sng" dirty="0" err="1"/>
              <a:t>Trapetum</a:t>
            </a:r>
            <a:endParaRPr lang="hu-HU" u="sng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>
          <a:xfrm>
            <a:off x="179512" y="1484784"/>
            <a:ext cx="4680520" cy="4525963"/>
          </a:xfrm>
        </p:spPr>
        <p:txBody>
          <a:bodyPr/>
          <a:lstStyle/>
          <a:p>
            <a:r>
              <a:rPr lang="hu-HU" u="sng" dirty="0"/>
              <a:t>Malmok</a:t>
            </a:r>
          </a:p>
          <a:p>
            <a:pPr lvl="1"/>
            <a:r>
              <a:rPr lang="hu-HU" dirty="0" smtClean="0"/>
              <a:t>Kézi őrlőmalmok</a:t>
            </a:r>
          </a:p>
          <a:p>
            <a:pPr lvl="1"/>
            <a:r>
              <a:rPr lang="hu-HU" dirty="0" smtClean="0"/>
              <a:t>Emberi/állati erővel hajtott</a:t>
            </a:r>
          </a:p>
          <a:p>
            <a:pPr lvl="1"/>
            <a:r>
              <a:rPr lang="hu-HU" dirty="0" smtClean="0"/>
              <a:t>Száraz/ vízi malmok</a:t>
            </a:r>
          </a:p>
          <a:p>
            <a:pPr lvl="1"/>
            <a:r>
              <a:rPr lang="hu-HU" dirty="0"/>
              <a:t>H</a:t>
            </a:r>
            <a:r>
              <a:rPr lang="hu-HU" dirty="0" smtClean="0"/>
              <a:t>ajómalmok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0" y="6211669"/>
            <a:ext cx="9036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1, kép forrás: Aquincum </a:t>
            </a:r>
            <a:r>
              <a:rPr lang="hu-HU" sz="1400" dirty="0" err="1"/>
              <a:t>Nostrum</a:t>
            </a:r>
            <a:r>
              <a:rPr lang="hu-HU" sz="1400" dirty="0"/>
              <a:t>: H.A.S. Háromfogásos gyomortörténelem/ 47 o</a:t>
            </a:r>
            <a:r>
              <a:rPr lang="hu-HU" sz="1400" dirty="0" smtClean="0"/>
              <a:t>./ Állati erővel hajtott malomkövek</a:t>
            </a:r>
            <a:endParaRPr lang="hu-HU" sz="1400" dirty="0"/>
          </a:p>
          <a:p>
            <a:r>
              <a:rPr lang="hu-HU" sz="1400" dirty="0"/>
              <a:t>2</a:t>
            </a:r>
            <a:r>
              <a:rPr lang="hu-HU" sz="1400" dirty="0" smtClean="0"/>
              <a:t>, kép forrás: </a:t>
            </a:r>
            <a:r>
              <a:rPr lang="hu-HU" sz="1400" dirty="0"/>
              <a:t> kép forrás: Aquincum </a:t>
            </a:r>
            <a:r>
              <a:rPr lang="hu-HU" sz="1400" dirty="0" err="1"/>
              <a:t>Nostrum</a:t>
            </a:r>
            <a:r>
              <a:rPr lang="hu-HU" sz="1400" dirty="0"/>
              <a:t>: H.A.S. Háromfogásos gyomortörténelem/ 47 o./ </a:t>
            </a:r>
            <a:r>
              <a:rPr lang="hu-HU" sz="1400" dirty="0" smtClean="0"/>
              <a:t> A mesterség dicsérete</a:t>
            </a:r>
          </a:p>
          <a:p>
            <a:r>
              <a:rPr lang="hu-HU" sz="1400" dirty="0" smtClean="0"/>
              <a:t>3, </a:t>
            </a:r>
            <a:r>
              <a:rPr lang="hu-HU" sz="1400" dirty="0"/>
              <a:t>kép forrás: </a:t>
            </a:r>
            <a:r>
              <a:rPr lang="hu-HU" sz="1400" dirty="0">
                <a:hlinkClick r:id="rId3"/>
              </a:rPr>
              <a:t>https://www.storicang.it/a/lolio-doliva-sostanza-multiuso-degli-antichi-romani_14928</a:t>
            </a:r>
            <a:endParaRPr lang="hu-HU" sz="1400" dirty="0"/>
          </a:p>
          <a:p>
            <a:endParaRPr lang="hu-HU" sz="14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293096"/>
            <a:ext cx="2807329" cy="18002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1000" b="5252"/>
          <a:stretch/>
        </p:blipFill>
        <p:spPr>
          <a:xfrm>
            <a:off x="5220071" y="1700808"/>
            <a:ext cx="3651329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2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Szőlőtermesztés, borfogyasztás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3203848" y="1600200"/>
            <a:ext cx="5482952" cy="4525963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A mediterrán táplálkozás fontos alappillére a szőlő volt. </a:t>
            </a:r>
          </a:p>
          <a:p>
            <a:r>
              <a:rPr lang="hu-HU" dirty="0" smtClean="0"/>
              <a:t>Fogyasztották frissen, de leginkább bor formájában.</a:t>
            </a:r>
          </a:p>
          <a:p>
            <a:r>
              <a:rPr lang="hu-HU" dirty="0"/>
              <a:t>Nem részesült az egész társadalom jó minőségű ivóvízben, ezt a hiányt egészítették ki </a:t>
            </a:r>
            <a:r>
              <a:rPr lang="hu-HU" dirty="0" smtClean="0"/>
              <a:t>borral.</a:t>
            </a:r>
          </a:p>
          <a:p>
            <a:r>
              <a:rPr lang="hu-HU" dirty="0" smtClean="0"/>
              <a:t>Sört árpából vagy tönkölybúzából készítettek.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6" r="4936"/>
          <a:stretch/>
        </p:blipFill>
        <p:spPr>
          <a:xfrm rot="5400000">
            <a:off x="-395952" y="2096759"/>
            <a:ext cx="4104456" cy="3312553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72072" y="6453336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1, kép forrás: Ókori görög kiállítás/ Mükénéi harcosokat ábrázoló borvegyítő edény </a:t>
            </a:r>
            <a:r>
              <a:rPr lang="hu-HU" sz="1400" dirty="0" smtClean="0"/>
              <a:t>/saját </a:t>
            </a:r>
            <a:r>
              <a:rPr lang="hu-HU" sz="1400" dirty="0"/>
              <a:t>fotó</a:t>
            </a:r>
          </a:p>
        </p:txBody>
      </p:sp>
    </p:spTree>
    <p:extLst>
      <p:ext uri="{BB962C8B-B14F-4D97-AF65-F5344CB8AC3E}">
        <p14:creationId xmlns:p14="http://schemas.microsoft.com/office/powerpoint/2010/main" val="111546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908721"/>
            <a:ext cx="4458831" cy="2510986"/>
          </a:xfrm>
          <a:prstGeom prst="rect">
            <a:avLst/>
          </a:prstGeom>
          <a:ln cmpd="sng">
            <a:solidFill>
              <a:schemeClr val="tx1"/>
            </a:solidFill>
          </a:ln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8958"/>
          </a:xfrm>
        </p:spPr>
        <p:txBody>
          <a:bodyPr/>
          <a:lstStyle/>
          <a:p>
            <a:r>
              <a:rPr lang="hu-HU" dirty="0" smtClean="0"/>
              <a:t>Konyhai eszközök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8" r="11844"/>
          <a:stretch/>
        </p:blipFill>
        <p:spPr>
          <a:xfrm rot="5400000">
            <a:off x="5463856" y="3644657"/>
            <a:ext cx="3240311" cy="3007800"/>
          </a:xfrm>
          <a:prstGeom prst="rect">
            <a:avLst/>
          </a:prstGeom>
          <a:ln cmpd="sng">
            <a:solidFill>
              <a:schemeClr val="tx1"/>
            </a:solidFill>
          </a:ln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9" y="3637926"/>
            <a:ext cx="5112569" cy="2879137"/>
          </a:xfrm>
          <a:prstGeom prst="rect">
            <a:avLst/>
          </a:prstGeom>
          <a:ln cmpd="sng">
            <a:solidFill>
              <a:schemeClr val="tx1"/>
            </a:solidFill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" y="902188"/>
            <a:ext cx="4575875" cy="2576898"/>
          </a:xfrm>
          <a:prstGeom prst="rect">
            <a:avLst/>
          </a:prstGeom>
          <a:ln cmpd="sng">
            <a:solidFill>
              <a:schemeClr val="tx1"/>
            </a:solidFill>
          </a:ln>
        </p:spPr>
      </p:pic>
      <p:sp>
        <p:nvSpPr>
          <p:cNvPr id="7" name="Téglalap 6"/>
          <p:cNvSpPr/>
          <p:nvPr/>
        </p:nvSpPr>
        <p:spPr>
          <a:xfrm>
            <a:off x="-12592" y="6550223"/>
            <a:ext cx="9156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1-4 kép forrás: Aquincum/ Saját fotó</a:t>
            </a:r>
          </a:p>
        </p:txBody>
      </p:sp>
    </p:spTree>
    <p:extLst>
      <p:ext uri="{BB962C8B-B14F-4D97-AF65-F5344CB8AC3E}">
        <p14:creationId xmlns:p14="http://schemas.microsoft.com/office/powerpoint/2010/main" val="17362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00" t="10756" r="3400" b="32065"/>
          <a:stretch/>
        </p:blipFill>
        <p:spPr>
          <a:xfrm>
            <a:off x="-20544" y="4142362"/>
            <a:ext cx="3275195" cy="246982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0" t="3121" r="20399" b="2055"/>
          <a:stretch/>
        </p:blipFill>
        <p:spPr>
          <a:xfrm>
            <a:off x="3150137" y="2180138"/>
            <a:ext cx="6012159" cy="441608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1345" r="23200" b="1877"/>
          <a:stretch/>
        </p:blipFill>
        <p:spPr>
          <a:xfrm>
            <a:off x="4797669" y="0"/>
            <a:ext cx="4342928" cy="3140967"/>
          </a:xfrm>
          <a:prstGeom prst="rect">
            <a:avLst/>
          </a:prstGeom>
        </p:spPr>
      </p:pic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323528" y="764704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Római birodalom sokszínű táplálkozása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0" y="6596222"/>
            <a:ext cx="82809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1-3 kép forrás: Aquincum </a:t>
            </a:r>
            <a:r>
              <a:rPr lang="hu-HU" sz="1400" dirty="0" err="1"/>
              <a:t>Nostrum</a:t>
            </a:r>
            <a:r>
              <a:rPr lang="hu-HU" sz="1400" dirty="0"/>
              <a:t>: H.A.S. Háromfogásos </a:t>
            </a:r>
            <a:r>
              <a:rPr lang="hu-HU" sz="1400" dirty="0" smtClean="0"/>
              <a:t>gyomortörténelem/ 78, 79, 115 o. </a:t>
            </a: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09986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</a:t>
            </a:r>
            <a:r>
              <a:rPr lang="hu-HU" dirty="0" smtClean="0"/>
              <a:t>extilek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Kosárfonás</a:t>
            </a:r>
          </a:p>
          <a:p>
            <a:r>
              <a:rPr lang="hu-HU" dirty="0" smtClean="0"/>
              <a:t>Halászhálók</a:t>
            </a:r>
          </a:p>
          <a:p>
            <a:r>
              <a:rPr lang="hu-HU" dirty="0" smtClean="0"/>
              <a:t>Szőnyegek</a:t>
            </a:r>
          </a:p>
          <a:p>
            <a:r>
              <a:rPr lang="hu-HU" dirty="0" smtClean="0"/>
              <a:t>Ruházat</a:t>
            </a:r>
          </a:p>
          <a:p>
            <a:r>
              <a:rPr lang="hu-HU" dirty="0" smtClean="0"/>
              <a:t>Hajóvitorla </a:t>
            </a:r>
          </a:p>
          <a:p>
            <a:r>
              <a:rPr lang="hu-HU" dirty="0" smtClean="0"/>
              <a:t>Harci ruházat</a:t>
            </a:r>
          </a:p>
          <a:p>
            <a:r>
              <a:rPr lang="hu-HU" dirty="0" smtClean="0"/>
              <a:t>Kötelek</a:t>
            </a:r>
          </a:p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6" t="5992" r="19502" b="14633"/>
          <a:stretch/>
        </p:blipFill>
        <p:spPr>
          <a:xfrm>
            <a:off x="3685032" y="1772816"/>
            <a:ext cx="5458968" cy="4087368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0" y="6488668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1, kép forrás: Ókori görög kiállítás/ </a:t>
            </a:r>
            <a:r>
              <a:rPr lang="hu-HU" sz="1400" dirty="0" err="1" smtClean="0"/>
              <a:t>Triérész</a:t>
            </a:r>
            <a:r>
              <a:rPr lang="hu-HU" sz="1400" dirty="0" smtClean="0"/>
              <a:t>/saját </a:t>
            </a:r>
            <a:r>
              <a:rPr lang="hu-HU" sz="1400" dirty="0"/>
              <a:t>fotó</a:t>
            </a:r>
          </a:p>
        </p:txBody>
      </p:sp>
    </p:spTree>
    <p:extLst>
      <p:ext uri="{BB962C8B-B14F-4D97-AF65-F5344CB8AC3E}">
        <p14:creationId xmlns:p14="http://schemas.microsoft.com/office/powerpoint/2010/main" val="15768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3448" y="-31960"/>
            <a:ext cx="8229600" cy="1143000"/>
          </a:xfrm>
        </p:spPr>
        <p:txBody>
          <a:bodyPr/>
          <a:lstStyle/>
          <a:p>
            <a:r>
              <a:rPr lang="hu-HU" dirty="0" smtClean="0"/>
              <a:t>Szőtt anyagok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96" y="893406"/>
            <a:ext cx="4090211" cy="2303398"/>
          </a:xfrm>
          <a:prstGeom prst="rect">
            <a:avLst/>
          </a:prstGeom>
        </p:spPr>
      </p:pic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2175298" y="908720"/>
            <a:ext cx="4665305" cy="1296143"/>
          </a:xfrm>
        </p:spPr>
        <p:txBody>
          <a:bodyPr numCol="2">
            <a:normAutofit fontScale="85000" lnSpcReduction="20000"/>
          </a:bodyPr>
          <a:lstStyle/>
          <a:p>
            <a:r>
              <a:rPr lang="hu-HU" dirty="0" smtClean="0"/>
              <a:t>Gyapjú</a:t>
            </a:r>
          </a:p>
          <a:p>
            <a:r>
              <a:rPr lang="hu-HU" dirty="0" smtClean="0"/>
              <a:t>Len</a:t>
            </a:r>
          </a:p>
          <a:p>
            <a:endParaRPr lang="hu-HU" dirty="0" smtClean="0"/>
          </a:p>
          <a:p>
            <a:r>
              <a:rPr lang="hu-HU" dirty="0" smtClean="0"/>
              <a:t>Pamut</a:t>
            </a:r>
          </a:p>
          <a:p>
            <a:r>
              <a:rPr lang="hu-HU" dirty="0" smtClean="0"/>
              <a:t>Selyem</a:t>
            </a:r>
          </a:p>
          <a:p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43721" y="843720"/>
            <a:ext cx="3862740" cy="2175298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288" y="6330172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1-2 kép forrás: Ókori görög kiállítás/ Mükénéi időszak női ruházata/saját fotó</a:t>
            </a:r>
          </a:p>
          <a:p>
            <a:r>
              <a:rPr lang="hu-HU" sz="1400" dirty="0"/>
              <a:t>3-4 kép forrás: Ókori görög kiállítás/ Spártai férfi ruházat/ saját fotó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70546" y="3075616"/>
            <a:ext cx="4142158" cy="233265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03199" y="3069905"/>
            <a:ext cx="4142156" cy="233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2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Bőr felhasználás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2195734" y="1600200"/>
            <a:ext cx="4608513" cy="4525963"/>
          </a:xfrm>
        </p:spPr>
        <p:txBody>
          <a:bodyPr/>
          <a:lstStyle/>
          <a:p>
            <a:r>
              <a:rPr lang="hu-HU" dirty="0" smtClean="0"/>
              <a:t>Heveder</a:t>
            </a:r>
          </a:p>
          <a:p>
            <a:r>
              <a:rPr lang="hu-HU" dirty="0" smtClean="0"/>
              <a:t>Páncél</a:t>
            </a:r>
          </a:p>
          <a:p>
            <a:r>
              <a:rPr lang="hu-HU" dirty="0" smtClean="0"/>
              <a:t>Övek</a:t>
            </a:r>
          </a:p>
          <a:p>
            <a:r>
              <a:rPr lang="hu-HU" dirty="0" smtClean="0"/>
              <a:t>Székek borítása</a:t>
            </a:r>
          </a:p>
          <a:p>
            <a:r>
              <a:rPr lang="hu-HU" dirty="0" smtClean="0"/>
              <a:t>Sátor anyagként</a:t>
            </a:r>
          </a:p>
          <a:p>
            <a:r>
              <a:rPr lang="hu-HU" dirty="0" smtClean="0"/>
              <a:t>Szandálok</a:t>
            </a:r>
          </a:p>
          <a:p>
            <a:r>
              <a:rPr lang="hu-HU" dirty="0" smtClean="0"/>
              <a:t>Írófelületek (pergamen)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9" t="22982" r="18865" b="21364"/>
          <a:stretch/>
        </p:blipFill>
        <p:spPr>
          <a:xfrm rot="5400000">
            <a:off x="-1583836" y="1587299"/>
            <a:ext cx="5366871" cy="219227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8" t="13067" r="5870" b="25078"/>
          <a:stretch/>
        </p:blipFill>
        <p:spPr>
          <a:xfrm rot="5400000">
            <a:off x="5467290" y="1624501"/>
            <a:ext cx="5301210" cy="2052210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464" y="6546419"/>
            <a:ext cx="7232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/>
              <a:t>1-2 kép forrás: Ókori görög kiállítás/ Ókori katonaruha/saját fotó</a:t>
            </a:r>
          </a:p>
        </p:txBody>
      </p:sp>
    </p:spTree>
    <p:extLst>
      <p:ext uri="{BB962C8B-B14F-4D97-AF65-F5344CB8AC3E}">
        <p14:creationId xmlns:p14="http://schemas.microsoft.com/office/powerpoint/2010/main" val="399525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63509" y="332656"/>
            <a:ext cx="8568952" cy="1470025"/>
          </a:xfrm>
        </p:spPr>
        <p:txBody>
          <a:bodyPr>
            <a:normAutofit/>
          </a:bodyPr>
          <a:lstStyle/>
          <a:p>
            <a:r>
              <a:rPr lang="hu-HU" sz="4800" dirty="0" smtClean="0"/>
              <a:t>Köszönöm szépen a figyelmet!</a:t>
            </a:r>
            <a:endParaRPr lang="hu-HU" sz="4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22511"/>
            <a:ext cx="7640802" cy="430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48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466</Words>
  <Application>Microsoft Office PowerPoint</Application>
  <PresentationFormat>Diavetítés a képernyőre (4:3 oldalarány)</PresentationFormat>
  <Paragraphs>118</Paragraphs>
  <Slides>14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Office-téma</vt:lpstr>
      <vt:lpstr> John W. Humphrey ANCIENT TECHNOLOGY Étel és ruházkodás </vt:lpstr>
      <vt:lpstr>Neolitikum</vt:lpstr>
      <vt:lpstr>Az első újítások</vt:lpstr>
      <vt:lpstr>Földművelés és háziasítás</vt:lpstr>
      <vt:lpstr>Termesztett élelmiszerek</vt:lpstr>
      <vt:lpstr>Háziasított állatok</vt:lpstr>
      <vt:lpstr>Mezőgazdasági eszközök</vt:lpstr>
      <vt:lpstr>Szőlőtermesztés, borfogyasztás</vt:lpstr>
      <vt:lpstr>Konyhai eszközök</vt:lpstr>
      <vt:lpstr>A Római birodalom sokszínű táplálkozása</vt:lpstr>
      <vt:lpstr>Textilek</vt:lpstr>
      <vt:lpstr>Szőtt anyagok</vt:lpstr>
      <vt:lpstr>Bőr felhasználás</vt:lpstr>
      <vt:lpstr>Köszönöm szépen a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TECHNOLOGY John W. Humphrey Étel és ruházkodás</dc:title>
  <dc:creator>Petrika Linda</dc:creator>
  <cp:lastModifiedBy>Petrika Linda</cp:lastModifiedBy>
  <cp:revision>54</cp:revision>
  <dcterms:created xsi:type="dcterms:W3CDTF">2023-11-03T16:54:24Z</dcterms:created>
  <dcterms:modified xsi:type="dcterms:W3CDTF">2023-11-13T13:14:41Z</dcterms:modified>
</cp:coreProperties>
</file>