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2"/>
  </p:notesMasterIdLst>
  <p:handoutMasterIdLst>
    <p:handoutMasterId r:id="rId23"/>
  </p:handoutMasterIdLst>
  <p:sldIdLst>
    <p:sldId id="267" r:id="rId5"/>
    <p:sldId id="269" r:id="rId6"/>
    <p:sldId id="270" r:id="rId7"/>
    <p:sldId id="272" r:id="rId8"/>
    <p:sldId id="274" r:id="rId9"/>
    <p:sldId id="273" r:id="rId10"/>
    <p:sldId id="275" r:id="rId11"/>
    <p:sldId id="279" r:id="rId12"/>
    <p:sldId id="276" r:id="rId13"/>
    <p:sldId id="278" r:id="rId14"/>
    <p:sldId id="280" r:id="rId15"/>
    <p:sldId id="281" r:id="rId16"/>
    <p:sldId id="282" r:id="rId17"/>
    <p:sldId id="283" r:id="rId18"/>
    <p:sldId id="284" r:id="rId19"/>
    <p:sldId id="268" r:id="rId20"/>
    <p:sldId id="277" r:id="rId21"/>
  </p:sldIdLst>
  <p:sldSz cx="12188825" cy="6858000"/>
  <p:notesSz cx="6858000" cy="9144000"/>
  <p:defaultTextStyle>
    <a:defPPr rtl="0">
      <a:defRPr lang="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99" autoAdjust="0"/>
  </p:normalViewPr>
  <p:slideViewPr>
    <p:cSldViewPr>
      <p:cViewPr varScale="1">
        <p:scale>
          <a:sx n="88" d="100"/>
          <a:sy n="88" d="100"/>
        </p:scale>
        <p:origin x="494" y="6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Mintaszöveg szerkesztése</a:t>
            </a:r>
          </a:p>
          <a:p>
            <a:pPr lvl="1" rtl="0"/>
            <a:r>
              <a:t>Második szint</a:t>
            </a:r>
          </a:p>
          <a:p>
            <a:pPr lvl="2" rtl="0"/>
            <a:r>
              <a:t>Harmadik szint</a:t>
            </a:r>
          </a:p>
          <a:p>
            <a:pPr lvl="3" rtl="0"/>
            <a:r>
              <a:t>Negyedik szint</a:t>
            </a:r>
          </a:p>
          <a:p>
            <a:pPr lvl="4" rtl="0"/>
            <a:r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0"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u-HU" smtClean="0"/>
              <a:t>Kattintson ide az alcím mintájának szerkesztéséhez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Csoport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Ellipszis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9" name="Ellipszis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0" name="Csoport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Egyenes összekötő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Egyenes összekötő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Csoport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Ellipszis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15" name="Ellipszis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6" name="Csoport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Egyenes összekötő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Egyenes összekötő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4800" b="0" cap="none" baseline="0"/>
            </a:lvl1pPr>
          </a:lstStyle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0"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Csoport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Ellipszis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Ellipszis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Csoport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Egyenes összekötő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Egyenes összekötő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0"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0"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8" name="Téglalap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3" name="Kép helyőrzője 2" descr="Üres helyőrző kép hozzáadásához. Kattintson a helyőrzőre, és jelölje ki a hozzáadni kívánt képet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sz="2400"/>
          </a:p>
        </p:txBody>
      </p:sp>
      <p:sp>
        <p:nvSpPr>
          <p:cNvPr id="8" name="Lekerekített téglalap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t>Mintaszöveg szerkesztése</a:t>
            </a:r>
          </a:p>
          <a:p>
            <a:pPr lvl="1" rtl="0"/>
            <a:r>
              <a:t>Második szint</a:t>
            </a:r>
          </a:p>
          <a:p>
            <a:pPr lvl="2" rtl="0"/>
            <a:r>
              <a:t>Harmadik szint</a:t>
            </a:r>
          </a:p>
          <a:p>
            <a:pPr lvl="3" rtl="0"/>
            <a:r>
              <a:t>Negyedik szint</a:t>
            </a:r>
          </a:p>
          <a:p>
            <a:pPr lvl="4" rtl="0"/>
            <a:r>
              <a:t>Ötödik szint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f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fif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f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fif"/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igolanum.gportal.hu/gindex.php?pg=36098477" TargetMode="External"/><Relationship Id="rId2" Type="http://schemas.openxmlformats.org/officeDocument/2006/relationships/hyperlink" Target="https://www.arcanum.com/en/online-kiadvanyok/Lexikonok-okori-lexikon-CA894/o-CC3BC/ostrom-CC4D5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omaikor.hu/tudomany_es_technika/romai_hadtudomany/hadtudomanyi_ismeretek/philon___mechanika_(a_varepites_muveszete)" TargetMode="External"/><Relationship Id="rId4" Type="http://schemas.openxmlformats.org/officeDocument/2006/relationships/hyperlink" Target="https://www.mozaweb.hu/mozaik3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376792" y="260648"/>
            <a:ext cx="9435241" cy="3672407"/>
          </a:xfrm>
        </p:spPr>
        <p:txBody>
          <a:bodyPr rtlCol="0">
            <a:normAutofit/>
          </a:bodyPr>
          <a:lstStyle/>
          <a:p>
            <a:pPr algn="l"/>
            <a:r>
              <a:rPr lang="hu-HU" sz="1400" cap="all" dirty="0">
                <a:solidFill>
                  <a:srgbClr val="FFEDB9"/>
                </a:solidFill>
              </a:rPr>
              <a:t>PÁZMÁNY PÉTER KATOLIKUS EGYETEM BÖLCSÉSZET - ÉS TÁRSADALOMTUDOMÁNYI KAR</a:t>
            </a:r>
            <a:r>
              <a:rPr lang="hu-HU" sz="1400" dirty="0">
                <a:solidFill>
                  <a:srgbClr val="FFEDB9"/>
                </a:solidFill>
              </a:rPr>
              <a:t>	</a:t>
            </a:r>
            <a:r>
              <a:rPr lang="hu-HU" sz="1400" dirty="0" smtClean="0">
                <a:solidFill>
                  <a:srgbClr val="FFEDB9"/>
                </a:solidFill>
              </a:rPr>
              <a:t/>
            </a:r>
            <a:br>
              <a:rPr lang="hu-HU" sz="1400" dirty="0" smtClean="0">
                <a:solidFill>
                  <a:srgbClr val="FFEDB9"/>
                </a:solidFill>
              </a:rPr>
            </a:br>
            <a:r>
              <a:rPr lang="hu-HU" sz="1400" dirty="0" smtClean="0">
                <a:solidFill>
                  <a:srgbClr val="FFEDB9"/>
                </a:solidFill>
              </a:rPr>
              <a:t>Az ókortörténet-írás műhelytitkai (gyakorlat</a:t>
            </a:r>
            <a:r>
              <a:rPr lang="hu-HU" sz="1400" dirty="0">
                <a:solidFill>
                  <a:srgbClr val="FFEDB9"/>
                </a:solidFill>
              </a:rPr>
              <a:t>)</a:t>
            </a:r>
            <a:br>
              <a:rPr lang="hu-HU" sz="1400" dirty="0">
                <a:solidFill>
                  <a:srgbClr val="FFEDB9"/>
                </a:solidFill>
              </a:rPr>
            </a:br>
            <a:r>
              <a:rPr lang="hu-HU" sz="1400" dirty="0">
                <a:solidFill>
                  <a:srgbClr val="FFEDB9"/>
                </a:solidFill>
              </a:rPr>
              <a:t>Tantárgy kódja: </a:t>
            </a:r>
            <a:r>
              <a:rPr lang="hu-HU" sz="1400" dirty="0" smtClean="0">
                <a:solidFill>
                  <a:srgbClr val="FFEDB9"/>
                </a:solidFill>
              </a:rPr>
              <a:t>BBLTÖ25000</a:t>
            </a:r>
            <a:r>
              <a:rPr lang="hu-HU" sz="1400" dirty="0">
                <a:solidFill>
                  <a:srgbClr val="FFEDB9"/>
                </a:solidFill>
              </a:rPr>
              <a:t/>
            </a:r>
            <a:br>
              <a:rPr lang="hu-HU" sz="1400" dirty="0">
                <a:solidFill>
                  <a:srgbClr val="FFEDB9"/>
                </a:solidFill>
              </a:rPr>
            </a:br>
            <a:r>
              <a:rPr lang="hu-HU" sz="1400" dirty="0">
                <a:solidFill>
                  <a:srgbClr val="FFEDB9"/>
                </a:solidFill>
              </a:rPr>
              <a:t>Dr. </a:t>
            </a:r>
            <a:r>
              <a:rPr lang="hu-HU" sz="1400" dirty="0" err="1" smtClean="0">
                <a:solidFill>
                  <a:srgbClr val="FFEDB9"/>
                </a:solidFill>
              </a:rPr>
              <a:t>Mohay</a:t>
            </a:r>
            <a:r>
              <a:rPr lang="hu-HU" sz="1400" dirty="0" smtClean="0">
                <a:solidFill>
                  <a:srgbClr val="FFEDB9"/>
                </a:solidFill>
              </a:rPr>
              <a:t> </a:t>
            </a:r>
            <a:r>
              <a:rPr lang="hu-HU" sz="1400" dirty="0">
                <a:solidFill>
                  <a:srgbClr val="FFEDB9"/>
                </a:solidFill>
              </a:rPr>
              <a:t>G</a:t>
            </a:r>
            <a:r>
              <a:rPr lang="hu-HU" sz="1400" dirty="0" smtClean="0">
                <a:solidFill>
                  <a:srgbClr val="FFEDB9"/>
                </a:solidFill>
              </a:rPr>
              <a:t>ergely</a:t>
            </a:r>
            <a:br>
              <a:rPr lang="hu-HU" sz="1400" dirty="0" smtClean="0">
                <a:solidFill>
                  <a:srgbClr val="FFEDB9"/>
                </a:solidFill>
              </a:rPr>
            </a:br>
            <a:r>
              <a:rPr lang="hu-HU" sz="1400" dirty="0" smtClean="0">
                <a:solidFill>
                  <a:srgbClr val="FFEDB9"/>
                </a:solidFill>
              </a:rPr>
              <a:t/>
            </a:r>
            <a:br>
              <a:rPr lang="hu-HU" sz="1400" dirty="0" smtClean="0">
                <a:solidFill>
                  <a:srgbClr val="FFEDB9"/>
                </a:solidFill>
              </a:rPr>
            </a:br>
            <a:r>
              <a:rPr lang="hu-HU" sz="1400" dirty="0">
                <a:solidFill>
                  <a:srgbClr val="FFEDB9"/>
                </a:solidFill>
              </a:rPr>
              <a:t/>
            </a:r>
            <a:br>
              <a:rPr lang="hu-HU" sz="1400" dirty="0">
                <a:solidFill>
                  <a:srgbClr val="FFEDB9"/>
                </a:solidFill>
              </a:rPr>
            </a:br>
            <a:r>
              <a:rPr lang="hu-HU" sz="1400" dirty="0" smtClean="0">
                <a:solidFill>
                  <a:srgbClr val="FFEDB9"/>
                </a:solidFill>
              </a:rPr>
              <a:t/>
            </a:r>
            <a:br>
              <a:rPr lang="hu-HU" sz="1400" dirty="0" smtClean="0">
                <a:solidFill>
                  <a:srgbClr val="FFEDB9"/>
                </a:solidFill>
              </a:rPr>
            </a:br>
            <a:r>
              <a:rPr lang="hu-HU" sz="1400" dirty="0">
                <a:solidFill>
                  <a:srgbClr val="FFEDB9"/>
                </a:solidFill>
              </a:rPr>
              <a:t/>
            </a:r>
            <a:br>
              <a:rPr lang="hu-HU" sz="1400" dirty="0">
                <a:solidFill>
                  <a:srgbClr val="FFEDB9"/>
                </a:solidFill>
              </a:rPr>
            </a:br>
            <a:r>
              <a:rPr lang="hu-HU" sz="1400" dirty="0" smtClean="0">
                <a:solidFill>
                  <a:srgbClr val="FFEDB9"/>
                </a:solidFill>
              </a:rPr>
              <a:t/>
            </a:r>
            <a:br>
              <a:rPr lang="hu-HU" sz="1400" dirty="0" smtClean="0">
                <a:solidFill>
                  <a:srgbClr val="FFEDB9"/>
                </a:solidFill>
              </a:rPr>
            </a:br>
            <a:r>
              <a:rPr lang="hu-HU" sz="1400" dirty="0">
                <a:solidFill>
                  <a:srgbClr val="FFEDB9"/>
                </a:solidFill>
              </a:rPr>
              <a:t/>
            </a:r>
            <a:br>
              <a:rPr lang="hu-HU" sz="1400" dirty="0">
                <a:solidFill>
                  <a:srgbClr val="FFEDB9"/>
                </a:solidFill>
              </a:rPr>
            </a:br>
            <a:r>
              <a:rPr lang="hu-HU" sz="1400" dirty="0" smtClean="0">
                <a:solidFill>
                  <a:srgbClr val="FFEDB9"/>
                </a:solidFill>
              </a:rPr>
              <a:t/>
            </a:r>
            <a:br>
              <a:rPr lang="hu-HU" sz="1400" dirty="0" smtClean="0">
                <a:solidFill>
                  <a:srgbClr val="FFEDB9"/>
                </a:solidFill>
              </a:rPr>
            </a:br>
            <a:r>
              <a:rPr lang="hu-HU" sz="1400" dirty="0">
                <a:solidFill>
                  <a:srgbClr val="FFEDB9"/>
                </a:solidFill>
              </a:rPr>
              <a:t/>
            </a:r>
            <a:br>
              <a:rPr lang="hu-HU" sz="1400" dirty="0">
                <a:solidFill>
                  <a:srgbClr val="FFEDB9"/>
                </a:solidFill>
              </a:rPr>
            </a:br>
            <a:r>
              <a:rPr lang="hu-HU" sz="1400" dirty="0" smtClean="0">
                <a:solidFill>
                  <a:srgbClr val="FFEDB9"/>
                </a:solidFill>
              </a:rPr>
              <a:t>			          </a:t>
            </a:r>
            <a:r>
              <a:rPr lang="hu-HU" sz="3200" b="1" dirty="0" smtClean="0"/>
              <a:t>Julius Caesar</a:t>
            </a:r>
            <a:br>
              <a:rPr lang="hu-HU" sz="3200" b="1" dirty="0" smtClean="0"/>
            </a:br>
            <a:r>
              <a:rPr lang="hu-HU" sz="3200" b="1" dirty="0" smtClean="0"/>
              <a:t>	 		  ostromtechnikái</a:t>
            </a:r>
            <a:endParaRPr lang="hu" sz="32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93813" y="3933056"/>
            <a:ext cx="10801200" cy="2376264"/>
          </a:xfrm>
        </p:spPr>
        <p:txBody>
          <a:bodyPr rtlCol="0">
            <a:normAutofit lnSpcReduction="10000"/>
          </a:bodyPr>
          <a:lstStyle/>
          <a:p>
            <a:endParaRPr lang="hu-HU" dirty="0" smtClean="0"/>
          </a:p>
          <a:p>
            <a:endParaRPr lang="hu-HU" dirty="0"/>
          </a:p>
          <a:p>
            <a:pPr lvl="0" algn="r">
              <a:buClr>
                <a:prstClr val="white"/>
              </a:buClr>
            </a:pPr>
            <a:r>
              <a:rPr lang="hu-HU" sz="1200" dirty="0" smtClean="0">
                <a:solidFill>
                  <a:srgbClr val="FFEDB9"/>
                </a:solidFill>
              </a:rPr>
              <a:t/>
            </a:r>
            <a:br>
              <a:rPr lang="hu-HU" sz="1200" dirty="0" smtClean="0">
                <a:solidFill>
                  <a:srgbClr val="FFEDB9"/>
                </a:solidFill>
              </a:rPr>
            </a:br>
            <a:endParaRPr lang="hu-HU" sz="1200" dirty="0" smtClean="0">
              <a:solidFill>
                <a:srgbClr val="FFEDB9"/>
              </a:solidFill>
            </a:endParaRPr>
          </a:p>
          <a:p>
            <a:pPr lvl="0" algn="r">
              <a:buClr>
                <a:prstClr val="white"/>
              </a:buClr>
            </a:pPr>
            <a:endParaRPr lang="hu-HU" sz="1200" dirty="0">
              <a:solidFill>
                <a:srgbClr val="FFEDB9"/>
              </a:solidFill>
            </a:endParaRPr>
          </a:p>
          <a:p>
            <a:pPr lvl="0" algn="r">
              <a:buClr>
                <a:prstClr val="white"/>
              </a:buClr>
            </a:pPr>
            <a:endParaRPr lang="hu-HU" sz="1200" dirty="0" smtClean="0">
              <a:solidFill>
                <a:srgbClr val="FFEDB9"/>
              </a:solidFill>
            </a:endParaRPr>
          </a:p>
          <a:p>
            <a:pPr lvl="0" algn="r">
              <a:buClr>
                <a:prstClr val="white"/>
              </a:buClr>
            </a:pPr>
            <a:endParaRPr lang="hu-HU" sz="1200" dirty="0">
              <a:solidFill>
                <a:srgbClr val="FFEDB9"/>
              </a:solidFill>
            </a:endParaRPr>
          </a:p>
          <a:p>
            <a:pPr lvl="0" algn="r">
              <a:buClr>
                <a:prstClr val="white"/>
              </a:buClr>
            </a:pPr>
            <a:endParaRPr lang="hu-HU" sz="1200" dirty="0" smtClean="0">
              <a:solidFill>
                <a:srgbClr val="FFEDB9"/>
              </a:solidFill>
            </a:endParaRPr>
          </a:p>
          <a:p>
            <a:pPr lvl="0" algn="r">
              <a:buClr>
                <a:prstClr val="white"/>
              </a:buClr>
            </a:pPr>
            <a:endParaRPr lang="hu-HU" sz="1200" dirty="0">
              <a:solidFill>
                <a:srgbClr val="FFEDB9"/>
              </a:solidFill>
            </a:endParaRPr>
          </a:p>
          <a:p>
            <a:pPr lvl="0" algn="r">
              <a:buClr>
                <a:prstClr val="white"/>
              </a:buClr>
            </a:pPr>
            <a:endParaRPr lang="hu-HU" sz="1200" dirty="0" smtClean="0">
              <a:solidFill>
                <a:srgbClr val="FFEDB9"/>
              </a:solidFill>
            </a:endParaRPr>
          </a:p>
          <a:p>
            <a:pPr lvl="0" algn="r">
              <a:buClr>
                <a:prstClr val="white"/>
              </a:buClr>
            </a:pPr>
            <a:endParaRPr lang="hu-HU" sz="1200" dirty="0">
              <a:solidFill>
                <a:srgbClr val="FFEDB9"/>
              </a:solidFill>
            </a:endParaRPr>
          </a:p>
          <a:p>
            <a:pPr lvl="0" algn="r">
              <a:buClr>
                <a:prstClr val="white"/>
              </a:buClr>
            </a:pPr>
            <a:r>
              <a:rPr lang="hu-HU" sz="1200" dirty="0">
                <a:solidFill>
                  <a:srgbClr val="FFEDB9"/>
                </a:solidFill>
              </a:rPr>
              <a:t>Windt György</a:t>
            </a:r>
          </a:p>
          <a:p>
            <a:pPr lvl="0" algn="r">
              <a:buClr>
                <a:prstClr val="white"/>
              </a:buClr>
            </a:pPr>
            <a:r>
              <a:rPr lang="hu-HU" sz="1200" dirty="0">
                <a:solidFill>
                  <a:srgbClr val="FFEDB9"/>
                </a:solidFill>
              </a:rPr>
              <a:t>Történelem szakirány BA (levelező tagozat)</a:t>
            </a:r>
          </a:p>
          <a:p>
            <a:pPr lvl="0" algn="r">
              <a:buClr>
                <a:prstClr val="white"/>
              </a:buClr>
            </a:pPr>
            <a:r>
              <a:rPr lang="hu-HU" sz="1200" dirty="0">
                <a:solidFill>
                  <a:srgbClr val="FFEDB9"/>
                </a:solidFill>
              </a:rPr>
              <a:t>OHD2CJ</a:t>
            </a:r>
            <a:endParaRPr lang="hu" sz="1200" dirty="0">
              <a:solidFill>
                <a:srgbClr val="FFEDB9"/>
              </a:solidFill>
            </a:endParaRPr>
          </a:p>
          <a:p>
            <a:pPr lvl="0" algn="r">
              <a:buClr>
                <a:prstClr val="white"/>
              </a:buClr>
            </a:pPr>
            <a:endParaRPr lang="hu" dirty="0"/>
          </a:p>
        </p:txBody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764952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Julius Caesar  </a:t>
            </a:r>
            <a:r>
              <a:rPr lang="hu-HU" b="1" dirty="0" smtClean="0"/>
              <a:t>(i</a:t>
            </a:r>
            <a:r>
              <a:rPr lang="hu-HU" b="1" dirty="0"/>
              <a:t>. e. 100. július 12./</a:t>
            </a:r>
            <a:r>
              <a:rPr lang="hu-HU" b="1" dirty="0" smtClean="0"/>
              <a:t>13.-i</a:t>
            </a:r>
            <a:r>
              <a:rPr lang="hu-HU" b="1" dirty="0"/>
              <a:t>. e. 44. március 15</a:t>
            </a:r>
            <a:r>
              <a:rPr lang="hu-HU" b="1" dirty="0" smtClean="0"/>
              <a:t>.)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196752"/>
            <a:ext cx="9751060" cy="487384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Apja III</a:t>
            </a:r>
            <a:r>
              <a:rPr lang="hu-HU" dirty="0"/>
              <a:t>. </a:t>
            </a:r>
            <a:r>
              <a:rPr lang="hu-HU" dirty="0" err="1"/>
              <a:t>Caius</a:t>
            </a:r>
            <a:r>
              <a:rPr lang="hu-HU" dirty="0"/>
              <a:t> </a:t>
            </a:r>
            <a:r>
              <a:rPr lang="hu-HU" dirty="0" err="1"/>
              <a:t>Iulius</a:t>
            </a:r>
            <a:r>
              <a:rPr lang="hu-HU" dirty="0"/>
              <a:t> </a:t>
            </a:r>
            <a:r>
              <a:rPr lang="hu-HU" dirty="0" smtClean="0"/>
              <a:t>Caesar </a:t>
            </a:r>
            <a:r>
              <a:rPr lang="hu-HU" b="1" u="sng" dirty="0" err="1" smtClean="0"/>
              <a:t>praetor</a:t>
            </a:r>
            <a:r>
              <a:rPr lang="hu-HU" dirty="0" smtClean="0"/>
              <a:t>, </a:t>
            </a:r>
            <a:r>
              <a:rPr lang="hu-HU" dirty="0" err="1" smtClean="0"/>
              <a:t>patricius</a:t>
            </a:r>
            <a:r>
              <a:rPr lang="hu-HU" dirty="0" smtClean="0"/>
              <a:t> család, Róma </a:t>
            </a:r>
            <a:r>
              <a:rPr lang="hu-HU" dirty="0" err="1" smtClean="0"/>
              <a:t>Suburra</a:t>
            </a:r>
            <a:r>
              <a:rPr lang="hu-HU" dirty="0" smtClean="0"/>
              <a:t> nevű részében (plebejus negyed) születik.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/>
              <a:t>Anyja </a:t>
            </a:r>
            <a:r>
              <a:rPr lang="hu-HU" dirty="0" err="1"/>
              <a:t>Aurelia</a:t>
            </a:r>
            <a:r>
              <a:rPr lang="hu-HU" dirty="0"/>
              <a:t> </a:t>
            </a:r>
            <a:r>
              <a:rPr lang="hu-HU" dirty="0" err="1"/>
              <a:t>Cotta</a:t>
            </a:r>
            <a:r>
              <a:rPr lang="hu-HU" dirty="0"/>
              <a:t>, az </a:t>
            </a:r>
            <a:r>
              <a:rPr lang="hu-HU" dirty="0" err="1"/>
              <a:t>Aurelia</a:t>
            </a:r>
            <a:r>
              <a:rPr lang="hu-HU" dirty="0"/>
              <a:t> </a:t>
            </a:r>
            <a:r>
              <a:rPr lang="hu-HU" dirty="0" err="1" smtClean="0"/>
              <a:t>gensből</a:t>
            </a:r>
            <a:r>
              <a:rPr lang="hu-HU" dirty="0" smtClean="0"/>
              <a:t>(szintén vezető </a:t>
            </a:r>
            <a:r>
              <a:rPr lang="hu-HU" dirty="0" err="1" smtClean="0"/>
              <a:t>patricius</a:t>
            </a:r>
            <a:r>
              <a:rPr lang="hu-HU" dirty="0" smtClean="0"/>
              <a:t> család)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A család, </a:t>
            </a:r>
            <a:r>
              <a:rPr lang="hu-HU" dirty="0"/>
              <a:t>őseit </a:t>
            </a:r>
            <a:r>
              <a:rPr lang="hu-HU" dirty="0" err="1"/>
              <a:t>Iulusig</a:t>
            </a:r>
            <a:r>
              <a:rPr lang="hu-HU" dirty="0"/>
              <a:t>, Aeneas trójai herceg </a:t>
            </a:r>
            <a:r>
              <a:rPr lang="hu-HU" dirty="0" smtClean="0"/>
              <a:t>fiáig </a:t>
            </a:r>
            <a:r>
              <a:rPr lang="hu-HU" dirty="0"/>
              <a:t>vezette </a:t>
            </a:r>
            <a:r>
              <a:rPr lang="hu-HU" dirty="0" smtClean="0"/>
              <a:t>vissza.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/>
              <a:t>Minden idők egyik legnagyobb hadvezére (stratégája) volt és nagyszerű politikus is (mindkettő alatt leginkább az értendő, hogy kitűnően tudott bánni az emberekkel</a:t>
            </a:r>
            <a:r>
              <a:rPr lang="hu-HU" dirty="0" smtClean="0"/>
              <a:t>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Jelentősége </a:t>
            </a:r>
            <a:r>
              <a:rPr lang="hu-HU" dirty="0"/>
              <a:t>az ókor történetében Nagy Sándoréval vetekedik</a:t>
            </a:r>
            <a:r>
              <a:rPr lang="hu-HU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b="1" u="sng" dirty="0" err="1" smtClean="0"/>
              <a:t>Questor</a:t>
            </a:r>
            <a:r>
              <a:rPr lang="hu-HU" b="1" u="sng" dirty="0" smtClean="0"/>
              <a:t>, </a:t>
            </a:r>
            <a:r>
              <a:rPr lang="hu-HU" b="1" u="sng" dirty="0" err="1" smtClean="0"/>
              <a:t>praetor</a:t>
            </a:r>
            <a:r>
              <a:rPr lang="hu-HU" b="1" u="sng" dirty="0" smtClean="0"/>
              <a:t>, consul, </a:t>
            </a:r>
            <a:r>
              <a:rPr lang="hu-HU" b="1" u="sng" dirty="0" err="1" smtClean="0"/>
              <a:t>dictator</a:t>
            </a:r>
            <a:r>
              <a:rPr lang="hu-HU" dirty="0"/>
              <a:t> (</a:t>
            </a:r>
            <a:r>
              <a:rPr lang="hu-HU" dirty="0" err="1"/>
              <a:t>pontifex</a:t>
            </a:r>
            <a:r>
              <a:rPr lang="hu-HU" dirty="0"/>
              <a:t> </a:t>
            </a:r>
            <a:r>
              <a:rPr lang="hu-HU" dirty="0" err="1" smtClean="0"/>
              <a:t>maximus</a:t>
            </a:r>
            <a:r>
              <a:rPr lang="hu-HU" dirty="0" smtClean="0"/>
              <a:t> i.e.63-44</a:t>
            </a:r>
            <a:r>
              <a:rPr lang="hu-HU" dirty="0" smtClean="0"/>
              <a:t>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err="1" smtClean="0"/>
              <a:t>Kíváló</a:t>
            </a:r>
            <a:r>
              <a:rPr lang="hu-HU" dirty="0" smtClean="0"/>
              <a:t> író és naptár reformer is (Európában közel 1800 évig)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884" y="2708920"/>
            <a:ext cx="127903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3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430116" y="2287544"/>
            <a:ext cx="75608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„… </a:t>
            </a:r>
            <a:r>
              <a:rPr lang="hu-HU" sz="2800" b="1" dirty="0"/>
              <a:t>törékeny alkatú férfi volt, bőre sima és fehér; </a:t>
            </a:r>
            <a:r>
              <a:rPr lang="hu-HU" sz="2800" b="1" u="sng" dirty="0"/>
              <a:t>gyakran fejfájás és epileptikus rohamok gyötörték</a:t>
            </a:r>
            <a:r>
              <a:rPr lang="hu-HU" sz="2800" b="1" dirty="0"/>
              <a:t>. (…) Gyenge egészségi állapotát nemhogy ürügyül használta volna a kényelmes, elpuhult életre, hanem ellenkezőleg, </a:t>
            </a:r>
            <a:r>
              <a:rPr lang="hu-HU" sz="2800" b="1" u="sng" dirty="0"/>
              <a:t>a hadviselést tekintette a legkitűnőbb gyógymódnak</a:t>
            </a:r>
            <a:r>
              <a:rPr lang="hu-HU" sz="2800" b="1" dirty="0" smtClean="0"/>
              <a:t>.”</a:t>
            </a:r>
            <a:endParaRPr lang="hu-HU" sz="2800" b="1" dirty="0"/>
          </a:p>
          <a:p>
            <a:r>
              <a:rPr lang="hu-HU" sz="2800" b="1" dirty="0"/>
              <a:t>– Plutarkhosz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4" y="692696"/>
            <a:ext cx="2592288" cy="159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8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548928"/>
          </a:xfrm>
        </p:spPr>
        <p:txBody>
          <a:bodyPr>
            <a:normAutofit fontScale="90000"/>
          </a:bodyPr>
          <a:lstStyle/>
          <a:p>
            <a:r>
              <a:rPr lang="hu-HU" b="1" u="sng" dirty="0" smtClean="0"/>
              <a:t>Julius Caesar háborúi</a:t>
            </a:r>
            <a:endParaRPr lang="hu-HU" b="1" u="sng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9836" y="908720"/>
            <a:ext cx="1044116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5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20936"/>
          </a:xfrm>
        </p:spPr>
        <p:txBody>
          <a:bodyPr/>
          <a:lstStyle/>
          <a:p>
            <a:r>
              <a:rPr lang="hu-HU" b="1" u="sng" dirty="0" smtClean="0"/>
              <a:t>Ostromgépek </a:t>
            </a:r>
            <a:r>
              <a:rPr lang="hu-HU" b="1" u="sng" dirty="0"/>
              <a:t>fejlődése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124744"/>
            <a:ext cx="7107777" cy="494585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Magas </a:t>
            </a:r>
            <a:r>
              <a:rPr lang="hu-HU" dirty="0"/>
              <a:t>erős fallakkal körülvett városok elterjedésével </a:t>
            </a:r>
            <a:r>
              <a:rPr lang="hu-HU" dirty="0" smtClean="0"/>
              <a:t>kezdődött.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Antik </a:t>
            </a:r>
            <a:r>
              <a:rPr lang="hu-HU" dirty="0"/>
              <a:t>Görögországban az ostromgépek gyakori használata a </a:t>
            </a:r>
            <a:r>
              <a:rPr lang="hu-HU" b="1" u="sng" dirty="0"/>
              <a:t>peloponnészoszi háború idején </a:t>
            </a:r>
            <a:r>
              <a:rPr lang="hu-HU" dirty="0"/>
              <a:t>terjedt el</a:t>
            </a:r>
            <a:r>
              <a:rPr lang="hu-HU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Kiegészítő taktikák: </a:t>
            </a:r>
            <a:r>
              <a:rPr lang="hu-HU" b="1" u="sng" dirty="0" smtClean="0"/>
              <a:t>vízzel </a:t>
            </a:r>
            <a:r>
              <a:rPr lang="hu-HU" b="1" u="sng" dirty="0"/>
              <a:t>való </a:t>
            </a:r>
            <a:r>
              <a:rPr lang="hu-HU" b="1" u="sng" dirty="0" smtClean="0"/>
              <a:t>elárasztás, várak aláaknázása</a:t>
            </a:r>
            <a:r>
              <a:rPr lang="hu-HU" dirty="0" smtClean="0"/>
              <a:t>, </a:t>
            </a:r>
            <a:r>
              <a:rPr lang="hu-HU" dirty="0"/>
              <a:t>á</a:t>
            </a:r>
            <a:r>
              <a:rPr lang="hu-HU" dirty="0" smtClean="0"/>
              <a:t>csolattal </a:t>
            </a:r>
            <a:r>
              <a:rPr lang="hu-HU" dirty="0"/>
              <a:t>biztosított </a:t>
            </a:r>
            <a:r>
              <a:rPr lang="hu-HU" dirty="0" smtClean="0"/>
              <a:t>tárókkal. </a:t>
            </a:r>
            <a:r>
              <a:rPr lang="hu-HU" dirty="0" smtClean="0"/>
              <a:t>„</a:t>
            </a:r>
            <a:r>
              <a:rPr lang="hu-HU" b="1" u="sng" dirty="0" err="1" smtClean="0"/>
              <a:t>Aggerek</a:t>
            </a:r>
            <a:r>
              <a:rPr lang="hu-HU" b="1" u="sng" dirty="0" smtClean="0"/>
              <a:t>”</a:t>
            </a:r>
            <a:r>
              <a:rPr lang="hu-HU" dirty="0" smtClean="0"/>
              <a:t> </a:t>
            </a:r>
            <a:r>
              <a:rPr lang="hu-HU" dirty="0" smtClean="0"/>
              <a:t>alkalmazása (földtöltések, rámpák).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Ostromgépek </a:t>
            </a:r>
            <a:r>
              <a:rPr lang="hu-HU" dirty="0"/>
              <a:t>használata eleinte igen fölöslegesnek és költségesnek </a:t>
            </a:r>
            <a:r>
              <a:rPr lang="hu-HU" dirty="0" smtClean="0"/>
              <a:t>bizonyult, a lövedékes harcászat bevezetéséig</a:t>
            </a:r>
            <a:r>
              <a:rPr lang="hu-HU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Tudományágak fejlődése (matematika, fizika, topográfia, építészet (híd))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470" y="409353"/>
            <a:ext cx="2954834" cy="201622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013" y="2636912"/>
            <a:ext cx="3079025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4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92944"/>
          </a:xfrm>
        </p:spPr>
        <p:txBody>
          <a:bodyPr/>
          <a:lstStyle/>
          <a:p>
            <a:r>
              <a:rPr lang="hu-HU" b="1" u="sng" dirty="0" smtClean="0"/>
              <a:t>Mi tehette lehetővé az ostromgépek készítését?</a:t>
            </a:r>
            <a:endParaRPr lang="hu-HU" b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124744"/>
            <a:ext cx="9751060" cy="4945856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u-HU" dirty="0"/>
              <a:t>A famegmunkálás egyik legfontosabb eszközét, a </a:t>
            </a:r>
            <a:r>
              <a:rPr lang="hu-HU" b="1" u="sng" dirty="0"/>
              <a:t>fűrészt már az egyiptomiak</a:t>
            </a:r>
            <a:r>
              <a:rPr lang="hu-HU" dirty="0"/>
              <a:t> is ismerték, de a fűrészfogakat nem hajlították ki. </a:t>
            </a:r>
            <a:r>
              <a:rPr lang="hu-HU" b="1" u="sng" dirty="0"/>
              <a:t>Ismerték a gyalut, a vésőt, a fúrót és a szekercét</a:t>
            </a:r>
            <a:r>
              <a:rPr lang="hu-HU" b="1" u="sng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/>
              <a:t>A fa alkatrészeket finoman faragot </a:t>
            </a:r>
            <a:r>
              <a:rPr lang="hu-HU" b="1" u="sng" dirty="0"/>
              <a:t>fecskefark-illesztéssel</a:t>
            </a:r>
            <a:r>
              <a:rPr lang="hu-HU" dirty="0"/>
              <a:t> erősítették össze, alkalmaztak </a:t>
            </a:r>
            <a:r>
              <a:rPr lang="hu-HU" b="1" u="sng" dirty="0"/>
              <a:t>facsapokat, használtak szeget és ácskapcsokat.</a:t>
            </a:r>
            <a:r>
              <a:rPr lang="hu-HU" dirty="0"/>
              <a:t> </a:t>
            </a:r>
            <a:r>
              <a:rPr lang="hu-HU" dirty="0" smtClean="0"/>
              <a:t>Ezeket sokáig </a:t>
            </a:r>
            <a:r>
              <a:rPr lang="hu-HU" dirty="0"/>
              <a:t>bronzból </a:t>
            </a:r>
            <a:r>
              <a:rPr lang="hu-HU" dirty="0" smtClean="0"/>
              <a:t>készítették, </a:t>
            </a:r>
            <a:r>
              <a:rPr lang="hu-HU" dirty="0"/>
              <a:t>mint a különösen erős építmények kőkockáit összetartó </a:t>
            </a:r>
            <a:r>
              <a:rPr lang="hu-HU" dirty="0" smtClean="0"/>
              <a:t>kapcsokat.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Ácskapcsot </a:t>
            </a:r>
            <a:r>
              <a:rPr lang="hu-HU" dirty="0"/>
              <a:t>gyors munkához, gyalult felületek simítására használtak, az </a:t>
            </a:r>
            <a:r>
              <a:rPr lang="hu-HU" b="1" u="sng" dirty="0"/>
              <a:t>ács egyike volt az Ókor és középkor </a:t>
            </a:r>
            <a:r>
              <a:rPr lang="hu-HU" b="1" u="sng" dirty="0" err="1"/>
              <a:t>legmegbecsültebb</a:t>
            </a:r>
            <a:r>
              <a:rPr lang="hu-HU" b="1" u="sng" dirty="0"/>
              <a:t> mesterembereinek.</a:t>
            </a:r>
            <a:endParaRPr lang="hu-HU" b="1" u="sng" dirty="0" smtClean="0"/>
          </a:p>
          <a:p>
            <a:endParaRPr lang="hu-HU" b="1" u="sng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748" y="4725144"/>
            <a:ext cx="2540000" cy="160186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52" y="4826310"/>
            <a:ext cx="4000500" cy="140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0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20936"/>
          </a:xfrm>
        </p:spPr>
        <p:txBody>
          <a:bodyPr/>
          <a:lstStyle/>
          <a:p>
            <a:r>
              <a:rPr lang="hu-HU" b="1" u="sng" dirty="0" smtClean="0"/>
              <a:t>Forrásaink Julius Caesar hadművészetéről</a:t>
            </a:r>
            <a:endParaRPr lang="hu-HU" b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196752"/>
            <a:ext cx="9751060" cy="487384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Julius Caesar: De </a:t>
            </a:r>
            <a:r>
              <a:rPr lang="hu-HU" dirty="0" err="1" smtClean="0"/>
              <a:t>bello</a:t>
            </a:r>
            <a:r>
              <a:rPr lang="hu-HU" dirty="0" smtClean="0"/>
              <a:t> </a:t>
            </a:r>
            <a:r>
              <a:rPr lang="hu-HU" dirty="0" err="1" smtClean="0"/>
              <a:t>Gallico</a:t>
            </a:r>
            <a:r>
              <a:rPr lang="hu-HU" dirty="0" smtClean="0"/>
              <a:t> („A gall háborúról”) Kr.e. 58-52, 7 kötet, nyolcadikat tábornoka </a:t>
            </a:r>
            <a:r>
              <a:rPr lang="hu-HU" dirty="0" err="1" smtClean="0"/>
              <a:t>Aulus</a:t>
            </a:r>
            <a:r>
              <a:rPr lang="hu-HU" dirty="0" smtClean="0"/>
              <a:t> </a:t>
            </a:r>
            <a:r>
              <a:rPr lang="hu-HU" dirty="0" err="1" smtClean="0"/>
              <a:t>Hirtius</a:t>
            </a:r>
            <a:r>
              <a:rPr lang="hu-HU" dirty="0" smtClean="0"/>
              <a:t> írja (50-ig).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Julius Caesar: De </a:t>
            </a:r>
            <a:r>
              <a:rPr lang="hu-HU" dirty="0" err="1" smtClean="0"/>
              <a:t>beilo</a:t>
            </a:r>
            <a:r>
              <a:rPr lang="hu-HU" dirty="0" smtClean="0"/>
              <a:t> </a:t>
            </a:r>
            <a:r>
              <a:rPr lang="hu-HU" dirty="0" err="1" smtClean="0"/>
              <a:t>civili</a:t>
            </a:r>
            <a:r>
              <a:rPr lang="hu-HU" dirty="0" smtClean="0"/>
              <a:t> („A polgárháborúról”) Kr. </a:t>
            </a:r>
            <a:r>
              <a:rPr lang="hu-HU" dirty="0"/>
              <a:t>e</a:t>
            </a:r>
            <a:r>
              <a:rPr lang="hu-HU" dirty="0" smtClean="0"/>
              <a:t>. 49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Keleti hadjáratairól-</a:t>
            </a:r>
            <a:r>
              <a:rPr lang="hu-HU" dirty="0" err="1" smtClean="0"/>
              <a:t>Zelai</a:t>
            </a:r>
            <a:r>
              <a:rPr lang="hu-HU" dirty="0" smtClean="0"/>
              <a:t> ütközetig, Kr. e. 47-ig egy ismeretlen szerző műve maradt ránk, valószínűleg ezt is </a:t>
            </a:r>
            <a:r>
              <a:rPr lang="hu-HU" dirty="0" err="1" smtClean="0"/>
              <a:t>Hirtius</a:t>
            </a:r>
            <a:r>
              <a:rPr lang="hu-HU" dirty="0" smtClean="0"/>
              <a:t> írta.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Észak-afrikai hadjáratát másik ismeretlen szerző </a:t>
            </a:r>
            <a:r>
              <a:rPr lang="hu-HU" dirty="0" err="1" smtClean="0"/>
              <a:t>jegyzi</a:t>
            </a:r>
            <a:r>
              <a:rPr lang="hu-HU" dirty="0" smtClean="0"/>
              <a:t>, Kr. e. 47-46.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Harmadik ismeretlen szerző a Hispániai háború leírása, Kr. e. 45, Pompeius fia ellen, </a:t>
            </a:r>
            <a:r>
              <a:rPr lang="hu-HU" dirty="0" err="1" smtClean="0"/>
              <a:t>mundai</a:t>
            </a:r>
            <a:r>
              <a:rPr lang="hu-HU" dirty="0" smtClean="0"/>
              <a:t> győzelem (fiatal tiszt, szemtanú).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Plutarkhosz </a:t>
            </a:r>
            <a:r>
              <a:rPr lang="hu-HU" i="1" dirty="0" smtClean="0"/>
              <a:t>Caesar</a:t>
            </a:r>
            <a:r>
              <a:rPr lang="hu-HU" dirty="0" smtClean="0"/>
              <a:t> és Suetonius </a:t>
            </a:r>
            <a:r>
              <a:rPr lang="hu-HU" i="1" dirty="0" smtClean="0"/>
              <a:t>Caesarok</a:t>
            </a:r>
            <a:r>
              <a:rPr lang="hu-HU" dirty="0" smtClean="0"/>
              <a:t> életrajzai (utóbbi Hadrianus alatt titkári hivatalt vállal, 12 császár életrajzát írja le Kr. u. 1.-2. század)  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5030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20936"/>
          </a:xfrm>
        </p:spPr>
        <p:txBody>
          <a:bodyPr/>
          <a:lstStyle/>
          <a:p>
            <a:r>
              <a:rPr lang="hu-HU" b="1" u="sng" dirty="0" smtClean="0"/>
              <a:t>A légiók felépítése (6000 fő, ebből 5300 harcos)</a:t>
            </a:r>
            <a:endParaRPr lang="hu-HU" b="1" u="sng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" y="1052513"/>
            <a:ext cx="10009111" cy="5018087"/>
          </a:xfrm>
        </p:spPr>
      </p:pic>
    </p:spTree>
    <p:extLst>
      <p:ext uri="{BB962C8B-B14F-4D97-AF65-F5344CB8AC3E}">
        <p14:creationId xmlns:p14="http://schemas.microsoft.com/office/powerpoint/2010/main" val="9640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20936"/>
          </a:xfrm>
        </p:spPr>
        <p:txBody>
          <a:bodyPr/>
          <a:lstStyle/>
          <a:p>
            <a:r>
              <a:rPr lang="hu-HU" b="1" u="sng" dirty="0" smtClean="0"/>
              <a:t>A légiók felszereltsége</a:t>
            </a:r>
            <a:endParaRPr lang="hu-HU" b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124744"/>
            <a:ext cx="9751060" cy="494585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Hajítófegyverek, </a:t>
            </a:r>
            <a:r>
              <a:rPr lang="hu-HU" dirty="0" err="1" smtClean="0"/>
              <a:t>centuriánként</a:t>
            </a:r>
            <a:r>
              <a:rPr lang="hu-HU" dirty="0" smtClean="0"/>
              <a:t> </a:t>
            </a:r>
            <a:r>
              <a:rPr lang="hu-HU" dirty="0"/>
              <a:t>egy-egy </a:t>
            </a:r>
            <a:r>
              <a:rPr lang="hu-HU" u="sng" dirty="0"/>
              <a:t>kerekes </a:t>
            </a:r>
            <a:r>
              <a:rPr lang="hu-HU" u="sng" dirty="0" err="1"/>
              <a:t>nyíllövő</a:t>
            </a:r>
            <a:r>
              <a:rPr lang="hu-HU" u="sng" dirty="0"/>
              <a:t> </a:t>
            </a:r>
            <a:r>
              <a:rPr lang="hu-HU" u="sng" dirty="0" smtClean="0"/>
              <a:t>gép</a:t>
            </a:r>
            <a:r>
              <a:rPr lang="hu-HU" dirty="0" smtClean="0"/>
              <a:t>, vontató öszvérekkel </a:t>
            </a:r>
            <a:r>
              <a:rPr lang="hu-HU" dirty="0"/>
              <a:t>és egy </a:t>
            </a:r>
            <a:r>
              <a:rPr lang="hu-HU" dirty="0" smtClean="0"/>
              <a:t>sátorközösséggel, 11 ember (</a:t>
            </a:r>
            <a:r>
              <a:rPr lang="hu-HU" dirty="0" err="1" smtClean="0"/>
              <a:t>Balistarii</a:t>
            </a:r>
            <a:r>
              <a:rPr lang="hu-HU" dirty="0" smtClean="0"/>
              <a:t>). Minél </a:t>
            </a:r>
            <a:r>
              <a:rPr lang="hu-HU" dirty="0"/>
              <a:t>nagyobb méretűek voltak, annál messzebbre és annál nagyobb erővel vetették ki </a:t>
            </a:r>
            <a:r>
              <a:rPr lang="hu-HU" dirty="0" smtClean="0"/>
              <a:t>lövedékeiket. A </a:t>
            </a:r>
            <a:r>
              <a:rPr lang="hu-HU" dirty="0"/>
              <a:t>tábort védik, </a:t>
            </a:r>
            <a:r>
              <a:rPr lang="hu-HU" dirty="0" smtClean="0"/>
              <a:t>a </a:t>
            </a:r>
            <a:r>
              <a:rPr lang="hu-HU" dirty="0"/>
              <a:t>csatatéren is </a:t>
            </a:r>
            <a:r>
              <a:rPr lang="hu-HU" dirty="0" smtClean="0"/>
              <a:t>felállítják </a:t>
            </a:r>
            <a:r>
              <a:rPr lang="hu-HU" dirty="0"/>
              <a:t>a </a:t>
            </a:r>
            <a:r>
              <a:rPr lang="hu-HU" dirty="0" smtClean="0"/>
              <a:t>nehézfegyverzetű gyalogság </a:t>
            </a:r>
            <a:r>
              <a:rPr lang="hu-HU" dirty="0"/>
              <a:t>arcvonala </a:t>
            </a:r>
            <a:r>
              <a:rPr lang="hu-HU" dirty="0" smtClean="0"/>
              <a:t>mögött.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Egy légióban </a:t>
            </a:r>
            <a:r>
              <a:rPr lang="hu-HU" dirty="0"/>
              <a:t>55 </a:t>
            </a:r>
            <a:r>
              <a:rPr lang="hu-HU" dirty="0" smtClean="0"/>
              <a:t>kerekes </a:t>
            </a:r>
            <a:r>
              <a:rPr lang="hu-HU" u="sng" dirty="0" err="1" smtClean="0"/>
              <a:t>nyíllövőgép</a:t>
            </a:r>
            <a:r>
              <a:rPr lang="hu-HU" u="sng" dirty="0" smtClean="0"/>
              <a:t> </a:t>
            </a:r>
            <a:r>
              <a:rPr lang="hu-HU" dirty="0" smtClean="0"/>
              <a:t>van, 10 </a:t>
            </a:r>
            <a:r>
              <a:rPr lang="hu-HU" dirty="0"/>
              <a:t>„</a:t>
            </a:r>
            <a:r>
              <a:rPr lang="hu-HU" u="sng" dirty="0"/>
              <a:t>vadszamarat</a:t>
            </a:r>
            <a:r>
              <a:rPr lang="hu-HU" dirty="0"/>
              <a:t>” azaz egyet-egyet </a:t>
            </a:r>
            <a:r>
              <a:rPr lang="hu-HU" dirty="0" err="1"/>
              <a:t>cohorsonként</a:t>
            </a:r>
            <a:r>
              <a:rPr lang="hu-HU" dirty="0"/>
              <a:t> szekerekre szerelve, ökörfogattal </a:t>
            </a:r>
            <a:r>
              <a:rPr lang="hu-HU" dirty="0" smtClean="0"/>
              <a:t>vontatnak.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u="sng" dirty="0"/>
              <a:t>E</a:t>
            </a:r>
            <a:r>
              <a:rPr lang="hu-HU" u="sng" dirty="0" smtClean="0"/>
              <a:t>gyetlen </a:t>
            </a:r>
            <a:r>
              <a:rPr lang="hu-HU" u="sng" dirty="0"/>
              <a:t>fatörzsből kivájt </a:t>
            </a:r>
            <a:r>
              <a:rPr lang="hu-HU" u="sng" dirty="0" smtClean="0"/>
              <a:t>csónakok</a:t>
            </a:r>
            <a:r>
              <a:rPr lang="hu-HU" dirty="0" smtClean="0"/>
              <a:t>, hosszú kötelekkel, olykor </a:t>
            </a:r>
            <a:r>
              <a:rPr lang="hu-HU" dirty="0"/>
              <a:t>vasláncokkal</a:t>
            </a:r>
            <a:r>
              <a:rPr lang="hu-HU" dirty="0" smtClean="0"/>
              <a:t>, deszkákkal </a:t>
            </a:r>
            <a:r>
              <a:rPr lang="hu-HU" dirty="0" err="1" smtClean="0"/>
              <a:t>átkeléshet</a:t>
            </a:r>
            <a:r>
              <a:rPr lang="hu-HU" dirty="0" smtClean="0"/>
              <a:t>.</a:t>
            </a:r>
            <a:endParaRPr lang="hu-HU" dirty="0"/>
          </a:p>
          <a:p>
            <a:pPr>
              <a:buFont typeface="Wingdings" panose="05000000000000000000" pitchFamily="2" charset="2"/>
              <a:buChar char="v"/>
            </a:pPr>
            <a:r>
              <a:rPr lang="hu-HU" u="sng" dirty="0" smtClean="0"/>
              <a:t>Vascsáklyák „farkasok”,</a:t>
            </a:r>
            <a:r>
              <a:rPr lang="hu-HU" dirty="0" smtClean="0"/>
              <a:t> hosszú </a:t>
            </a:r>
            <a:r>
              <a:rPr lang="hu-HU" dirty="0"/>
              <a:t>rudakra erősített </a:t>
            </a:r>
            <a:r>
              <a:rPr lang="hu-HU" u="sng" dirty="0"/>
              <a:t>vas-”</a:t>
            </a:r>
            <a:r>
              <a:rPr lang="hu-HU" u="sng" dirty="0" smtClean="0"/>
              <a:t>sarló”, árokásáshoz </a:t>
            </a:r>
            <a:r>
              <a:rPr lang="hu-HU" u="sng" dirty="0"/>
              <a:t>csákányai, ásói, lapátjai, teknői vesszőkosarai</a:t>
            </a:r>
            <a:r>
              <a:rPr lang="hu-HU" dirty="0"/>
              <a:t>, melyekkel a földet hordják. </a:t>
            </a:r>
            <a:endParaRPr lang="hu-H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Vannak </a:t>
            </a:r>
            <a:r>
              <a:rPr lang="hu-HU" u="sng" dirty="0"/>
              <a:t>baltái, bárdjai, szekercéi, fűrészei</a:t>
            </a:r>
            <a:r>
              <a:rPr lang="hu-HU" dirty="0"/>
              <a:t>, melyekkel a fatönköket és karókat hántják és fűrészelik. Vannak azután </a:t>
            </a:r>
            <a:r>
              <a:rPr lang="hu-HU" u="sng" dirty="0"/>
              <a:t>mesteremberei</a:t>
            </a:r>
            <a:r>
              <a:rPr lang="hu-HU" dirty="0"/>
              <a:t>, minden szerszámmal felszerelve, akik az ellenséges városok megvívásához a </a:t>
            </a:r>
            <a:r>
              <a:rPr lang="hu-HU" b="1" u="sng" dirty="0"/>
              <a:t>„teknősöket”, „kagylókat”, faltörő kosokat, ,”lugasokat” és az ún. „sétáló tornyokat” </a:t>
            </a:r>
            <a:r>
              <a:rPr lang="hu-HU" b="1" u="sng" dirty="0" smtClean="0"/>
              <a:t>készítik.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b="1" u="sng" dirty="0"/>
              <a:t>A</a:t>
            </a:r>
            <a:r>
              <a:rPr lang="hu-HU" b="1" u="sng" dirty="0" smtClean="0"/>
              <a:t> </a:t>
            </a:r>
            <a:r>
              <a:rPr lang="hu-HU" b="1" u="sng" dirty="0"/>
              <a:t>légiónak mindenhová magával kell vinnie mindazokat az eszközöket, amelyeket bármilyen fajta háborúban nélkülözhetetleneknek tartanak, hogy a tábor, bárhol üssék is fel, olyan legyen, mint egy felfegyverzett város.</a:t>
            </a:r>
          </a:p>
        </p:txBody>
      </p:sp>
    </p:spTree>
    <p:extLst>
      <p:ext uri="{BB962C8B-B14F-4D97-AF65-F5344CB8AC3E}">
        <p14:creationId xmlns:p14="http://schemas.microsoft.com/office/powerpoint/2010/main" val="153984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20936"/>
          </a:xfrm>
        </p:spPr>
        <p:txBody>
          <a:bodyPr/>
          <a:lstStyle/>
          <a:p>
            <a:r>
              <a:rPr lang="hu-HU" b="1" u="sng" dirty="0" smtClean="0"/>
              <a:t>Ostromgépek</a:t>
            </a:r>
            <a:endParaRPr lang="hu-HU" b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052736"/>
            <a:ext cx="9751060" cy="50178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u-HU" b="1" dirty="0" err="1" smtClean="0"/>
              <a:t>Catapult</a:t>
            </a:r>
            <a:r>
              <a:rPr lang="hu-HU" dirty="0"/>
              <a:t>, Alexandrosz (Nagy Sándor) Türosz ostromakor rendelkezett ilyen </a:t>
            </a:r>
            <a:r>
              <a:rPr lang="hu-HU" dirty="0" smtClean="0"/>
              <a:t>eszközökkel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b="1" dirty="0" smtClean="0"/>
              <a:t>Tornyok </a:t>
            </a:r>
            <a:r>
              <a:rPr lang="hu-HU" b="1" dirty="0"/>
              <a:t>és </a:t>
            </a:r>
            <a:r>
              <a:rPr lang="hu-HU" b="1" dirty="0" smtClean="0"/>
              <a:t>védőtetők </a:t>
            </a:r>
            <a:r>
              <a:rPr lang="hu-HU" dirty="0" smtClean="0"/>
              <a:t>(</a:t>
            </a:r>
            <a:r>
              <a:rPr lang="hu-HU" dirty="0" err="1" smtClean="0"/>
              <a:t>Testudo</a:t>
            </a:r>
            <a:r>
              <a:rPr lang="hu-HU" dirty="0" smtClean="0"/>
              <a:t>, </a:t>
            </a:r>
            <a:r>
              <a:rPr lang="hu-HU" dirty="0" err="1" smtClean="0"/>
              <a:t>Vinea</a:t>
            </a:r>
            <a:r>
              <a:rPr lang="hu-HU" dirty="0" smtClean="0"/>
              <a:t>, </a:t>
            </a:r>
            <a:r>
              <a:rPr lang="hu-HU" dirty="0" err="1" smtClean="0"/>
              <a:t>Pluteus</a:t>
            </a:r>
            <a:r>
              <a:rPr lang="hu-HU" dirty="0" smtClean="0"/>
              <a:t>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b="1" dirty="0" smtClean="0"/>
              <a:t>Faltörő kosok</a:t>
            </a:r>
            <a:br>
              <a:rPr lang="hu-HU" b="1" dirty="0" smtClean="0"/>
            </a:br>
            <a:r>
              <a:rPr lang="hu-HU" dirty="0" smtClean="0"/>
              <a:t>(</a:t>
            </a:r>
            <a:r>
              <a:rPr lang="hu-HU" dirty="0" err="1" smtClean="0"/>
              <a:t>Aries</a:t>
            </a:r>
            <a:r>
              <a:rPr lang="hu-HU" dirty="0" smtClean="0"/>
              <a:t>)</a:t>
            </a:r>
            <a:r>
              <a:rPr lang="hu-HU" b="1" dirty="0" smtClean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b="1" dirty="0" smtClean="0"/>
              <a:t>Ostromtornyok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(Turris ambulatoria)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700" y="1340768"/>
            <a:ext cx="2791197" cy="1532955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820" y="2906123"/>
            <a:ext cx="2634872" cy="1414099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970" y="4646414"/>
            <a:ext cx="2244572" cy="1424186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3" y="4774456"/>
            <a:ext cx="2785333" cy="1584176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430" y="2926606"/>
            <a:ext cx="1593528" cy="1847850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20" y="2798564"/>
            <a:ext cx="2466975" cy="1847850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29" y="4676673"/>
            <a:ext cx="2105847" cy="1779742"/>
          </a:xfrm>
          <a:prstGeom prst="rect">
            <a:avLst/>
          </a:prstGeom>
        </p:spPr>
      </p:pic>
      <p:pic>
        <p:nvPicPr>
          <p:cNvPr id="19" name="Kép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457" y="4929990"/>
            <a:ext cx="1453886" cy="133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2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548928"/>
          </a:xfrm>
        </p:spPr>
        <p:txBody>
          <a:bodyPr>
            <a:normAutofit fontScale="90000"/>
          </a:bodyPr>
          <a:lstStyle/>
          <a:p>
            <a:r>
              <a:rPr lang="hu-HU" b="1" u="sng" dirty="0"/>
              <a:t>Ostromgépek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980728"/>
            <a:ext cx="9751060" cy="5089872"/>
          </a:xfrm>
        </p:spPr>
        <p:txBody>
          <a:bodyPr/>
          <a:lstStyle/>
          <a:p>
            <a:r>
              <a:rPr lang="hu-HU" b="1" dirty="0" smtClean="0"/>
              <a:t>Ostromlétrák, bőrből </a:t>
            </a:r>
            <a:r>
              <a:rPr lang="hu-HU" b="1" dirty="0"/>
              <a:t>és kötélhálóból készült </a:t>
            </a:r>
            <a:r>
              <a:rPr lang="hu-HU" b="1" dirty="0" smtClean="0"/>
              <a:t>hágcsók, </a:t>
            </a:r>
            <a:r>
              <a:rPr lang="hu-HU" b="1" dirty="0" err="1" smtClean="0"/>
              <a:t>Szambüké</a:t>
            </a:r>
            <a:r>
              <a:rPr lang="hu-HU" b="1" dirty="0" smtClean="0"/>
              <a:t> (</a:t>
            </a:r>
            <a:r>
              <a:rPr lang="hu-HU" b="1" dirty="0" err="1" smtClean="0"/>
              <a:t>Sambuca</a:t>
            </a:r>
            <a:r>
              <a:rPr lang="hu-HU" b="1" dirty="0"/>
              <a:t>)</a:t>
            </a:r>
            <a:r>
              <a:rPr lang="hu-HU" dirty="0"/>
              <a:t> </a:t>
            </a:r>
            <a:r>
              <a:rPr lang="hu-HU" dirty="0" smtClean="0"/>
              <a:t>peloponnészoszi háború, kolophóni </a:t>
            </a:r>
            <a:r>
              <a:rPr lang="hu-HU" dirty="0" err="1"/>
              <a:t>Damisz</a:t>
            </a:r>
            <a:r>
              <a:rPr lang="hu-HU" dirty="0"/>
              <a:t> tervezte</a:t>
            </a:r>
            <a:r>
              <a:rPr lang="hu-HU" dirty="0" smtClean="0"/>
              <a:t>.</a:t>
            </a:r>
          </a:p>
          <a:p>
            <a:r>
              <a:rPr lang="hu-HU" dirty="0"/>
              <a:t>A </a:t>
            </a:r>
            <a:r>
              <a:rPr lang="hu-HU" b="1" dirty="0" smtClean="0"/>
              <a:t>tűzgyújtó</a:t>
            </a:r>
            <a:r>
              <a:rPr lang="hu-HU" dirty="0" smtClean="0"/>
              <a:t>, Kr.e</a:t>
            </a:r>
            <a:r>
              <a:rPr lang="hu-HU" dirty="0"/>
              <a:t>. 424-ben Délion ostromakor a </a:t>
            </a:r>
            <a:r>
              <a:rPr lang="hu-HU" dirty="0" err="1"/>
              <a:t>thébaiak</a:t>
            </a:r>
            <a:r>
              <a:rPr lang="hu-HU" dirty="0"/>
              <a:t> használták első ízben </a:t>
            </a:r>
            <a:r>
              <a:rPr lang="hu-HU" dirty="0" smtClean="0"/>
              <a:t>az </a:t>
            </a:r>
            <a:r>
              <a:rPr lang="hu-HU" dirty="0"/>
              <a:t>athéni cölöp falak </a:t>
            </a:r>
            <a:r>
              <a:rPr lang="hu-HU" dirty="0" smtClean="0"/>
              <a:t>ellen.</a:t>
            </a:r>
          </a:p>
          <a:p>
            <a:r>
              <a:rPr lang="hu-HU" b="1" dirty="0" err="1" smtClean="0"/>
              <a:t>Gasztraphetész</a:t>
            </a:r>
            <a:r>
              <a:rPr lang="hu-HU" b="1" dirty="0" smtClean="0"/>
              <a:t> </a:t>
            </a:r>
            <a:r>
              <a:rPr lang="hu-HU" b="1" dirty="0"/>
              <a:t>(csípőíj), </a:t>
            </a:r>
            <a:r>
              <a:rPr lang="hu-HU" dirty="0"/>
              <a:t>ami eredetileg mechanikus felhúzó szerkezettel rendelkező, rendkívül erős íj volt. Íjból, fogazott szárból, és kioldószerkezettel ellátott </a:t>
            </a:r>
            <a:r>
              <a:rPr lang="hu-HU" dirty="0" err="1" smtClean="0"/>
              <a:t>csúszórészből</a:t>
            </a:r>
            <a:r>
              <a:rPr lang="hu-HU" dirty="0" smtClean="0"/>
              <a:t> állt</a:t>
            </a:r>
            <a:r>
              <a:rPr lang="hu-HU" dirty="0"/>
              <a:t>. A mechanikus szerkezetek tették lehetővé a sokkal nagyobb átütő erejű íjak használatát (a kézi íj 18-27kp, a </a:t>
            </a:r>
            <a:r>
              <a:rPr lang="hu-HU" dirty="0" err="1"/>
              <a:t>gasztraphétész</a:t>
            </a:r>
            <a:r>
              <a:rPr lang="hu-HU" dirty="0"/>
              <a:t> 68-90 kp</a:t>
            </a:r>
            <a:r>
              <a:rPr lang="hu-HU" dirty="0" smtClean="0"/>
              <a:t>).</a:t>
            </a:r>
          </a:p>
          <a:p>
            <a:r>
              <a:rPr lang="hu-HU" b="1" dirty="0" smtClean="0"/>
              <a:t>Nyílvető </a:t>
            </a:r>
            <a:r>
              <a:rPr lang="hu-HU" dirty="0" smtClean="0"/>
              <a:t>(</a:t>
            </a:r>
            <a:r>
              <a:rPr lang="hu-HU" dirty="0" err="1" smtClean="0"/>
              <a:t>oxülbelész</a:t>
            </a:r>
            <a:r>
              <a:rPr lang="hu-HU" dirty="0" smtClean="0"/>
              <a:t>), torziós </a:t>
            </a:r>
            <a:r>
              <a:rPr lang="hu-HU" dirty="0"/>
              <a:t>karú </a:t>
            </a:r>
            <a:r>
              <a:rPr lang="hu-HU" dirty="0" err="1" smtClean="0"/>
              <a:t>oxülbelész</a:t>
            </a:r>
            <a:r>
              <a:rPr lang="hu-HU" dirty="0" smtClean="0"/>
              <a:t>. </a:t>
            </a:r>
            <a:r>
              <a:rPr lang="hu-HU" dirty="0"/>
              <a:t>Az új erőforrás a torziós (kötéltekercses) erőkar </a:t>
            </a:r>
            <a:r>
              <a:rPr lang="hu-HU" dirty="0" smtClean="0"/>
              <a:t>volt. </a:t>
            </a:r>
            <a:r>
              <a:rPr lang="hu-HU" b="1" dirty="0" smtClean="0"/>
              <a:t>Skorpió </a:t>
            </a:r>
            <a:r>
              <a:rPr lang="hu-HU" dirty="0" smtClean="0"/>
              <a:t>(dárdavető). 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537" y="548680"/>
            <a:ext cx="1090811" cy="215188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44" y="3573016"/>
            <a:ext cx="1406079" cy="104889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246" y="5373216"/>
            <a:ext cx="2362696" cy="104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20936"/>
          </a:xfrm>
        </p:spPr>
        <p:txBody>
          <a:bodyPr>
            <a:normAutofit/>
          </a:bodyPr>
          <a:lstStyle/>
          <a:p>
            <a:r>
              <a:rPr lang="hu-HU" sz="2400" b="1" dirty="0" smtClean="0"/>
              <a:t>Tormenta (hajítógép), Ballista (hajítógép), </a:t>
            </a:r>
            <a:r>
              <a:rPr lang="hu-HU" sz="2400" b="1" dirty="0" err="1" smtClean="0"/>
              <a:t>Onager</a:t>
            </a:r>
            <a:r>
              <a:rPr lang="hu-HU" sz="2400" b="1" dirty="0" smtClean="0"/>
              <a:t> (kőhajító)</a:t>
            </a:r>
            <a:r>
              <a:rPr lang="hu-HU" sz="2400" dirty="0" smtClean="0"/>
              <a:t> 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" y="1340768"/>
            <a:ext cx="9916091" cy="4968552"/>
          </a:xfrm>
        </p:spPr>
      </p:pic>
    </p:spTree>
    <p:extLst>
      <p:ext uri="{BB962C8B-B14F-4D97-AF65-F5344CB8AC3E}">
        <p14:creationId xmlns:p14="http://schemas.microsoft.com/office/powerpoint/2010/main" val="117309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20936"/>
          </a:xfrm>
        </p:spPr>
        <p:txBody>
          <a:bodyPr/>
          <a:lstStyle/>
          <a:p>
            <a:r>
              <a:rPr lang="hu-HU" b="1" u="sng" dirty="0" smtClean="0"/>
              <a:t>Caesar ostromtechnikái</a:t>
            </a:r>
            <a:endParaRPr lang="hu-HU" b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196752"/>
            <a:ext cx="5739625" cy="5184576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Hadmérnökök egyre hangsúlyosabb szerepe, erődített táborok,  pl. </a:t>
            </a:r>
            <a:r>
              <a:rPr lang="hu-HU" dirty="0" err="1" smtClean="0"/>
              <a:t>Genevai</a:t>
            </a:r>
            <a:r>
              <a:rPr lang="hu-HU" dirty="0" smtClean="0"/>
              <a:t> (genfi) 30 km hosszú földsánc. Utak építése, karbantartása.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Utánpótlás megszervezése, elsősorban gabonaszállítás (Helvétek ellen).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Jelzőtűz rendszer.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Hajóflotta fejlesztése (Bretagne-i </a:t>
            </a:r>
            <a:r>
              <a:rPr lang="hu-HU" dirty="0" err="1" smtClean="0"/>
              <a:t>Veneti</a:t>
            </a:r>
            <a:r>
              <a:rPr lang="hu-HU" dirty="0"/>
              <a:t> </a:t>
            </a:r>
            <a:r>
              <a:rPr lang="hu-HU" dirty="0" smtClean="0"/>
              <a:t>háború, </a:t>
            </a:r>
            <a:r>
              <a:rPr lang="hu-HU" dirty="0" err="1" smtClean="0"/>
              <a:t>britannia</a:t>
            </a:r>
            <a:r>
              <a:rPr lang="hu-HU" dirty="0" smtClean="0"/>
              <a:t> hadműveletek)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Megfelelő mesteremberek felvétele, alkalmazása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Szükség esetén zsoldosok alkalmazása.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Tárgyalás, túszok kérése, árulók megvásárlása.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Alkalmazkodás, gyors cselekvés adott szituációkban.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692" y="2708920"/>
            <a:ext cx="2957314" cy="316835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72" y="5373216"/>
            <a:ext cx="2664296" cy="10325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00" y="501601"/>
            <a:ext cx="4361998" cy="199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6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20936"/>
          </a:xfrm>
        </p:spPr>
        <p:txBody>
          <a:bodyPr/>
          <a:lstStyle/>
          <a:p>
            <a:r>
              <a:rPr lang="hu-HU" b="1" u="sng" dirty="0"/>
              <a:t>Caesar </a:t>
            </a:r>
            <a:r>
              <a:rPr lang="hu-HU" b="1" u="sng" dirty="0" smtClean="0"/>
              <a:t>ostromtechnikái</a:t>
            </a:r>
            <a:endParaRPr lang="hu-HU" b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052736"/>
            <a:ext cx="6531713" cy="50178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u-HU" dirty="0"/>
              <a:t>Hídépítés, korszakban már alkalmazták a betonozást és a </a:t>
            </a:r>
            <a:r>
              <a:rPr lang="hu-HU" dirty="0" smtClean="0"/>
              <a:t>hidraulikus, </a:t>
            </a:r>
            <a:r>
              <a:rPr lang="hu-HU" dirty="0"/>
              <a:t>cementtel történő víz alatti </a:t>
            </a:r>
            <a:r>
              <a:rPr lang="hu-HU" dirty="0" smtClean="0"/>
              <a:t>alapozást. Ismerték </a:t>
            </a:r>
            <a:r>
              <a:rPr lang="hu-HU" dirty="0"/>
              <a:t>a rácsos tartók előnyeit és a hídépítés egyéb lényeges technikai fogásait</a:t>
            </a:r>
            <a:r>
              <a:rPr lang="hu-HU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Avaricum ostroma-</a:t>
            </a:r>
            <a:r>
              <a:rPr lang="hu-HU" dirty="0" err="1" smtClean="0"/>
              <a:t>Agger</a:t>
            </a:r>
            <a:r>
              <a:rPr lang="hu-HU" dirty="0" smtClean="0"/>
              <a:t> építés, 100m széles, 75 m hosszú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err="1" smtClean="0"/>
              <a:t>Circumvallatio</a:t>
            </a:r>
            <a:r>
              <a:rPr lang="hu-HU" dirty="0"/>
              <a:t>, </a:t>
            </a:r>
            <a:r>
              <a:rPr lang="hu-HU" dirty="0" err="1" smtClean="0"/>
              <a:t>Contravallatio</a:t>
            </a:r>
            <a:r>
              <a:rPr lang="hu-HU" dirty="0" smtClean="0"/>
              <a:t> építése (Gallia)</a:t>
            </a:r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612" y="431800"/>
            <a:ext cx="3524250" cy="295275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124" y="4221088"/>
            <a:ext cx="3096344" cy="210835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84" y="4221088"/>
            <a:ext cx="4851276" cy="211235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450" y="4348241"/>
            <a:ext cx="20955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9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764952"/>
          </a:xfrm>
        </p:spPr>
        <p:txBody>
          <a:bodyPr/>
          <a:lstStyle/>
          <a:p>
            <a:r>
              <a:rPr lang="hu-HU" b="1" u="sng" dirty="0" smtClean="0"/>
              <a:t>Összegzés</a:t>
            </a:r>
            <a:endParaRPr lang="hu-HU" b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340768"/>
            <a:ext cx="9751060" cy="47298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Mivel fiatalkorától sokszor életét is kockáztatta, első sorokban harcolt, katonái szerették, bárhová követték.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Másik oldalról, ha lehetett kerülte a csatákat, ostromokat. Igyekezett politikai, diplomáciai, vagy egyéb segítő megoldást találni.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Céljai elérése érdekében, számító és kegyetlen is volt, ha szükség megkívánta (</a:t>
            </a:r>
            <a:r>
              <a:rPr lang="hu-HU" dirty="0" err="1" smtClean="0"/>
              <a:t>Veneti</a:t>
            </a:r>
            <a:r>
              <a:rPr lang="hu-HU" dirty="0" smtClean="0"/>
              <a:t> vezetők kivégzése, mindenkit rabszolgának adott el, amíg a kaput nem érték el a kosok, tárgyalt).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 smtClean="0"/>
              <a:t>Igazán szinte minden téren sikert könyvelhetett el, csak saját városában, Rómában nem tudta elfogadtatni személyét. 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812" y="4005064"/>
            <a:ext cx="1766888" cy="228156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84" y="5085184"/>
            <a:ext cx="4896544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3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476920"/>
          </a:xfrm>
        </p:spPr>
        <p:txBody>
          <a:bodyPr>
            <a:normAutofit fontScale="90000"/>
          </a:bodyPr>
          <a:lstStyle/>
          <a:p>
            <a:r>
              <a:rPr lang="hu-HU" b="1" u="sng" dirty="0" smtClean="0"/>
              <a:t>Források:</a:t>
            </a:r>
            <a:endParaRPr lang="hu-HU" b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908720"/>
            <a:ext cx="9751060" cy="516188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u-HU" sz="2000" dirty="0"/>
              <a:t>Adrian </a:t>
            </a:r>
            <a:r>
              <a:rPr lang="hu-HU" sz="2000" dirty="0" err="1" smtClean="0"/>
              <a:t>Goldsworthy</a:t>
            </a:r>
            <a:r>
              <a:rPr lang="hu-HU" sz="2000" dirty="0" smtClean="0"/>
              <a:t>: A római </a:t>
            </a:r>
            <a:r>
              <a:rPr lang="hu-HU" sz="2000" dirty="0"/>
              <a:t>hadsereg története</a:t>
            </a:r>
            <a:r>
              <a:rPr lang="hu-HU" sz="2000" dirty="0" smtClean="0"/>
              <a:t>, </a:t>
            </a:r>
            <a:r>
              <a:rPr lang="hu-HU" sz="2000" dirty="0"/>
              <a:t>Alexandra Kiadó, </a:t>
            </a:r>
            <a:r>
              <a:rPr lang="hu-HU" sz="2000" dirty="0" smtClean="0"/>
              <a:t>Pécs, 2004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 smtClean="0"/>
              <a:t>John </a:t>
            </a:r>
            <a:r>
              <a:rPr lang="hu-HU" sz="2000" dirty="0" err="1" smtClean="0"/>
              <a:t>Warry</a:t>
            </a:r>
            <a:r>
              <a:rPr lang="hu-HU" sz="2000" dirty="0" smtClean="0"/>
              <a:t>: A klasszikus </a:t>
            </a:r>
            <a:r>
              <a:rPr lang="hu-HU" sz="2000" dirty="0"/>
              <a:t>világ hadművészete, </a:t>
            </a:r>
            <a:r>
              <a:rPr lang="hu-HU" sz="2000" dirty="0" err="1" smtClean="0"/>
              <a:t>Gemini</a:t>
            </a:r>
            <a:r>
              <a:rPr lang="hu-HU" sz="2000" dirty="0" smtClean="0"/>
              <a:t> Budapest Kiadó, Budapest, ISBN 963 8168 16 1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 err="1"/>
              <a:t>Josh</a:t>
            </a:r>
            <a:r>
              <a:rPr lang="hu-HU" sz="2000" dirty="0"/>
              <a:t> </a:t>
            </a:r>
            <a:r>
              <a:rPr lang="hu-HU" sz="2000" dirty="0" err="1" smtClean="0"/>
              <a:t>Levithan</a:t>
            </a:r>
            <a:r>
              <a:rPr lang="hu-HU" sz="2000" dirty="0"/>
              <a:t>: </a:t>
            </a:r>
            <a:r>
              <a:rPr lang="hu-HU" sz="2000" dirty="0" err="1"/>
              <a:t>Roman</a:t>
            </a:r>
            <a:r>
              <a:rPr lang="hu-HU" sz="2000" dirty="0"/>
              <a:t> </a:t>
            </a:r>
            <a:r>
              <a:rPr lang="hu-HU" sz="2000" dirty="0" err="1"/>
              <a:t>Siege</a:t>
            </a:r>
            <a:r>
              <a:rPr lang="hu-HU" sz="2000" dirty="0"/>
              <a:t> </a:t>
            </a:r>
            <a:r>
              <a:rPr lang="hu-HU" sz="2000" dirty="0" err="1" smtClean="0"/>
              <a:t>Warfare</a:t>
            </a:r>
            <a:r>
              <a:rPr lang="hu-HU" sz="2000" dirty="0" smtClean="0"/>
              <a:t>, </a:t>
            </a:r>
            <a:r>
              <a:rPr lang="en-US" sz="2000" dirty="0"/>
              <a:t>The University of Michigan </a:t>
            </a:r>
            <a:r>
              <a:rPr lang="en-US" sz="2000" dirty="0" smtClean="0"/>
              <a:t>Press</a:t>
            </a:r>
            <a:r>
              <a:rPr lang="hu-HU" sz="2000" dirty="0" smtClean="0"/>
              <a:t>, </a:t>
            </a:r>
            <a:r>
              <a:rPr lang="hu-HU" sz="2000" dirty="0" err="1" smtClean="0"/>
              <a:t>Ann</a:t>
            </a:r>
            <a:r>
              <a:rPr lang="hu-HU" sz="2000" dirty="0" smtClean="0"/>
              <a:t> </a:t>
            </a:r>
            <a:r>
              <a:rPr lang="hu-HU" sz="2000" dirty="0" err="1" smtClean="0"/>
              <a:t>Arbor</a:t>
            </a:r>
            <a:r>
              <a:rPr lang="hu-HU" sz="2000" dirty="0" smtClean="0"/>
              <a:t>, 2013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 smtClean="0"/>
              <a:t>Németh György: Julius Caesar, Rubicon magazin, Budapest, 2019 05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hlinkClick r:id="rId2"/>
              </a:rPr>
              <a:t>https://www.arcanum.com/en/online-kiadvanyok/Lexikonok-okori-lexikon-CA894/o-CC3BC/ostrom-CC4D5</a:t>
            </a:r>
            <a:r>
              <a:rPr lang="hu-HU" sz="2000" dirty="0" smtClean="0">
                <a:hlinkClick r:id="rId2"/>
              </a:rPr>
              <a:t>/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hlinkClick r:id="rId3"/>
              </a:rPr>
              <a:t>https://</a:t>
            </a:r>
            <a:r>
              <a:rPr lang="hu-HU" sz="2000" dirty="0" smtClean="0">
                <a:hlinkClick r:id="rId3"/>
              </a:rPr>
              <a:t>digolanum.gportal.hu/gindex.php?pg=36098477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hlinkClick r:id="rId4"/>
              </a:rPr>
              <a:t>https://</a:t>
            </a:r>
            <a:r>
              <a:rPr lang="hu-HU" sz="2000" dirty="0" smtClean="0">
                <a:hlinkClick r:id="rId4"/>
              </a:rPr>
              <a:t>www.mozaweb.hu/mozaik3D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hlinkClick r:id="rId5"/>
              </a:rPr>
              <a:t>https://romaikor.hu/tudomany_es_technika/romai_hadtudomany/hadtudomanyi_ismeretek/philon___mechanika_(a_varepites_muveszete</a:t>
            </a:r>
            <a:r>
              <a:rPr lang="hu-HU" sz="2000" dirty="0" smtClean="0">
                <a:hlinkClick r:id="rId5"/>
              </a:rPr>
              <a:t>)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v"/>
            </a:pPr>
            <a:endParaRPr lang="hu-HU" sz="2000" dirty="0" smtClean="0"/>
          </a:p>
          <a:p>
            <a:pPr marL="0" indent="0">
              <a:buNone/>
            </a:pPr>
            <a:endParaRPr lang="hu-HU" dirty="0" smtClean="0"/>
          </a:p>
          <a:p>
            <a:pPr>
              <a:buFont typeface="Wingdings" panose="05000000000000000000" pitchFamily="2" charset="2"/>
              <a:buChar char="v"/>
            </a:pP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3885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836960"/>
          </a:xfrm>
        </p:spPr>
        <p:txBody>
          <a:bodyPr/>
          <a:lstStyle/>
          <a:p>
            <a:r>
              <a:rPr lang="hu-HU" b="1" dirty="0" smtClean="0"/>
              <a:t>Köszönöm a figyelmet!</a:t>
            </a:r>
            <a:endParaRPr lang="hu-HU" b="1" dirty="0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" y="1712652"/>
            <a:ext cx="4429125" cy="3672408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88" y="980727"/>
            <a:ext cx="5715000" cy="4848225"/>
          </a:xfrm>
          <a:prstGeom prst="rect">
            <a:avLst/>
          </a:prstGeom>
        </p:spPr>
      </p:pic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mtClean="0"/>
              <a:t>Vincenzo Camuccini: Julius Caesar halála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885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lasszikus könyvek 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059.potx" id="{C5FD5170-17AC-4815-968A-FDC1AAB6E99D}" vid="{74C691A5-1550-4555-B870-169F3443F41D}"/>
    </a:ext>
  </a:extLst>
</a:theme>
</file>

<file path=ppt/theme/theme2.xml><?xml version="1.0" encoding="utf-8"?>
<a:theme xmlns:a="http://schemas.openxmlformats.org/drawingml/2006/main" name="Office-téma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ED80E12-3BE9-4746-820E-FFB249F467F2}">
  <ds:schemaRefs>
    <ds:schemaRef ds:uri="http://purl.org/dc/elements/1.1/"/>
    <ds:schemaRef ds:uri="http://schemas.openxmlformats.org/package/2006/metadata/core-properties"/>
    <ds:schemaRef ds:uri="http://purl.org/dc/terms/"/>
    <ds:schemaRef ds:uri="4873beb7-5857-4685-be1f-d57550cc96cc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Klasszikus könyv iskolai bemutató (szélesvásznú)</Template>
  <TotalTime>2616</TotalTime>
  <Words>1149</Words>
  <Application>Microsoft Office PowerPoint</Application>
  <PresentationFormat>Egyéni</PresentationFormat>
  <Paragraphs>92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1" baseType="lpstr">
      <vt:lpstr>Arial</vt:lpstr>
      <vt:lpstr>Constantia</vt:lpstr>
      <vt:lpstr>Wingdings</vt:lpstr>
      <vt:lpstr>Klasszikus könyvek 16x9</vt:lpstr>
      <vt:lpstr>PÁZMÁNY PÉTER KATOLIKUS EGYETEM BÖLCSÉSZET - ÉS TÁRSADALOMTUDOMÁNYI KAR  Az ókortörténet-írás műhelytitkai (gyakorlat) Tantárgy kódja: BBLTÖ25000 Dr. Mohay Gergely                      Julius Caesar       ostromtechnikái</vt:lpstr>
      <vt:lpstr>Julius Caesar  (i. e. 100. július 12./13.-i. e. 44. március 15.)</vt:lpstr>
      <vt:lpstr>PowerPoint-bemutató</vt:lpstr>
      <vt:lpstr>Julius Caesar háborúi</vt:lpstr>
      <vt:lpstr>Ostromgépek fejlődése</vt:lpstr>
      <vt:lpstr>Mi tehette lehetővé az ostromgépek készítését?</vt:lpstr>
      <vt:lpstr>Forrásaink Julius Caesar hadművészetéről</vt:lpstr>
      <vt:lpstr>A légiók felépítése (6000 fő, ebből 5300 harcos)</vt:lpstr>
      <vt:lpstr>A légiók felszereltsége</vt:lpstr>
      <vt:lpstr>Ostromgépek</vt:lpstr>
      <vt:lpstr>Ostromgépek</vt:lpstr>
      <vt:lpstr>Tormenta (hajítógép), Ballista (hajítógép), Onager (kőhajító) </vt:lpstr>
      <vt:lpstr>Caesar ostromtechnikái</vt:lpstr>
      <vt:lpstr>Caesar ostromtechnikái</vt:lpstr>
      <vt:lpstr>Összegzés</vt:lpstr>
      <vt:lpstr>Források: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VÉGH FERENC  KATOLIKUS LELKIPÁSZTOROK A DUNÁNTÚLI VÉGVÁRVÁROSOKBAN A 17. SZÁZAD MÁSODIK FELÉBEN</dc:title>
  <dc:creator>windtgyorgy</dc:creator>
  <cp:lastModifiedBy>windtgyorgy</cp:lastModifiedBy>
  <cp:revision>133</cp:revision>
  <dcterms:created xsi:type="dcterms:W3CDTF">2022-10-09T21:57:12Z</dcterms:created>
  <dcterms:modified xsi:type="dcterms:W3CDTF">2023-11-02T21:28:00Z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