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AF4205-B5CA-E583-3A75-1EAE5AC6D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9CD7F68-F95F-DC98-EC77-5D13B631C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46E308B-A70C-8FFC-CCF2-3A1ECD0F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E014362-44CC-CC49-4675-37A7EF4B2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9A9E556-B856-B1CD-1DEB-26ACCDF66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3210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A545F5-E715-AAB3-C3CC-F3DF38E2A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0EEF1B-FC80-2562-308D-B4A507756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57290BD-86F4-A725-1D03-0444EA153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45A66A5-01F2-3A1A-E3CA-005F4D4C1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AD304EC-EEB8-4B0C-58D5-BD2278FD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091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A2AFA1-91C7-558F-7DE9-CC74D1A3B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B0AE849-1350-AA80-9B3F-652C6EDAE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F1522D6-BB03-26AB-2D3B-19F92178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02F774C-4730-2EC4-7828-BFDE2B03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DD7FA56-A5D4-C787-2BD0-EE1FB9ADD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048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37D1C5-5E11-C6D4-1774-068D25761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86CB76-7D75-A6EB-28B7-1A1635BB1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08C1E23-F9DF-9ED4-C573-D6DAB8A44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4317DE2-63DF-27A4-4B3B-3475A0965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AFB90AA-47F3-4DC5-F702-0A585AD1B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D0D7BB3-7667-FC16-B697-F9EA976B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715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6A4263-16DF-CC23-35D4-0FDDC0F2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E9EE4B5-64C5-0729-CE13-5FD37BCAB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D951256-798D-622B-D7B3-AF1B0D549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5823FAB-2FE2-A32B-D84F-23FB16897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0327BCF-7C7B-57E2-8B5D-2D8AD930F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4435E25-5E67-1A8D-71E2-E4D65A263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8B57AA5-B4DD-22A2-EEF0-4CB22F3A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A0A79BE-CD6F-D693-6C94-329151F1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6031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14D439-C98D-8597-2BAA-D1FD46672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8AB5137-04DC-0947-77AC-D5B5FC84B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0E5FBC98-B502-3AB7-007B-F6C8EEE69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568F0F9-3C69-CB26-D772-AECC1FD58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78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B151205-14BA-1BE9-B974-CA9653975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81C5E44-E619-FE89-8E28-C23371D9D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42938F5-1939-A819-4942-5D456FCCB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30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37D974-C42B-B3F8-53B1-FB93CDFD3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43373A-86CD-4D4A-A425-3C3115D3D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5000FC8-4009-D331-9873-E7C739E8E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FF6A4A8-8D70-2B0D-F072-C482EB563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F90BD-3FEC-00FD-ACE7-19DB0786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253FC1E-03F7-3417-B096-0612BE70B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471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6B64BE-9F25-9660-5346-AA9E1B2C2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36C7961-68A3-BED5-5CE4-A03FA9ED8A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63ECB1A-8592-2F36-3EC0-EC602D97C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50BB0DA-5C82-6388-67B8-3B7C94ECE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D451D2B-FBF1-D162-7CFE-05EDB02B5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0627B07-C620-9F3E-8BFC-3355DF6C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668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2CC330-4756-E0B2-5310-D10925F33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D12876F-1E52-0C62-34AB-0F0E7C910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A28FDCD-9C13-3328-558D-601FF442E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98E416F-A0B1-C2D9-CAEB-16156D33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27DCC1-6DAC-6446-C04B-2471E486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890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59C1D47-58A0-E8A0-4A0C-A436661D7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BB078B4-A119-69D5-CC30-FD429C2FA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F19EBCA-2996-80F8-4796-40569A103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6CE93D9-C4CC-7A91-6D56-519489BC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2204372-AF96-85AD-F8DD-8FBAA934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360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49C29B1-B7A6-BA21-3CD8-B0C858586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6F783A0-96FB-57E3-1853-96343349B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8C6E0CA-47AC-99F4-05AE-A4B43BA4C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F18D0-5810-4766-AC8F-7ABA52F58250}" type="datetimeFigureOut">
              <a:rPr lang="hu-HU" smtClean="0"/>
              <a:t>2023.11.16.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818FF2E-6368-F308-6599-56C33A2190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20495DD-2F3E-93AE-A089-417BCC2A6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AC08A-99C7-4DB3-9BC3-1E98C028C0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06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ohay.gergely.btk.ppke.hu/2023%20osz%20szeminarium/referatumok/%5bGreenwood%20Guides%20to%20Historic%20Events%20of%20the%20Ancient%20World%5d%20John%20W.%20Humphrey%20-%20Ancient%20Technology%20(2006,%20Greenwood)%20-%20libgen.li.pdf" TargetMode="External"/><Relationship Id="rId2" Type="http://schemas.openxmlformats.org/officeDocument/2006/relationships/hyperlink" Target="http://mohay.gergely.btk.ppke.hu/2023%20osz%20szeminarium/referatumok/%5bTechnology%20and%20Change%20in%20History%5d%20David%20L.%20Thurmond%20-%20A%20Handbook%20of%20Food%20Processing%20in%20Classical%20Rome_%20For%20Her%20Bounty%20No%20Winter%20(2006,%20Brill%20Academic%20Publishers)%20-%20libgen.li.pdf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hyperlink" Target="http://mohay.gergely.btk.ppke.hu/2023%20osz%20szeminarium/referatumok/Robert%20Irvin%20Curtis%20-%20Ancient%20food%20technology%20(2001,%20Brill)%20-%20libgen.l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4" name="Rectangle 1093">
            <a:extLst>
              <a:ext uri="{FF2B5EF4-FFF2-40B4-BE49-F238E27FC236}">
                <a16:creationId xmlns:a16="http://schemas.microsoft.com/office/drawing/2014/main" id="{9E88A012-21CA-4D96-9AAB-CA3E17869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288BDAB-46A1-866C-7856-2A078F9FA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859" y="640081"/>
            <a:ext cx="5138808" cy="1991152"/>
          </a:xfrm>
          <a:noFill/>
        </p:spPr>
        <p:txBody>
          <a:bodyPr>
            <a:normAutofit/>
          </a:bodyPr>
          <a:lstStyle/>
          <a:p>
            <a:r>
              <a:rPr lang="hu-HU" b="1" dirty="0">
                <a:latin typeface="+mn-lt"/>
              </a:rPr>
              <a:t>Gabonák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7EF9577-ED6E-EB67-A854-E8D20A507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858" y="3303446"/>
            <a:ext cx="5138809" cy="1846643"/>
          </a:xfrm>
          <a:noFill/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hu-H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KÉZIKÖNYV AZ ÉLELMISZER-FELDOLGOZÁSRÓL A KLASSZIKUS RÓMÁBAN</a:t>
            </a:r>
            <a:endParaRPr lang="hu-H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DAVID L. THURMOND</a:t>
            </a:r>
            <a:endParaRPr lang="hu-H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6146" name="Picture 2" descr="Bordeaux - Agromag">
            <a:extLst>
              <a:ext uri="{FF2B5EF4-FFF2-40B4-BE49-F238E27FC236}">
                <a16:creationId xmlns:a16="http://schemas.microsoft.com/office/drawing/2014/main" id="{125DA2AB-9B6B-1558-DCBB-A535F6398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75" y="146490"/>
            <a:ext cx="4978382" cy="592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4ECFAF51-B09C-6438-A610-6C6E549F8203}"/>
              </a:ext>
            </a:extLst>
          </p:cNvPr>
          <p:cNvSpPr txBox="1"/>
          <p:nvPr/>
        </p:nvSpPr>
        <p:spPr>
          <a:xfrm>
            <a:off x="6677638" y="6141549"/>
            <a:ext cx="39931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500" dirty="0"/>
              <a:t>1.kép (http://agromag.hu/termek/bordeaux/)</a:t>
            </a:r>
          </a:p>
        </p:txBody>
      </p:sp>
    </p:spTree>
    <p:extLst>
      <p:ext uri="{BB962C8B-B14F-4D97-AF65-F5344CB8AC3E}">
        <p14:creationId xmlns:p14="http://schemas.microsoft.com/office/powerpoint/2010/main" val="270660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E5D87F-865C-EBB9-96CB-F8F66FEAE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latin typeface="+mn-lt"/>
              </a:rPr>
              <a:t>A gabonatermesztés kezdetei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692EFE-EB03-52B6-C8E9-36320D8D8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550"/>
            <a:ext cx="10515600" cy="4767943"/>
          </a:xfrm>
        </p:spPr>
        <p:txBody>
          <a:bodyPr>
            <a:normAutofit/>
          </a:bodyPr>
          <a:lstStyle/>
          <a:p>
            <a:r>
              <a:rPr lang="hu-HU" sz="2200" dirty="0"/>
              <a:t>Már a  </a:t>
            </a:r>
            <a:r>
              <a:rPr lang="hu-HU" sz="2200" dirty="0" err="1"/>
              <a:t>paleolitikumban</a:t>
            </a:r>
            <a:r>
              <a:rPr lang="hu-HU" sz="2200" dirty="0"/>
              <a:t> felhalmozott élelmiszereket a barlangjában az ember télre</a:t>
            </a:r>
          </a:p>
          <a:p>
            <a:r>
              <a:rPr lang="hu-HU" sz="2200" dirty="0"/>
              <a:t>Megfigyelte, hogy a teljesen beérett, vagy kiszárított, megszárított magok kevésbé érzékenyek a penészre</a:t>
            </a:r>
          </a:p>
          <a:p>
            <a:r>
              <a:rPr lang="hu-HU" sz="2200" dirty="0"/>
              <a:t>Kiválasztottak magokat elvetésre 10 000 éve </a:t>
            </a:r>
            <a:r>
              <a:rPr lang="hu-HU" sz="2200" dirty="0" err="1"/>
              <a:t>Mezopotámiában</a:t>
            </a:r>
            <a:r>
              <a:rPr lang="hu-HU" sz="2200" dirty="0"/>
              <a:t> és Anatóliában a búzák és az árpa őseivel </a:t>
            </a:r>
          </a:p>
          <a:p>
            <a:r>
              <a:rPr lang="hu-HU" sz="2200" dirty="0" err="1"/>
              <a:t>Hordeum</a:t>
            </a:r>
            <a:r>
              <a:rPr lang="hu-HU" sz="2200" dirty="0"/>
              <a:t> </a:t>
            </a:r>
            <a:r>
              <a:rPr lang="hu-HU" sz="2200" dirty="0" err="1"/>
              <a:t>spontaneum</a:t>
            </a:r>
            <a:r>
              <a:rPr lang="hu-HU" sz="2200" dirty="0"/>
              <a:t> - vadárpa           </a:t>
            </a:r>
            <a:r>
              <a:rPr lang="hu-HU" sz="2200" dirty="0" err="1"/>
              <a:t>Hordeum</a:t>
            </a:r>
            <a:r>
              <a:rPr lang="hu-HU" sz="2200" dirty="0"/>
              <a:t> </a:t>
            </a:r>
            <a:r>
              <a:rPr lang="hu-HU" sz="2200" dirty="0" err="1"/>
              <a:t>vulgare</a:t>
            </a:r>
            <a:r>
              <a:rPr lang="hu-HU" sz="2200" dirty="0"/>
              <a:t> - árpa</a:t>
            </a:r>
          </a:p>
          <a:p>
            <a:r>
              <a:rPr lang="hu-HU" sz="22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Triticum</a:t>
            </a:r>
            <a:r>
              <a:rPr lang="hu-HU" sz="22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hu-HU" sz="22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boeoticum</a:t>
            </a:r>
            <a:r>
              <a:rPr lang="hu-HU" sz="22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hu-HU" sz="2200" dirty="0">
                <a:solidFill>
                  <a:srgbClr val="202122"/>
                </a:solidFill>
                <a:ea typeface="Calibri" panose="020F0502020204030204" pitchFamily="34" charset="0"/>
              </a:rPr>
              <a:t>- </a:t>
            </a:r>
            <a:r>
              <a:rPr lang="hu-HU" sz="22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 vad alakor          az összes ma termesztett búza őse</a:t>
            </a:r>
          </a:p>
          <a:p>
            <a:r>
              <a:rPr lang="hu-HU" sz="22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Triticum</a:t>
            </a:r>
            <a:r>
              <a:rPr lang="hu-HU" sz="22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hu-HU" sz="22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dicoccum</a:t>
            </a:r>
            <a:r>
              <a:rPr lang="hu-HU" sz="22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- </a:t>
            </a:r>
            <a:r>
              <a:rPr lang="hu-HU" sz="22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tönkebúza</a:t>
            </a:r>
            <a:r>
              <a:rPr lang="hu-HU" sz="2200" dirty="0">
                <a:solidFill>
                  <a:srgbClr val="202122"/>
                </a:solidFill>
                <a:ea typeface="Calibri" panose="020F0502020204030204" pitchFamily="34" charset="0"/>
              </a:rPr>
              <a:t>- dara készítésére használták</a:t>
            </a:r>
            <a:endParaRPr lang="hu-HU" sz="2200" dirty="0"/>
          </a:p>
          <a:p>
            <a:r>
              <a:rPr lang="hu-HU" sz="2200" kern="100" dirty="0" err="1">
                <a:solidFill>
                  <a:srgbClr val="20212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Triticum</a:t>
            </a:r>
            <a:r>
              <a:rPr lang="hu-HU" sz="2200" kern="100" dirty="0">
                <a:solidFill>
                  <a:srgbClr val="20212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200" kern="100" dirty="0" err="1">
                <a:solidFill>
                  <a:srgbClr val="20212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aestivum</a:t>
            </a:r>
            <a:r>
              <a:rPr lang="hu-HU" sz="2200" kern="100" dirty="0">
                <a:solidFill>
                  <a:srgbClr val="20212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- közönséges búza, kenyérbúza</a:t>
            </a:r>
            <a:endParaRPr lang="hu-HU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2200" dirty="0" err="1"/>
              <a:t>Triticum</a:t>
            </a:r>
            <a:r>
              <a:rPr lang="hu-HU" sz="2200" dirty="0"/>
              <a:t> Durum-tészta</a:t>
            </a:r>
            <a:br>
              <a:rPr lang="hu-HU" dirty="0"/>
            </a:br>
            <a:endParaRPr lang="hu-HU" dirty="0"/>
          </a:p>
        </p:txBody>
      </p:sp>
      <p:cxnSp>
        <p:nvCxnSpPr>
          <p:cNvPr id="10" name="Egyenes összekötő nyíllal 9">
            <a:extLst>
              <a:ext uri="{FF2B5EF4-FFF2-40B4-BE49-F238E27FC236}">
                <a16:creationId xmlns:a16="http://schemas.microsoft.com/office/drawing/2014/main" id="{36DDF177-491E-932B-BB73-D69B308C862C}"/>
              </a:ext>
            </a:extLst>
          </p:cNvPr>
          <p:cNvCxnSpPr>
            <a:cxnSpLocks/>
          </p:cNvCxnSpPr>
          <p:nvPr/>
        </p:nvCxnSpPr>
        <p:spPr>
          <a:xfrm>
            <a:off x="4900798" y="4076080"/>
            <a:ext cx="4334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371B5AF4-9089-BE08-AF44-F5FA482732E3}"/>
              </a:ext>
            </a:extLst>
          </p:cNvPr>
          <p:cNvCxnSpPr>
            <a:cxnSpLocks/>
          </p:cNvCxnSpPr>
          <p:nvPr/>
        </p:nvCxnSpPr>
        <p:spPr>
          <a:xfrm>
            <a:off x="5031426" y="3656533"/>
            <a:ext cx="4334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513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8" name="Rectangle 5137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0" name="Freeform: Shape 5139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1D5E782-D537-6826-CE83-8EB39242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223935"/>
            <a:ext cx="9392421" cy="653143"/>
          </a:xfrm>
        </p:spPr>
        <p:txBody>
          <a:bodyPr>
            <a:normAutofit/>
          </a:bodyPr>
          <a:lstStyle/>
          <a:p>
            <a:r>
              <a:rPr lang="hu-HU" sz="4000" b="1" dirty="0">
                <a:latin typeface="+mn-lt"/>
              </a:rPr>
              <a:t>Gabonafélék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559F82-AC81-DE90-BEA2-D1B18905C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10" y="877078"/>
            <a:ext cx="5717582" cy="5495730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800"/>
              </a:spcAft>
            </a:pP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gabonafélék késztették arra az embert, hogy felhagyjon a nomád életmódjával 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rómaiaknál a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árpa és a búza volt a legfontosabb gabona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Kukorica- ismeretlen,</a:t>
            </a:r>
            <a:r>
              <a:rPr lang="hu-HU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zab- állati takarmányozásra 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rozst csak az Alpoktól északra termesztettek</a:t>
            </a:r>
            <a:r>
              <a:rPr lang="hu-HU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köles- éhínség idején fogyasztottak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Árpa: sokkal szárazság- és hidegtűrőbb a búzánál, </a:t>
            </a:r>
            <a:endParaRPr lang="hu-HU" sz="8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rövidebb a </a:t>
            </a:r>
            <a:r>
              <a:rPr lang="hu-HU" sz="8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tenyészideje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60-70 nap tavasszal és körülbelül 180 nap télen 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búza a magasabb sikértartalma miatt átvette a vezető szerepet- könnyebb, finomabb kenyér 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Kr. e. III. századtól kezdve alsóbbrendű élelmiszernek tartották, és ezután büntetésnek számított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búza 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hatékony kalóriaforrás, egy felnőtt ember napi kalóriaszükségletét 500-660 gramm búzával lehet kielégíteni</a:t>
            </a:r>
          </a:p>
          <a:p>
            <a:pPr>
              <a:spcAft>
                <a:spcPts val="800"/>
              </a:spcAft>
            </a:pPr>
            <a:endParaRPr lang="hu-H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hu-HU" sz="11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hu-H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hu-HU" sz="11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hu-H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1100" dirty="0"/>
          </a:p>
        </p:txBody>
      </p:sp>
      <p:pic>
        <p:nvPicPr>
          <p:cNvPr id="5124" name="Picture 4" descr="Gabonafélék és szerepük életünkben - Agrárkapu">
            <a:extLst>
              <a:ext uri="{FF2B5EF4-FFF2-40B4-BE49-F238E27FC236}">
                <a16:creationId xmlns:a16="http://schemas.microsoft.com/office/drawing/2014/main" id="{7B38DE5D-8EB4-6E50-8BA9-75947E02C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3231" y="2933353"/>
            <a:ext cx="4788505" cy="26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2" name="Freeform: Shape 5141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E375426-1696-E873-8287-641829F5C5DE}"/>
              </a:ext>
            </a:extLst>
          </p:cNvPr>
          <p:cNvSpPr txBox="1"/>
          <p:nvPr/>
        </p:nvSpPr>
        <p:spPr>
          <a:xfrm>
            <a:off x="7635802" y="5593483"/>
            <a:ext cx="29233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500" dirty="0"/>
              <a:t>2.kép (https://www.agrarkapu.hu/)</a:t>
            </a:r>
          </a:p>
        </p:txBody>
      </p:sp>
    </p:spTree>
    <p:extLst>
      <p:ext uri="{BB962C8B-B14F-4D97-AF65-F5344CB8AC3E}">
        <p14:creationId xmlns:p14="http://schemas.microsoft.com/office/powerpoint/2010/main" val="1010797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5" name="Rectangle 2064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EF99311-2C22-BE48-30DA-0B7A88924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7883"/>
            <a:ext cx="4783697" cy="1178950"/>
          </a:xfrm>
        </p:spPr>
        <p:txBody>
          <a:bodyPr anchor="b">
            <a:normAutofit/>
          </a:bodyPr>
          <a:lstStyle/>
          <a:p>
            <a:r>
              <a:rPr lang="hu-HU" sz="4000" b="1" dirty="0">
                <a:latin typeface="+mn-lt"/>
              </a:rPr>
              <a:t>Cséplés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616D04-9C9F-8346-5910-8F8E3E692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40767"/>
            <a:ext cx="4783697" cy="4179139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800"/>
              </a:spcAft>
            </a:pPr>
            <a:r>
              <a:rPr lang="hu-HU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gabonaszemek megszabadítása a nemkívánatos anyagoktól, </a:t>
            </a:r>
            <a:r>
              <a:rPr lang="hu-H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emészthetetlen perifériás elemektől, a csuhé, a héj, a pelyva</a:t>
            </a:r>
            <a:endParaRPr lang="hu-H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zabadtéri cséplőpadlón, ami kemény kövekkel volt kikövezve, az </a:t>
            </a:r>
            <a:r>
              <a:rPr lang="hu-H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állatok  végzik a patáikkal 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cséplést- a Földközi-tenger elszigetelt részein még mindig használják.</a:t>
            </a:r>
          </a:p>
          <a:p>
            <a:pPr>
              <a:spcAft>
                <a:spcPts val="800"/>
              </a:spcAft>
            </a:pP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Vagy </a:t>
            </a:r>
            <a:r>
              <a:rPr lang="hu-H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ostorokkal ( </a:t>
            </a:r>
            <a:r>
              <a:rPr lang="hu-HU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perticae</a:t>
            </a:r>
            <a:r>
              <a:rPr lang="hu-H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egyszerű 	botokkal 	vagy rudakkal végezték vagy </a:t>
            </a:r>
          </a:p>
          <a:p>
            <a:pPr>
              <a:spcAft>
                <a:spcPts val="800"/>
              </a:spcAft>
            </a:pPr>
            <a:r>
              <a:rPr lang="hu-H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cséplőszánok (</a:t>
            </a:r>
            <a:r>
              <a:rPr lang="hu-HU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tribula</a:t>
            </a:r>
            <a:r>
              <a:rPr lang="hu-H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amelyeket ökrök húznak a cséplőpadlón. A cséplőszán, egy deszkából vagy szánkóból áll, amelynek az alján szegecsek, vagy kövek vannak, </a:t>
            </a:r>
            <a:r>
              <a:rPr lang="hu-HU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rajta egy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hajtó, aki további súlyt ad a csépléshez és irányítja a vonóállatokat (3.kép)</a:t>
            </a:r>
          </a:p>
          <a:p>
            <a:pPr>
              <a:spcAft>
                <a:spcPts val="800"/>
              </a:spcAft>
            </a:pPr>
            <a:endParaRPr lang="hu-HU" sz="1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7C44230-CB53-E9E5-6A0B-0E0C9B764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8424" y="1873536"/>
            <a:ext cx="5365375" cy="291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EFA22394-325E-403D-07E6-E18611AD150B}"/>
              </a:ext>
            </a:extLst>
          </p:cNvPr>
          <p:cNvSpPr txBox="1"/>
          <p:nvPr/>
        </p:nvSpPr>
        <p:spPr>
          <a:xfrm>
            <a:off x="6094475" y="4851629"/>
            <a:ext cx="45680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500" dirty="0"/>
              <a:t>3.kép (D. L. </a:t>
            </a:r>
            <a:r>
              <a:rPr lang="hu-HU" sz="1500" dirty="0" err="1"/>
              <a:t>Thurmond</a:t>
            </a:r>
            <a:r>
              <a:rPr lang="hu-HU" sz="1500" dirty="0"/>
              <a:t>: A </a:t>
            </a:r>
            <a:r>
              <a:rPr lang="hu-HU" sz="1500" dirty="0" err="1"/>
              <a:t>Handbook</a:t>
            </a:r>
            <a:r>
              <a:rPr lang="hu-HU" sz="1500" dirty="0"/>
              <a:t> of </a:t>
            </a:r>
            <a:r>
              <a:rPr lang="hu-HU" sz="1500" dirty="0" err="1"/>
              <a:t>Food</a:t>
            </a:r>
            <a:r>
              <a:rPr lang="hu-HU" sz="1500" dirty="0"/>
              <a:t> </a:t>
            </a:r>
            <a:r>
              <a:rPr lang="hu-HU" sz="1500" dirty="0" err="1"/>
              <a:t>Processing</a:t>
            </a:r>
            <a:r>
              <a:rPr lang="hu-HU" sz="1500" dirty="0"/>
              <a:t> </a:t>
            </a:r>
          </a:p>
          <a:p>
            <a:r>
              <a:rPr lang="hu-HU" sz="1500" dirty="0"/>
              <a:t>in </a:t>
            </a:r>
            <a:r>
              <a:rPr lang="hu-HU" sz="1500" dirty="0" err="1"/>
              <a:t>Classical</a:t>
            </a:r>
            <a:r>
              <a:rPr lang="hu-HU" sz="1500" dirty="0"/>
              <a:t> </a:t>
            </a:r>
            <a:r>
              <a:rPr lang="hu-HU" sz="1500" dirty="0" err="1"/>
              <a:t>Rome</a:t>
            </a:r>
            <a:r>
              <a:rPr lang="hu-HU" sz="1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01384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70F5E68-28E0-89EE-D63B-24DB1E898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557190"/>
            <a:ext cx="5170852" cy="1671564"/>
          </a:xfrm>
        </p:spPr>
        <p:txBody>
          <a:bodyPr>
            <a:normAutofit/>
          </a:bodyPr>
          <a:lstStyle/>
          <a:p>
            <a:endParaRPr lang="hu-HU" sz="40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BAF308-0560-ACF7-B5AB-49225E0E1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398030"/>
            <a:ext cx="5180245" cy="3731058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Miután a magokat elválasztották a pelyvától, kiszelelték a gabonát</a:t>
            </a:r>
          </a:p>
          <a:p>
            <a:pPr>
              <a:spcAft>
                <a:spcPts val="800"/>
              </a:spcAft>
            </a:pP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egyszerű lapátokkal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hu-HU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ventilabrum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vagy</a:t>
            </a:r>
          </a:p>
          <a:p>
            <a:pPr>
              <a:spcAft>
                <a:spcPts val="800"/>
              </a:spcAft>
            </a:pPr>
            <a:r>
              <a:rPr lang="hu-H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kosarakkal- </a:t>
            </a:r>
            <a:r>
              <a:rPr lang="hu-HU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vannus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amelyekkel a levegőbe dobják a gabonát, és a szél elfújja a szemetet(4.kép)</a:t>
            </a:r>
          </a:p>
          <a:p>
            <a:endParaRPr lang="hu-HU" sz="2000" dirty="0"/>
          </a:p>
        </p:txBody>
      </p:sp>
      <p:pic>
        <p:nvPicPr>
          <p:cNvPr id="1026" name="Picture 2" descr="Vannus - Vicipaedia">
            <a:extLst>
              <a:ext uri="{FF2B5EF4-FFF2-40B4-BE49-F238E27FC236}">
                <a16:creationId xmlns:a16="http://schemas.microsoft.com/office/drawing/2014/main" id="{7DE7C644-001A-A04B-C77D-A306045509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4" b="12724"/>
          <a:stretch/>
        </p:blipFill>
        <p:spPr bwMode="auto">
          <a:xfrm>
            <a:off x="7118392" y="866109"/>
            <a:ext cx="3661259" cy="39452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4EE54583-0F11-19AD-876C-FB0B522089F6}"/>
              </a:ext>
            </a:extLst>
          </p:cNvPr>
          <p:cNvSpPr txBox="1"/>
          <p:nvPr/>
        </p:nvSpPr>
        <p:spPr>
          <a:xfrm>
            <a:off x="6981919" y="4941116"/>
            <a:ext cx="438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4.kép (https://la.wikipedia.org/wiki/Vannus)</a:t>
            </a:r>
          </a:p>
        </p:txBody>
      </p:sp>
    </p:spTree>
    <p:extLst>
      <p:ext uri="{BB962C8B-B14F-4D97-AF65-F5344CB8AC3E}">
        <p14:creationId xmlns:p14="http://schemas.microsoft.com/office/powerpoint/2010/main" val="3771297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347CA0E-2E0C-8B82-BE38-D52C0411C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649" y="58724"/>
            <a:ext cx="3404186" cy="746619"/>
          </a:xfrm>
        </p:spPr>
        <p:txBody>
          <a:bodyPr anchor="ctr">
            <a:normAutofit/>
          </a:bodyPr>
          <a:lstStyle/>
          <a:p>
            <a:r>
              <a:rPr lang="hu-HU" sz="4000" b="1" dirty="0">
                <a:latin typeface="+mn-lt"/>
              </a:rPr>
              <a:t>Gabonatárolás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188700-7405-CC9F-9DCB-C0F9C342E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 fontScale="25000" lnSpcReduction="20000"/>
          </a:bodyPr>
          <a:lstStyle/>
          <a:p>
            <a:r>
              <a:rPr lang="hu-HU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hu-H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űvös, száraz és élősködőktől mentes helyeken tárolták a lehűtött gabonát </a:t>
            </a:r>
          </a:p>
          <a:p>
            <a:r>
              <a:rPr lang="hu-HU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Esetenként megszórták a padlót vagy a gabonát </a:t>
            </a:r>
            <a:r>
              <a:rPr lang="hu-HU" sz="80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amurcával</a:t>
            </a:r>
            <a:r>
              <a:rPr lang="hu-HU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sz="8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olivaolaj</a:t>
            </a:r>
            <a:r>
              <a:rPr lang="hu-H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sajtolásából származó kesernyés vízzel- tartósítószerként</a:t>
            </a:r>
          </a:p>
          <a:p>
            <a:pPr>
              <a:spcAft>
                <a:spcPts val="800"/>
              </a:spcAft>
            </a:pPr>
            <a:r>
              <a:rPr lang="hu-HU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Barlangokban, vagy </a:t>
            </a:r>
            <a:r>
              <a:rPr lang="hu-HU" sz="8000" b="1" dirty="0">
                <a:latin typeface="Calibri" panose="020F0502020204030204" pitchFamily="34" charset="0"/>
                <a:cs typeface="Times New Roman" panose="02020603050405020304" pitchFamily="18" charset="0"/>
              </a:rPr>
              <a:t>silógödrökben</a:t>
            </a:r>
            <a:r>
              <a:rPr lang="hu-HU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 –légmentesen lezárva(Trákia, Hispánia) </a:t>
            </a:r>
            <a:r>
              <a:rPr lang="hu-HU" sz="80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Varro</a:t>
            </a:r>
            <a:r>
              <a:rPr lang="hu-HU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- sok évig eláll 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églából épített </a:t>
            </a:r>
            <a:r>
              <a:rPr lang="hu-HU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silók 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téglaburkolatú - habarcsába is </a:t>
            </a:r>
            <a:r>
              <a:rPr lang="hu-HU" sz="8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amurcát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kevertek  - egy méter vastag, ablaktalan épületek, hogy kizárják a huzatot, északkeleti vagy északi fekvésűek (a téli szelek szélárnyékában), Plinius</a:t>
            </a:r>
          </a:p>
          <a:p>
            <a:pPr>
              <a:spcAft>
                <a:spcPts val="800"/>
              </a:spcAft>
            </a:pP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Vagy a fából épített </a:t>
            </a:r>
            <a:r>
              <a:rPr lang="hu-HU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magtárak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hu-HU" sz="8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horrea</a:t>
            </a:r>
            <a:r>
              <a:rPr lang="hu-HU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oszlopokra emelve, hogy biztosítsák a levegő minél jobb áramlását </a:t>
            </a:r>
            <a:r>
              <a:rPr lang="hu-HU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(5.kép)</a:t>
            </a:r>
            <a:endParaRPr lang="hu-HU" sz="8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hu-HU" sz="8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hu-H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hu-H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hu-H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hu-H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1400" dirty="0"/>
          </a:p>
        </p:txBody>
      </p:sp>
      <p:pic>
        <p:nvPicPr>
          <p:cNvPr id="3074" name="Picture 2" descr="Así pudo ser el granero romano de Sober, según lo que se sabe hasta hoy">
            <a:extLst>
              <a:ext uri="{FF2B5EF4-FFF2-40B4-BE49-F238E27FC236}">
                <a16:creationId xmlns:a16="http://schemas.microsoft.com/office/drawing/2014/main" id="{9687D456-D380-0E5F-3720-D75A1F4CB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0" r="24415"/>
          <a:stretch/>
        </p:blipFill>
        <p:spPr bwMode="auto">
          <a:xfrm>
            <a:off x="6783295" y="1"/>
            <a:ext cx="4726400" cy="598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4AF458F3-6F9C-619C-D1E5-A3394C3FE6D6}"/>
              </a:ext>
            </a:extLst>
          </p:cNvPr>
          <p:cNvSpPr txBox="1"/>
          <p:nvPr/>
        </p:nvSpPr>
        <p:spPr>
          <a:xfrm>
            <a:off x="7549766" y="5936910"/>
            <a:ext cx="38656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500" dirty="0"/>
              <a:t>5.kép(Internet: https://www.lavozdegalicia.es/)</a:t>
            </a:r>
          </a:p>
        </p:txBody>
      </p:sp>
    </p:spTree>
    <p:extLst>
      <p:ext uri="{BB962C8B-B14F-4D97-AF65-F5344CB8AC3E}">
        <p14:creationId xmlns:p14="http://schemas.microsoft.com/office/powerpoint/2010/main" val="104565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F68297-23F5-5C35-44A1-BA256F5C8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204" y="226967"/>
            <a:ext cx="10515600" cy="1325563"/>
          </a:xfrm>
        </p:spPr>
        <p:txBody>
          <a:bodyPr/>
          <a:lstStyle/>
          <a:p>
            <a:pPr algn="ctr"/>
            <a:r>
              <a:rPr lang="hu-HU" b="1" dirty="0">
                <a:latin typeface="+mn-lt"/>
              </a:rPr>
              <a:t>Őrlés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CC121D-9994-2071-7979-7DB29E36C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hántolt szemek szárítása és cséplése után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hu-H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amozsár 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hu-HU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pila</a:t>
            </a:r>
            <a:r>
              <a:rPr lang="hu-H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hu-H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 vaskupakos mozsártörő </a:t>
            </a:r>
            <a:r>
              <a:rPr lang="hu-HU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hu-HU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pilum</a:t>
            </a:r>
            <a:r>
              <a:rPr lang="hu-HU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u-HU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dirty="0"/>
              <a:t>Kézi malom, őrlőkövek- mola </a:t>
            </a:r>
            <a:r>
              <a:rPr lang="hu-HU" sz="2000" dirty="0" err="1"/>
              <a:t>manuaria</a:t>
            </a:r>
            <a:r>
              <a:rPr lang="hu-HU" sz="2000" dirty="0"/>
              <a:t>- a seregek is vitték magukkal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dirty="0"/>
              <a:t>Szamár malom-mola </a:t>
            </a:r>
            <a:r>
              <a:rPr lang="hu-HU" sz="2000" dirty="0" err="1"/>
              <a:t>asinaria</a:t>
            </a:r>
            <a:r>
              <a:rPr lang="hu-HU" sz="2000" dirty="0"/>
              <a:t> (6.kép)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dirty="0"/>
              <a:t>Vizimalmok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92F9A35-3F3B-3084-19D5-0947D46B0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330" y="2993708"/>
            <a:ext cx="5760720" cy="31832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089215B5-586C-CFC9-4A75-A8AD3B8E5906}"/>
              </a:ext>
            </a:extLst>
          </p:cNvPr>
          <p:cNvSpPr txBox="1"/>
          <p:nvPr/>
        </p:nvSpPr>
        <p:spPr>
          <a:xfrm>
            <a:off x="5405580" y="6176963"/>
            <a:ext cx="55727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6.kép (D. L. </a:t>
            </a:r>
            <a:r>
              <a:rPr lang="hu-HU" sz="1400" dirty="0" err="1"/>
              <a:t>Thurmond</a:t>
            </a:r>
            <a:r>
              <a:rPr lang="hu-HU" sz="1400" dirty="0"/>
              <a:t>: A </a:t>
            </a:r>
            <a:r>
              <a:rPr lang="hu-HU" sz="1400" dirty="0" err="1"/>
              <a:t>Handbook</a:t>
            </a:r>
            <a:r>
              <a:rPr lang="hu-HU" sz="1400" dirty="0"/>
              <a:t> of </a:t>
            </a:r>
            <a:r>
              <a:rPr lang="hu-HU" sz="1400" dirty="0" err="1"/>
              <a:t>Food</a:t>
            </a:r>
            <a:r>
              <a:rPr lang="hu-HU" sz="1400" dirty="0"/>
              <a:t> </a:t>
            </a:r>
            <a:r>
              <a:rPr lang="hu-HU" sz="1400" dirty="0" err="1"/>
              <a:t>Processing</a:t>
            </a:r>
            <a:r>
              <a:rPr lang="hu-HU" sz="1400" dirty="0"/>
              <a:t> in </a:t>
            </a:r>
            <a:r>
              <a:rPr lang="hu-HU" sz="1400" dirty="0" err="1"/>
              <a:t>Classical</a:t>
            </a:r>
            <a:r>
              <a:rPr lang="hu-HU" sz="1400" dirty="0"/>
              <a:t> </a:t>
            </a:r>
            <a:r>
              <a:rPr lang="hu-HU" sz="1400" dirty="0" err="1"/>
              <a:t>Rome</a:t>
            </a:r>
            <a:r>
              <a:rPr lang="hu-HU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863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21" name="Rectangle 412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A2E024B-D866-A248-1D43-59A2C5C7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201337"/>
            <a:ext cx="4156512" cy="545284"/>
          </a:xfrm>
        </p:spPr>
        <p:txBody>
          <a:bodyPr anchor="ctr">
            <a:normAutofit fontScale="90000"/>
          </a:bodyPr>
          <a:lstStyle/>
          <a:p>
            <a:r>
              <a:rPr lang="hu-HU" sz="3500" b="1" dirty="0">
                <a:latin typeface="+mn-lt"/>
              </a:rPr>
              <a:t>Liszt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F499E14-0303-3020-C99A-109D50901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746621"/>
            <a:ext cx="4156512" cy="5121985"/>
          </a:xfrm>
        </p:spPr>
        <p:txBody>
          <a:bodyPr anchor="ctr">
            <a:normAutofit/>
          </a:bodyPr>
          <a:lstStyle/>
          <a:p>
            <a:r>
              <a:rPr lang="hu-HU" sz="1700" dirty="0"/>
              <a:t>Durvábbra őrölt – dara-kása </a:t>
            </a:r>
          </a:p>
          <a:p>
            <a:r>
              <a:rPr lang="hu-HU" sz="1700" dirty="0"/>
              <a:t>Lisztfokozatok- (</a:t>
            </a:r>
            <a:r>
              <a:rPr lang="hu-HU" sz="1700" dirty="0" err="1"/>
              <a:t>siligo</a:t>
            </a:r>
            <a:r>
              <a:rPr lang="hu-HU" sz="1700" dirty="0"/>
              <a:t> a kenyérliszt) finomság és korpatartalom alapján. Minél fehérebb és finomabbra van őrölve, annál jobb</a:t>
            </a:r>
          </a:p>
          <a:p>
            <a:r>
              <a:rPr lang="hu-HU" sz="1700" dirty="0"/>
              <a:t>Sziták használata- </a:t>
            </a:r>
            <a:r>
              <a:rPr lang="hu-HU" sz="1700" dirty="0" err="1"/>
              <a:t>cribra</a:t>
            </a:r>
            <a:endParaRPr lang="hu-HU" sz="1700" dirty="0"/>
          </a:p>
          <a:p>
            <a:r>
              <a:rPr lang="hu-HU" sz="1700" dirty="0"/>
              <a:t>Hamisítás: bab- és borsóliszt- súlynövelés</a:t>
            </a:r>
          </a:p>
          <a:p>
            <a:pPr marL="0" indent="0">
              <a:buNone/>
            </a:pPr>
            <a:r>
              <a:rPr lang="hu-HU" sz="3000" b="1" dirty="0"/>
              <a:t>Kenyérsütés</a:t>
            </a:r>
          </a:p>
          <a:p>
            <a:r>
              <a:rPr lang="hu-HU" sz="1700" dirty="0"/>
              <a:t>3000 éve Egyiptom(lábbal gyúrták) – kovász</a:t>
            </a:r>
          </a:p>
          <a:p>
            <a:r>
              <a:rPr lang="hu-HU" sz="1700" dirty="0"/>
              <a:t>Kr.e. II. századig: házi sütés, rostélyon, vagy fém edényben, parázzsal betakarva</a:t>
            </a:r>
          </a:p>
          <a:p>
            <a:r>
              <a:rPr lang="hu-HU" sz="1700" dirty="0"/>
              <a:t>Kr.e.  170 körül első pékségek: kovász, élesztő, kemence, dagasztógép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A717917-F890-41CF-83FD-296B08A18AFE}"/>
              </a:ext>
            </a:extLst>
          </p:cNvPr>
          <p:cNvSpPr txBox="1"/>
          <p:nvPr/>
        </p:nvSpPr>
        <p:spPr>
          <a:xfrm>
            <a:off x="1450193" y="5468688"/>
            <a:ext cx="3498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7.Kép római kenyér (https://foodandwine.hu)</a:t>
            </a:r>
          </a:p>
        </p:txBody>
      </p:sp>
      <p:pic>
        <p:nvPicPr>
          <p:cNvPr id="4100" name="Picture 4" descr="RÓMAI KENYÉR – a'la Food Stylist | Food &amp; Wine">
            <a:extLst>
              <a:ext uri="{FF2B5EF4-FFF2-40B4-BE49-F238E27FC236}">
                <a16:creationId xmlns:a16="http://schemas.microsoft.com/office/drawing/2014/main" id="{FE112DE9-BE05-2BDF-8B38-22CD04A09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97" y="1179373"/>
            <a:ext cx="5036910" cy="425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8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8E2932-B9FD-9725-C977-04EFA23D8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43" y="3900881"/>
            <a:ext cx="4059703" cy="486561"/>
          </a:xfrm>
        </p:spPr>
        <p:txBody>
          <a:bodyPr anchor="b">
            <a:normAutofit fontScale="90000"/>
          </a:bodyPr>
          <a:lstStyle/>
          <a:p>
            <a:r>
              <a:rPr lang="hu-HU" sz="1500" dirty="0"/>
              <a:t>8.kép (D. L. </a:t>
            </a:r>
            <a:r>
              <a:rPr lang="hu-HU" sz="1500" dirty="0" err="1"/>
              <a:t>Thurmond</a:t>
            </a:r>
            <a:r>
              <a:rPr lang="hu-HU" sz="1500" dirty="0"/>
              <a:t>: A </a:t>
            </a:r>
            <a:r>
              <a:rPr lang="hu-HU" sz="1500" dirty="0" err="1"/>
              <a:t>Handbook</a:t>
            </a:r>
            <a:r>
              <a:rPr lang="hu-HU" sz="1500" dirty="0"/>
              <a:t> of </a:t>
            </a:r>
            <a:r>
              <a:rPr lang="hu-HU" sz="1500" dirty="0" err="1"/>
              <a:t>Food</a:t>
            </a:r>
            <a:r>
              <a:rPr lang="hu-HU" sz="1500" dirty="0"/>
              <a:t> </a:t>
            </a:r>
            <a:r>
              <a:rPr lang="hu-HU" sz="1500" dirty="0" err="1"/>
              <a:t>Processing</a:t>
            </a:r>
            <a:r>
              <a:rPr lang="hu-HU" sz="1500" dirty="0"/>
              <a:t> in </a:t>
            </a:r>
            <a:r>
              <a:rPr lang="hu-HU" sz="1500" dirty="0" err="1"/>
              <a:t>Classical</a:t>
            </a:r>
            <a:r>
              <a:rPr lang="hu-HU" sz="1500" dirty="0"/>
              <a:t> </a:t>
            </a:r>
            <a:r>
              <a:rPr lang="hu-HU" sz="1500" dirty="0" err="1"/>
              <a:t>Rome</a:t>
            </a:r>
            <a:r>
              <a:rPr lang="hu-HU" sz="1500" dirty="0"/>
              <a:t>)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3A31377-FEEF-9346-65F3-7C8408198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114" y="281493"/>
            <a:ext cx="3877996" cy="3502706"/>
          </a:xfrm>
          <a:prstGeom prst="rect">
            <a:avLst/>
          </a:prstGeom>
          <a:noFill/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BBB350-198E-E458-70AB-4412C9EFC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2368" y="553673"/>
            <a:ext cx="4461253" cy="5618527"/>
          </a:xfrm>
        </p:spPr>
        <p:txBody>
          <a:bodyPr>
            <a:normAutofit/>
          </a:bodyPr>
          <a:lstStyle/>
          <a:p>
            <a:r>
              <a:rPr lang="hu-HU" sz="2000" dirty="0" err="1"/>
              <a:t>Furnus</a:t>
            </a:r>
            <a:r>
              <a:rPr lang="hu-HU" sz="2000" dirty="0"/>
              <a:t>-kemence (8.kép)</a:t>
            </a:r>
          </a:p>
          <a:p>
            <a:pPr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hu-HU" sz="2000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talapzat (B) sütőkamra (A)</a:t>
            </a:r>
            <a:r>
              <a:rPr lang="hu-HU" sz="20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000" kern="0" dirty="0">
                <a:solidFill>
                  <a:srgbClr val="202124"/>
                </a:solidFill>
                <a:effectLst/>
                <a:ea typeface="Times New Roman" panose="02020603050405020304" pitchFamily="18" charset="0"/>
              </a:rPr>
              <a:t>(C)  füstcső </a:t>
            </a:r>
            <a:endParaRPr lang="hu-HU" sz="2000" dirty="0"/>
          </a:p>
          <a:p>
            <a:r>
              <a:rPr lang="hu-HU" sz="2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pék – pistor – egyben a molnár is volt.</a:t>
            </a:r>
          </a:p>
          <a:p>
            <a:r>
              <a:rPr lang="hu-HU" sz="2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Rómában testületekbe tömörültek: a Collegium </a:t>
            </a:r>
            <a:r>
              <a:rPr lang="hu-HU" sz="2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Pistorum</a:t>
            </a:r>
            <a:r>
              <a:rPr lang="hu-HU" sz="2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hu-HU" sz="1600" dirty="0">
              <a:solidFill>
                <a:schemeClr val="tx2"/>
              </a:solidFill>
            </a:endParaRPr>
          </a:p>
          <a:p>
            <a:endParaRPr lang="hu-HU" sz="1600" dirty="0">
              <a:solidFill>
                <a:schemeClr val="tx2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3E16B71-5542-39BE-3566-377E4642DE96}"/>
              </a:ext>
            </a:extLst>
          </p:cNvPr>
          <p:cNvSpPr txBox="1"/>
          <p:nvPr/>
        </p:nvSpPr>
        <p:spPr>
          <a:xfrm>
            <a:off x="7394312" y="6127853"/>
            <a:ext cx="315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9.kép (https://tavolamediterranea.com/)</a:t>
            </a:r>
          </a:p>
        </p:txBody>
      </p:sp>
      <p:pic>
        <p:nvPicPr>
          <p:cNvPr id="2054" name="Picture 6" descr="Baking Bread with the Romans: Part II – Panis Quadratus">
            <a:extLst>
              <a:ext uri="{FF2B5EF4-FFF2-40B4-BE49-F238E27FC236}">
                <a16:creationId xmlns:a16="http://schemas.microsoft.com/office/drawing/2014/main" id="{2405C610-9C21-04A9-9DC8-2A1812461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073" y="2917186"/>
            <a:ext cx="4158014" cy="311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209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A68982-EDB7-7596-2D5D-C5B41C886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hu-HU" dirty="0"/>
            </a:br>
            <a:endParaRPr lang="hu-HU" dirty="0"/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350DC03F-7B67-5A76-F396-49C5DFBC6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374420"/>
              </p:ext>
            </p:extLst>
          </p:nvPr>
        </p:nvGraphicFramePr>
        <p:xfrm>
          <a:off x="838200" y="2416031"/>
          <a:ext cx="10515600" cy="380681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1879631739"/>
                    </a:ext>
                  </a:extLst>
                </a:gridCol>
              </a:tblGrid>
              <a:tr h="38068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680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20414EB-39D4-3978-1053-F21CD262E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44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u-HU" alt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alt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8E8859A-1D37-8DC7-E3FE-B08A5F105E3E}"/>
              </a:ext>
            </a:extLst>
          </p:cNvPr>
          <p:cNvSpPr txBox="1"/>
          <p:nvPr/>
        </p:nvSpPr>
        <p:spPr>
          <a:xfrm>
            <a:off x="2239860" y="5025623"/>
            <a:ext cx="845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8" name="Táblázat 7">
            <a:extLst>
              <a:ext uri="{FF2B5EF4-FFF2-40B4-BE49-F238E27FC236}">
                <a16:creationId xmlns:a16="http://schemas.microsoft.com/office/drawing/2014/main" id="{1E593253-541F-4B5A-B0CD-BD1B1BEB7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361381"/>
              </p:ext>
            </p:extLst>
          </p:nvPr>
        </p:nvGraphicFramePr>
        <p:xfrm>
          <a:off x="1148593" y="563672"/>
          <a:ext cx="10515600" cy="573768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383279787"/>
                    </a:ext>
                  </a:extLst>
                </a:gridCol>
              </a:tblGrid>
              <a:tr h="573768">
                <a:tc>
                  <a:txBody>
                    <a:bodyPr/>
                    <a:lstStyle/>
                    <a:p>
                      <a:r>
                        <a:rPr lang="hu-HU" sz="2000" dirty="0"/>
                        <a:t>Felhasznált irodalom: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961733"/>
                  </a:ext>
                </a:extLst>
              </a:tr>
            </a:tbl>
          </a:graphicData>
        </a:graphic>
      </p:graphicFrame>
      <p:graphicFrame>
        <p:nvGraphicFramePr>
          <p:cNvPr id="17" name="Táblázat 16">
            <a:extLst>
              <a:ext uri="{FF2B5EF4-FFF2-40B4-BE49-F238E27FC236}">
                <a16:creationId xmlns:a16="http://schemas.microsoft.com/office/drawing/2014/main" id="{9CD1CDB6-C214-AAC7-18AE-F4ABEDBB5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853582"/>
              </p:ext>
            </p:extLst>
          </p:nvPr>
        </p:nvGraphicFramePr>
        <p:xfrm>
          <a:off x="844550" y="1480823"/>
          <a:ext cx="10515600" cy="228600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7136527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hlinkClick r:id="rId2"/>
                        </a:rPr>
                        <a:t>[Technology and Change in History] David L. Thurmond - A Handbook of Food Processing in Classical Rome_ For Her Bounty No Winter (2006, Brill Academic Publishers) - libgen.li.pdf</a:t>
                      </a:r>
                      <a:endParaRPr lang="hu-HU" dirty="0"/>
                    </a:p>
                    <a:p>
                      <a:r>
                        <a:rPr lang="en-US" b="0" i="0" dirty="0">
                          <a:effectLst/>
                          <a:latin typeface="Times New Roman" panose="02020603050405020304" pitchFamily="18" charset="0"/>
                          <a:hlinkClick r:id="rId3"/>
                        </a:rPr>
                        <a:t>Greenwood Guides to Historic Events of the Ancient World] John W. Humphrey - Ancient Technology (2006, Greenwood) - libgen.li.pdf</a:t>
                      </a:r>
                      <a:endParaRPr lang="hu-HU" b="0" i="0" dirty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n-US" b="0" i="0" dirty="0">
                          <a:effectLst/>
                          <a:latin typeface="Times New Roman" panose="02020603050405020304" pitchFamily="18" charset="0"/>
                          <a:hlinkClick r:id="rId4"/>
                        </a:rPr>
                        <a:t>Robert Irvin Curtis - Ancient food technology (2001, Brill) - libgen.li.pdf</a:t>
                      </a:r>
                      <a:endParaRPr lang="hu-HU" dirty="0"/>
                    </a:p>
                    <a:p>
                      <a:endParaRPr lang="hu-HU" dirty="0"/>
                    </a:p>
                    <a:p>
                      <a:endParaRPr lang="hu-HU" dirty="0"/>
                    </a:p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740684"/>
                  </a:ext>
                </a:extLst>
              </a:tr>
            </a:tbl>
          </a:graphicData>
        </a:graphic>
      </p:graphicFrame>
      <p:sp>
        <p:nvSpPr>
          <p:cNvPr id="18" name="Rectangle 23">
            <a:extLst>
              <a:ext uri="{FF2B5EF4-FFF2-40B4-BE49-F238E27FC236}">
                <a16:creationId xmlns:a16="http://schemas.microsoft.com/office/drawing/2014/main" id="{16736E35-D408-F51C-3130-E52664881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1850" y="788988"/>
            <a:ext cx="10515600" cy="530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[   ]">
            <a:extLst>
              <a:ext uri="{FF2B5EF4-FFF2-40B4-BE49-F238E27FC236}">
                <a16:creationId xmlns:a16="http://schemas.microsoft.com/office/drawing/2014/main" id="{6D21EDA6-035A-9AFA-EEBA-CBD965B70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[   ]">
            <a:extLst>
              <a:ext uri="{FF2B5EF4-FFF2-40B4-BE49-F238E27FC236}">
                <a16:creationId xmlns:a16="http://schemas.microsoft.com/office/drawing/2014/main" id="{13C5B879-0077-BCDD-FD54-9533F10F1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[   ]">
            <a:extLst>
              <a:ext uri="{FF2B5EF4-FFF2-40B4-BE49-F238E27FC236}">
                <a16:creationId xmlns:a16="http://schemas.microsoft.com/office/drawing/2014/main" id="{66CB0888-2BCD-E1D4-723C-25C23C7B1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[   ]">
            <a:extLst>
              <a:ext uri="{FF2B5EF4-FFF2-40B4-BE49-F238E27FC236}">
                <a16:creationId xmlns:a16="http://schemas.microsoft.com/office/drawing/2014/main" id="{8C658714-DA57-1390-A55C-2BD7FADD4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[   ]">
            <a:extLst>
              <a:ext uri="{FF2B5EF4-FFF2-40B4-BE49-F238E27FC236}">
                <a16:creationId xmlns:a16="http://schemas.microsoft.com/office/drawing/2014/main" id="{B1F678A2-322E-9EFF-7C8C-A459AAB90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[   ]">
            <a:extLst>
              <a:ext uri="{FF2B5EF4-FFF2-40B4-BE49-F238E27FC236}">
                <a16:creationId xmlns:a16="http://schemas.microsoft.com/office/drawing/2014/main" id="{79B60763-6714-3BDD-B8C5-6ABEDDCA5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[   ]">
            <a:extLst>
              <a:ext uri="{FF2B5EF4-FFF2-40B4-BE49-F238E27FC236}">
                <a16:creationId xmlns:a16="http://schemas.microsoft.com/office/drawing/2014/main" id="{E34A510D-7532-3689-D983-1D3A01C70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[   ]">
            <a:extLst>
              <a:ext uri="{FF2B5EF4-FFF2-40B4-BE49-F238E27FC236}">
                <a16:creationId xmlns:a16="http://schemas.microsoft.com/office/drawing/2014/main" id="{135FF20A-6E20-2D52-C9C9-5D3A28390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[   ]">
            <a:extLst>
              <a:ext uri="{FF2B5EF4-FFF2-40B4-BE49-F238E27FC236}">
                <a16:creationId xmlns:a16="http://schemas.microsoft.com/office/drawing/2014/main" id="{15C8F87F-7CA0-15E9-750A-7389AF6DB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[   ]">
            <a:extLst>
              <a:ext uri="{FF2B5EF4-FFF2-40B4-BE49-F238E27FC236}">
                <a16:creationId xmlns:a16="http://schemas.microsoft.com/office/drawing/2014/main" id="{444249CA-3A82-14ED-0AA7-0011AE49D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[   ]">
            <a:extLst>
              <a:ext uri="{FF2B5EF4-FFF2-40B4-BE49-F238E27FC236}">
                <a16:creationId xmlns:a16="http://schemas.microsoft.com/office/drawing/2014/main" id="{11084816-6774-C9F4-E9BF-FA6DEF387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[   ]">
            <a:extLst>
              <a:ext uri="{FF2B5EF4-FFF2-40B4-BE49-F238E27FC236}">
                <a16:creationId xmlns:a16="http://schemas.microsoft.com/office/drawing/2014/main" id="{C92E885A-7C0B-121A-30E3-A990CE3B6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[   ]">
            <a:extLst>
              <a:ext uri="{FF2B5EF4-FFF2-40B4-BE49-F238E27FC236}">
                <a16:creationId xmlns:a16="http://schemas.microsoft.com/office/drawing/2014/main" id="{6A357B8B-9592-7CFF-32D8-5B00169C1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[   ]">
            <a:extLst>
              <a:ext uri="{FF2B5EF4-FFF2-40B4-BE49-F238E27FC236}">
                <a16:creationId xmlns:a16="http://schemas.microsoft.com/office/drawing/2014/main" id="{CF53C246-4679-DDD5-CD59-3BD0C6682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[   ]">
            <a:extLst>
              <a:ext uri="{FF2B5EF4-FFF2-40B4-BE49-F238E27FC236}">
                <a16:creationId xmlns:a16="http://schemas.microsoft.com/office/drawing/2014/main" id="{4CBEAF70-91D0-EADB-8497-4A58FAC51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[   ]">
            <a:extLst>
              <a:ext uri="{FF2B5EF4-FFF2-40B4-BE49-F238E27FC236}">
                <a16:creationId xmlns:a16="http://schemas.microsoft.com/office/drawing/2014/main" id="{7C48700A-9E73-A8BF-9ECE-1C42AE2B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[   ]">
            <a:extLst>
              <a:ext uri="{FF2B5EF4-FFF2-40B4-BE49-F238E27FC236}">
                <a16:creationId xmlns:a16="http://schemas.microsoft.com/office/drawing/2014/main" id="{0482351E-11D1-85FB-44A6-3E3373A6A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[   ]">
            <a:extLst>
              <a:ext uri="{FF2B5EF4-FFF2-40B4-BE49-F238E27FC236}">
                <a16:creationId xmlns:a16="http://schemas.microsoft.com/office/drawing/2014/main" id="{CE2966C4-68D3-41A9-C99C-EDB1D3FF2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[   ]">
            <a:extLst>
              <a:ext uri="{FF2B5EF4-FFF2-40B4-BE49-F238E27FC236}">
                <a16:creationId xmlns:a16="http://schemas.microsoft.com/office/drawing/2014/main" id="{255D6143-4344-7441-089E-2E9EC32D7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39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816</Words>
  <Application>Microsoft Office PowerPoint</Application>
  <PresentationFormat>Szélesvásznú</PresentationFormat>
  <Paragraphs>82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Office-téma</vt:lpstr>
      <vt:lpstr>Gabonák</vt:lpstr>
      <vt:lpstr>A gabonatermesztés kezdetei</vt:lpstr>
      <vt:lpstr>Gabonafélék</vt:lpstr>
      <vt:lpstr>Cséplés</vt:lpstr>
      <vt:lpstr>PowerPoint-bemutató</vt:lpstr>
      <vt:lpstr>Gabonatárolás</vt:lpstr>
      <vt:lpstr>Őrlés</vt:lpstr>
      <vt:lpstr>Liszt</vt:lpstr>
      <vt:lpstr>8.kép (D. L. Thurmond: A Handbook of Food Processing in Classical Rome)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Gabonák</dc:title>
  <dc:creator>Tóth Anita</dc:creator>
  <cp:lastModifiedBy>Tóth Anita</cp:lastModifiedBy>
  <cp:revision>16</cp:revision>
  <dcterms:created xsi:type="dcterms:W3CDTF">2023-11-13T09:32:34Z</dcterms:created>
  <dcterms:modified xsi:type="dcterms:W3CDTF">2023-11-16T09:35:34Z</dcterms:modified>
</cp:coreProperties>
</file>