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2AD26F-8AA0-4C21-AFEC-1F99B71157C5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F9BFA39-A028-4194-92F0-A28AEB5743B3}">
      <dgm:prSet/>
      <dgm:spPr/>
      <dgm:t>
        <a:bodyPr/>
        <a:lstStyle/>
        <a:p>
          <a:r>
            <a:rPr lang="hu-HU"/>
            <a:t>Kezdetben csak Athénban, majd a környékén</a:t>
          </a:r>
          <a:endParaRPr lang="en-US"/>
        </a:p>
      </dgm:t>
    </dgm:pt>
    <dgm:pt modelId="{D93E0F58-F7CC-4D82-A122-4DB277B10880}" type="parTrans" cxnId="{87AD8F9F-BBD2-4F53-8308-438C7C077BAF}">
      <dgm:prSet/>
      <dgm:spPr/>
      <dgm:t>
        <a:bodyPr/>
        <a:lstStyle/>
        <a:p>
          <a:endParaRPr lang="en-US"/>
        </a:p>
      </dgm:t>
    </dgm:pt>
    <dgm:pt modelId="{4E2372B7-97D1-4C21-AA0F-850DB0883765}" type="sibTrans" cxnId="{87AD8F9F-BBD2-4F53-8308-438C7C077BAF}">
      <dgm:prSet/>
      <dgm:spPr/>
      <dgm:t>
        <a:bodyPr/>
        <a:lstStyle/>
        <a:p>
          <a:endParaRPr lang="en-US"/>
        </a:p>
      </dgm:t>
    </dgm:pt>
    <dgm:pt modelId="{5BE25487-9AAC-4682-AE58-A5CF2A4A3C20}">
      <dgm:prSet/>
      <dgm:spPr/>
      <dgm:t>
        <a:bodyPr/>
        <a:lstStyle/>
        <a:p>
          <a:r>
            <a:rPr lang="hu-HU"/>
            <a:t>Pireneusokban, Észak-Afrikában, majd Egyiptomban is</a:t>
          </a:r>
          <a:endParaRPr lang="en-US"/>
        </a:p>
      </dgm:t>
    </dgm:pt>
    <dgm:pt modelId="{FA57C5B4-CA37-44A5-9CD3-BC923D504CBC}" type="parTrans" cxnId="{198FA450-6B83-4DA5-ADF9-2A4B13634343}">
      <dgm:prSet/>
      <dgm:spPr/>
      <dgm:t>
        <a:bodyPr/>
        <a:lstStyle/>
        <a:p>
          <a:endParaRPr lang="en-US"/>
        </a:p>
      </dgm:t>
    </dgm:pt>
    <dgm:pt modelId="{F9F9941C-3572-4E80-A644-FC4E959A85BB}" type="sibTrans" cxnId="{198FA450-6B83-4DA5-ADF9-2A4B13634343}">
      <dgm:prSet/>
      <dgm:spPr/>
      <dgm:t>
        <a:bodyPr/>
        <a:lstStyle/>
        <a:p>
          <a:endParaRPr lang="en-US"/>
        </a:p>
      </dgm:t>
    </dgm:pt>
    <dgm:pt modelId="{000836BC-A7BC-42F7-BF21-5DE786AA19CF}">
      <dgm:prSet/>
      <dgm:spPr/>
      <dgm:t>
        <a:bodyPr/>
        <a:lstStyle/>
        <a:p>
          <a:r>
            <a:rPr lang="hu-HU"/>
            <a:t>Nem homogének, helyenként eltérőek</a:t>
          </a:r>
          <a:endParaRPr lang="en-US"/>
        </a:p>
      </dgm:t>
    </dgm:pt>
    <dgm:pt modelId="{51E020DA-6D99-4DA2-97EB-7B817478AC74}" type="parTrans" cxnId="{9B1E15D5-E718-4567-BA8C-A1AEC3DEBB44}">
      <dgm:prSet/>
      <dgm:spPr/>
      <dgm:t>
        <a:bodyPr/>
        <a:lstStyle/>
        <a:p>
          <a:endParaRPr lang="en-US"/>
        </a:p>
      </dgm:t>
    </dgm:pt>
    <dgm:pt modelId="{EC45AFDC-FA67-41C2-BBE0-FF13C0DB7FE0}" type="sibTrans" cxnId="{9B1E15D5-E718-4567-BA8C-A1AEC3DEBB44}">
      <dgm:prSet/>
      <dgm:spPr/>
      <dgm:t>
        <a:bodyPr/>
        <a:lstStyle/>
        <a:p>
          <a:endParaRPr lang="en-US"/>
        </a:p>
      </dgm:t>
    </dgm:pt>
    <dgm:pt modelId="{8B1B66DB-5CE1-4D50-A017-D6FFA8C7ACBF}">
      <dgm:prSet/>
      <dgm:spPr/>
      <dgm:t>
        <a:bodyPr/>
        <a:lstStyle/>
        <a:p>
          <a:r>
            <a:rPr lang="hu-HU"/>
            <a:t>Folyamatosan fejlesztették őket, főleg fűtési rendszerükben</a:t>
          </a:r>
          <a:endParaRPr lang="en-US"/>
        </a:p>
      </dgm:t>
    </dgm:pt>
    <dgm:pt modelId="{D199AD52-43D9-49D0-B35C-636B2ACC2FDA}" type="parTrans" cxnId="{DF4C04E7-6177-4413-9DD1-EE6EEFDAABF9}">
      <dgm:prSet/>
      <dgm:spPr/>
      <dgm:t>
        <a:bodyPr/>
        <a:lstStyle/>
        <a:p>
          <a:endParaRPr lang="en-US"/>
        </a:p>
      </dgm:t>
    </dgm:pt>
    <dgm:pt modelId="{66793CB6-8606-4A52-B9F9-F39C49F3649D}" type="sibTrans" cxnId="{DF4C04E7-6177-4413-9DD1-EE6EEFDAABF9}">
      <dgm:prSet/>
      <dgm:spPr/>
      <dgm:t>
        <a:bodyPr/>
        <a:lstStyle/>
        <a:p>
          <a:endParaRPr lang="en-US"/>
        </a:p>
      </dgm:t>
    </dgm:pt>
    <dgm:pt modelId="{0F701366-AC15-479D-B032-40A97A28DAAF}" type="pres">
      <dgm:prSet presAssocID="{E12AD26F-8AA0-4C21-AFEC-1F99B71157C5}" presName="vert0" presStyleCnt="0">
        <dgm:presLayoutVars>
          <dgm:dir/>
          <dgm:animOne val="branch"/>
          <dgm:animLvl val="lvl"/>
        </dgm:presLayoutVars>
      </dgm:prSet>
      <dgm:spPr/>
    </dgm:pt>
    <dgm:pt modelId="{17762DEE-4A3A-40F8-B229-1E2A5D337C65}" type="pres">
      <dgm:prSet presAssocID="{AF9BFA39-A028-4194-92F0-A28AEB5743B3}" presName="thickLine" presStyleLbl="alignNode1" presStyleIdx="0" presStyleCnt="4"/>
      <dgm:spPr/>
    </dgm:pt>
    <dgm:pt modelId="{F53E9975-1D6B-45E4-9767-5661FD686EAC}" type="pres">
      <dgm:prSet presAssocID="{AF9BFA39-A028-4194-92F0-A28AEB5743B3}" presName="horz1" presStyleCnt="0"/>
      <dgm:spPr/>
    </dgm:pt>
    <dgm:pt modelId="{142B41C9-CE0A-4904-A90E-C870398F98A9}" type="pres">
      <dgm:prSet presAssocID="{AF9BFA39-A028-4194-92F0-A28AEB5743B3}" presName="tx1" presStyleLbl="revTx" presStyleIdx="0" presStyleCnt="4"/>
      <dgm:spPr/>
    </dgm:pt>
    <dgm:pt modelId="{B461697B-2028-425E-A895-B77009BFEB87}" type="pres">
      <dgm:prSet presAssocID="{AF9BFA39-A028-4194-92F0-A28AEB5743B3}" presName="vert1" presStyleCnt="0"/>
      <dgm:spPr/>
    </dgm:pt>
    <dgm:pt modelId="{BD97F9E2-29C2-4F0B-94B0-6E912747CEA9}" type="pres">
      <dgm:prSet presAssocID="{5BE25487-9AAC-4682-AE58-A5CF2A4A3C20}" presName="thickLine" presStyleLbl="alignNode1" presStyleIdx="1" presStyleCnt="4"/>
      <dgm:spPr/>
    </dgm:pt>
    <dgm:pt modelId="{656489CB-C331-405B-8091-FD48E3A9FA84}" type="pres">
      <dgm:prSet presAssocID="{5BE25487-9AAC-4682-AE58-A5CF2A4A3C20}" presName="horz1" presStyleCnt="0"/>
      <dgm:spPr/>
    </dgm:pt>
    <dgm:pt modelId="{8A035212-0326-4A7C-978E-EF6921DDD4F4}" type="pres">
      <dgm:prSet presAssocID="{5BE25487-9AAC-4682-AE58-A5CF2A4A3C20}" presName="tx1" presStyleLbl="revTx" presStyleIdx="1" presStyleCnt="4"/>
      <dgm:spPr/>
    </dgm:pt>
    <dgm:pt modelId="{8B0FED64-5219-4F8F-A382-EF0F3809FAC2}" type="pres">
      <dgm:prSet presAssocID="{5BE25487-9AAC-4682-AE58-A5CF2A4A3C20}" presName="vert1" presStyleCnt="0"/>
      <dgm:spPr/>
    </dgm:pt>
    <dgm:pt modelId="{6791B909-4CC2-4C70-8B51-3DC22809A4ED}" type="pres">
      <dgm:prSet presAssocID="{000836BC-A7BC-42F7-BF21-5DE786AA19CF}" presName="thickLine" presStyleLbl="alignNode1" presStyleIdx="2" presStyleCnt="4"/>
      <dgm:spPr/>
    </dgm:pt>
    <dgm:pt modelId="{1BACCE74-A71A-4A07-AEE3-E887B7D3B817}" type="pres">
      <dgm:prSet presAssocID="{000836BC-A7BC-42F7-BF21-5DE786AA19CF}" presName="horz1" presStyleCnt="0"/>
      <dgm:spPr/>
    </dgm:pt>
    <dgm:pt modelId="{65C5F7AE-CE1E-42C4-8D0D-6694CC5AF9AB}" type="pres">
      <dgm:prSet presAssocID="{000836BC-A7BC-42F7-BF21-5DE786AA19CF}" presName="tx1" presStyleLbl="revTx" presStyleIdx="2" presStyleCnt="4"/>
      <dgm:spPr/>
    </dgm:pt>
    <dgm:pt modelId="{E377DF2A-B66C-4563-B725-4625823E51C1}" type="pres">
      <dgm:prSet presAssocID="{000836BC-A7BC-42F7-BF21-5DE786AA19CF}" presName="vert1" presStyleCnt="0"/>
      <dgm:spPr/>
    </dgm:pt>
    <dgm:pt modelId="{E428D115-D294-4900-977F-8C1F30ADF3E9}" type="pres">
      <dgm:prSet presAssocID="{8B1B66DB-5CE1-4D50-A017-D6FFA8C7ACBF}" presName="thickLine" presStyleLbl="alignNode1" presStyleIdx="3" presStyleCnt="4"/>
      <dgm:spPr/>
    </dgm:pt>
    <dgm:pt modelId="{CA6A1A28-7B4A-4BB6-9087-F9267F66F116}" type="pres">
      <dgm:prSet presAssocID="{8B1B66DB-5CE1-4D50-A017-D6FFA8C7ACBF}" presName="horz1" presStyleCnt="0"/>
      <dgm:spPr/>
    </dgm:pt>
    <dgm:pt modelId="{A017DFDD-80A7-4B5A-B6B5-BB147D8A9C82}" type="pres">
      <dgm:prSet presAssocID="{8B1B66DB-5CE1-4D50-A017-D6FFA8C7ACBF}" presName="tx1" presStyleLbl="revTx" presStyleIdx="3" presStyleCnt="4"/>
      <dgm:spPr/>
    </dgm:pt>
    <dgm:pt modelId="{B74665B6-0B01-4B53-B8F5-825D82C17125}" type="pres">
      <dgm:prSet presAssocID="{8B1B66DB-5CE1-4D50-A017-D6FFA8C7ACBF}" presName="vert1" presStyleCnt="0"/>
      <dgm:spPr/>
    </dgm:pt>
  </dgm:ptLst>
  <dgm:cxnLst>
    <dgm:cxn modelId="{3AE00606-E809-4CC6-BC3D-A9A4AFC33BF1}" type="presOf" srcId="{8B1B66DB-5CE1-4D50-A017-D6FFA8C7ACBF}" destId="{A017DFDD-80A7-4B5A-B6B5-BB147D8A9C82}" srcOrd="0" destOrd="0" presId="urn:microsoft.com/office/officeart/2008/layout/LinedList"/>
    <dgm:cxn modelId="{198FA450-6B83-4DA5-ADF9-2A4B13634343}" srcId="{E12AD26F-8AA0-4C21-AFEC-1F99B71157C5}" destId="{5BE25487-9AAC-4682-AE58-A5CF2A4A3C20}" srcOrd="1" destOrd="0" parTransId="{FA57C5B4-CA37-44A5-9CD3-BC923D504CBC}" sibTransId="{F9F9941C-3572-4E80-A644-FC4E959A85BB}"/>
    <dgm:cxn modelId="{87AD8F9F-BBD2-4F53-8308-438C7C077BAF}" srcId="{E12AD26F-8AA0-4C21-AFEC-1F99B71157C5}" destId="{AF9BFA39-A028-4194-92F0-A28AEB5743B3}" srcOrd="0" destOrd="0" parTransId="{D93E0F58-F7CC-4D82-A122-4DB277B10880}" sibTransId="{4E2372B7-97D1-4C21-AA0F-850DB0883765}"/>
    <dgm:cxn modelId="{FD03ADB8-9D75-4BA0-8400-B8B91800FBF9}" type="presOf" srcId="{000836BC-A7BC-42F7-BF21-5DE786AA19CF}" destId="{65C5F7AE-CE1E-42C4-8D0D-6694CC5AF9AB}" srcOrd="0" destOrd="0" presId="urn:microsoft.com/office/officeart/2008/layout/LinedList"/>
    <dgm:cxn modelId="{08EA2DCE-F8ED-414F-AAA2-BD453B49D040}" type="presOf" srcId="{E12AD26F-8AA0-4C21-AFEC-1F99B71157C5}" destId="{0F701366-AC15-479D-B032-40A97A28DAAF}" srcOrd="0" destOrd="0" presId="urn:microsoft.com/office/officeart/2008/layout/LinedList"/>
    <dgm:cxn modelId="{9B1E15D5-E718-4567-BA8C-A1AEC3DEBB44}" srcId="{E12AD26F-8AA0-4C21-AFEC-1F99B71157C5}" destId="{000836BC-A7BC-42F7-BF21-5DE786AA19CF}" srcOrd="2" destOrd="0" parTransId="{51E020DA-6D99-4DA2-97EB-7B817478AC74}" sibTransId="{EC45AFDC-FA67-41C2-BBE0-FF13C0DB7FE0}"/>
    <dgm:cxn modelId="{0A8354D8-3934-4ACE-8EBE-53CD7DFBF917}" type="presOf" srcId="{AF9BFA39-A028-4194-92F0-A28AEB5743B3}" destId="{142B41C9-CE0A-4904-A90E-C870398F98A9}" srcOrd="0" destOrd="0" presId="urn:microsoft.com/office/officeart/2008/layout/LinedList"/>
    <dgm:cxn modelId="{DF4C04E7-6177-4413-9DD1-EE6EEFDAABF9}" srcId="{E12AD26F-8AA0-4C21-AFEC-1F99B71157C5}" destId="{8B1B66DB-5CE1-4D50-A017-D6FFA8C7ACBF}" srcOrd="3" destOrd="0" parTransId="{D199AD52-43D9-49D0-B35C-636B2ACC2FDA}" sibTransId="{66793CB6-8606-4A52-B9F9-F39C49F3649D}"/>
    <dgm:cxn modelId="{219656E7-5F30-4CF3-86BA-9A6762B8333C}" type="presOf" srcId="{5BE25487-9AAC-4682-AE58-A5CF2A4A3C20}" destId="{8A035212-0326-4A7C-978E-EF6921DDD4F4}" srcOrd="0" destOrd="0" presId="urn:microsoft.com/office/officeart/2008/layout/LinedList"/>
    <dgm:cxn modelId="{B17DCAD5-848C-480C-9169-CE6AA056E48C}" type="presParOf" srcId="{0F701366-AC15-479D-B032-40A97A28DAAF}" destId="{17762DEE-4A3A-40F8-B229-1E2A5D337C65}" srcOrd="0" destOrd="0" presId="urn:microsoft.com/office/officeart/2008/layout/LinedList"/>
    <dgm:cxn modelId="{3F719081-A2F8-45C5-BE0E-00FCF6589D42}" type="presParOf" srcId="{0F701366-AC15-479D-B032-40A97A28DAAF}" destId="{F53E9975-1D6B-45E4-9767-5661FD686EAC}" srcOrd="1" destOrd="0" presId="urn:microsoft.com/office/officeart/2008/layout/LinedList"/>
    <dgm:cxn modelId="{261F68F3-E72D-4CB1-902B-2721FE5DC661}" type="presParOf" srcId="{F53E9975-1D6B-45E4-9767-5661FD686EAC}" destId="{142B41C9-CE0A-4904-A90E-C870398F98A9}" srcOrd="0" destOrd="0" presId="urn:microsoft.com/office/officeart/2008/layout/LinedList"/>
    <dgm:cxn modelId="{156F2D05-F8B4-454B-BBE4-684878E61F7C}" type="presParOf" srcId="{F53E9975-1D6B-45E4-9767-5661FD686EAC}" destId="{B461697B-2028-425E-A895-B77009BFEB87}" srcOrd="1" destOrd="0" presId="urn:microsoft.com/office/officeart/2008/layout/LinedList"/>
    <dgm:cxn modelId="{C1B7CE3B-1D17-4540-BE65-17A4E30AEC22}" type="presParOf" srcId="{0F701366-AC15-479D-B032-40A97A28DAAF}" destId="{BD97F9E2-29C2-4F0B-94B0-6E912747CEA9}" srcOrd="2" destOrd="0" presId="urn:microsoft.com/office/officeart/2008/layout/LinedList"/>
    <dgm:cxn modelId="{2C8E36B3-EF0F-4A01-840E-83D7AA0CE233}" type="presParOf" srcId="{0F701366-AC15-479D-B032-40A97A28DAAF}" destId="{656489CB-C331-405B-8091-FD48E3A9FA84}" srcOrd="3" destOrd="0" presId="urn:microsoft.com/office/officeart/2008/layout/LinedList"/>
    <dgm:cxn modelId="{39FCC749-ACD5-442C-91B8-09C1CE9BAB71}" type="presParOf" srcId="{656489CB-C331-405B-8091-FD48E3A9FA84}" destId="{8A035212-0326-4A7C-978E-EF6921DDD4F4}" srcOrd="0" destOrd="0" presId="urn:microsoft.com/office/officeart/2008/layout/LinedList"/>
    <dgm:cxn modelId="{ECD4D858-B626-441B-84E5-3DEA9FDC7DD9}" type="presParOf" srcId="{656489CB-C331-405B-8091-FD48E3A9FA84}" destId="{8B0FED64-5219-4F8F-A382-EF0F3809FAC2}" srcOrd="1" destOrd="0" presId="urn:microsoft.com/office/officeart/2008/layout/LinedList"/>
    <dgm:cxn modelId="{0D8E3B4D-6AAE-46FD-88A5-2DBC179EE1C0}" type="presParOf" srcId="{0F701366-AC15-479D-B032-40A97A28DAAF}" destId="{6791B909-4CC2-4C70-8B51-3DC22809A4ED}" srcOrd="4" destOrd="0" presId="urn:microsoft.com/office/officeart/2008/layout/LinedList"/>
    <dgm:cxn modelId="{21DF5A1B-A7A0-4507-9CB4-9C29114E8772}" type="presParOf" srcId="{0F701366-AC15-479D-B032-40A97A28DAAF}" destId="{1BACCE74-A71A-4A07-AEE3-E887B7D3B817}" srcOrd="5" destOrd="0" presId="urn:microsoft.com/office/officeart/2008/layout/LinedList"/>
    <dgm:cxn modelId="{2E6C91FB-846D-466B-B4C8-90F4280E2A9D}" type="presParOf" srcId="{1BACCE74-A71A-4A07-AEE3-E887B7D3B817}" destId="{65C5F7AE-CE1E-42C4-8D0D-6694CC5AF9AB}" srcOrd="0" destOrd="0" presId="urn:microsoft.com/office/officeart/2008/layout/LinedList"/>
    <dgm:cxn modelId="{99DB2841-FF75-493E-8C62-BDAA6F5DBF75}" type="presParOf" srcId="{1BACCE74-A71A-4A07-AEE3-E887B7D3B817}" destId="{E377DF2A-B66C-4563-B725-4625823E51C1}" srcOrd="1" destOrd="0" presId="urn:microsoft.com/office/officeart/2008/layout/LinedList"/>
    <dgm:cxn modelId="{A1ACC2CD-5442-4A9B-B533-5C13AB8D0905}" type="presParOf" srcId="{0F701366-AC15-479D-B032-40A97A28DAAF}" destId="{E428D115-D294-4900-977F-8C1F30ADF3E9}" srcOrd="6" destOrd="0" presId="urn:microsoft.com/office/officeart/2008/layout/LinedList"/>
    <dgm:cxn modelId="{1368ACEE-95F8-4FE9-8CCD-1AE59390EC78}" type="presParOf" srcId="{0F701366-AC15-479D-B032-40A97A28DAAF}" destId="{CA6A1A28-7B4A-4BB6-9087-F9267F66F116}" srcOrd="7" destOrd="0" presId="urn:microsoft.com/office/officeart/2008/layout/LinedList"/>
    <dgm:cxn modelId="{5B02367E-BAF2-40CA-80EC-D8C99FE601C0}" type="presParOf" srcId="{CA6A1A28-7B4A-4BB6-9087-F9267F66F116}" destId="{A017DFDD-80A7-4B5A-B6B5-BB147D8A9C82}" srcOrd="0" destOrd="0" presId="urn:microsoft.com/office/officeart/2008/layout/LinedList"/>
    <dgm:cxn modelId="{E4834276-6E2B-4CDD-A569-048815D0FAB6}" type="presParOf" srcId="{CA6A1A28-7B4A-4BB6-9087-F9267F66F116}" destId="{B74665B6-0B01-4B53-B8F5-825D82C1712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762DEE-4A3A-40F8-B229-1E2A5D337C65}">
      <dsp:nvSpPr>
        <dsp:cNvPr id="0" name=""/>
        <dsp:cNvSpPr/>
      </dsp:nvSpPr>
      <dsp:spPr>
        <a:xfrm>
          <a:off x="0" y="0"/>
          <a:ext cx="700377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2B41C9-CE0A-4904-A90E-C870398F98A9}">
      <dsp:nvSpPr>
        <dsp:cNvPr id="0" name=""/>
        <dsp:cNvSpPr/>
      </dsp:nvSpPr>
      <dsp:spPr>
        <a:xfrm>
          <a:off x="0" y="0"/>
          <a:ext cx="7003777" cy="1460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Kezdetben csak Athénban, majd a környékén</a:t>
          </a:r>
          <a:endParaRPr lang="en-US" sz="3600" kern="1200"/>
        </a:p>
      </dsp:txBody>
      <dsp:txXfrm>
        <a:off x="0" y="0"/>
        <a:ext cx="7003777" cy="1460901"/>
      </dsp:txXfrm>
    </dsp:sp>
    <dsp:sp modelId="{BD97F9E2-29C2-4F0B-94B0-6E912747CEA9}">
      <dsp:nvSpPr>
        <dsp:cNvPr id="0" name=""/>
        <dsp:cNvSpPr/>
      </dsp:nvSpPr>
      <dsp:spPr>
        <a:xfrm>
          <a:off x="0" y="1460901"/>
          <a:ext cx="7003777" cy="0"/>
        </a:xfrm>
        <a:prstGeom prst="line">
          <a:avLst/>
        </a:prstGeom>
        <a:solidFill>
          <a:schemeClr val="accent5">
            <a:hueOff val="5128723"/>
            <a:satOff val="2218"/>
            <a:lumOff val="1503"/>
            <a:alphaOff val="0"/>
          </a:schemeClr>
        </a:solidFill>
        <a:ln w="12700" cap="flat" cmpd="sng" algn="ctr">
          <a:solidFill>
            <a:schemeClr val="accent5">
              <a:hueOff val="5128723"/>
              <a:satOff val="2218"/>
              <a:lumOff val="15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035212-0326-4A7C-978E-EF6921DDD4F4}">
      <dsp:nvSpPr>
        <dsp:cNvPr id="0" name=""/>
        <dsp:cNvSpPr/>
      </dsp:nvSpPr>
      <dsp:spPr>
        <a:xfrm>
          <a:off x="0" y="1460901"/>
          <a:ext cx="7003777" cy="1460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Pireneusokban, Észak-Afrikában, majd Egyiptomban is</a:t>
          </a:r>
          <a:endParaRPr lang="en-US" sz="3600" kern="1200"/>
        </a:p>
      </dsp:txBody>
      <dsp:txXfrm>
        <a:off x="0" y="1460901"/>
        <a:ext cx="7003777" cy="1460901"/>
      </dsp:txXfrm>
    </dsp:sp>
    <dsp:sp modelId="{6791B909-4CC2-4C70-8B51-3DC22809A4ED}">
      <dsp:nvSpPr>
        <dsp:cNvPr id="0" name=""/>
        <dsp:cNvSpPr/>
      </dsp:nvSpPr>
      <dsp:spPr>
        <a:xfrm>
          <a:off x="0" y="2921802"/>
          <a:ext cx="7003777" cy="0"/>
        </a:xfrm>
        <a:prstGeom prst="line">
          <a:avLst/>
        </a:prstGeom>
        <a:solidFill>
          <a:schemeClr val="accent5">
            <a:hueOff val="10257446"/>
            <a:satOff val="4436"/>
            <a:lumOff val="3007"/>
            <a:alphaOff val="0"/>
          </a:schemeClr>
        </a:solidFill>
        <a:ln w="12700" cap="flat" cmpd="sng" algn="ctr">
          <a:solidFill>
            <a:schemeClr val="accent5">
              <a:hueOff val="10257446"/>
              <a:satOff val="4436"/>
              <a:lumOff val="30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C5F7AE-CE1E-42C4-8D0D-6694CC5AF9AB}">
      <dsp:nvSpPr>
        <dsp:cNvPr id="0" name=""/>
        <dsp:cNvSpPr/>
      </dsp:nvSpPr>
      <dsp:spPr>
        <a:xfrm>
          <a:off x="0" y="2921802"/>
          <a:ext cx="7003777" cy="1460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Nem homogének, helyenként eltérőek</a:t>
          </a:r>
          <a:endParaRPr lang="en-US" sz="3600" kern="1200"/>
        </a:p>
      </dsp:txBody>
      <dsp:txXfrm>
        <a:off x="0" y="2921802"/>
        <a:ext cx="7003777" cy="1460901"/>
      </dsp:txXfrm>
    </dsp:sp>
    <dsp:sp modelId="{E428D115-D294-4900-977F-8C1F30ADF3E9}">
      <dsp:nvSpPr>
        <dsp:cNvPr id="0" name=""/>
        <dsp:cNvSpPr/>
      </dsp:nvSpPr>
      <dsp:spPr>
        <a:xfrm>
          <a:off x="0" y="4382703"/>
          <a:ext cx="7003777" cy="0"/>
        </a:xfrm>
        <a:prstGeom prst="line">
          <a:avLst/>
        </a:prstGeom>
        <a:solidFill>
          <a:schemeClr val="accent5">
            <a:hueOff val="15386168"/>
            <a:satOff val="6654"/>
            <a:lumOff val="4510"/>
            <a:alphaOff val="0"/>
          </a:schemeClr>
        </a:solidFill>
        <a:ln w="12700" cap="flat" cmpd="sng" algn="ctr">
          <a:solidFill>
            <a:schemeClr val="accent5">
              <a:hueOff val="15386168"/>
              <a:satOff val="6654"/>
              <a:lumOff val="45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17DFDD-80A7-4B5A-B6B5-BB147D8A9C82}">
      <dsp:nvSpPr>
        <dsp:cNvPr id="0" name=""/>
        <dsp:cNvSpPr/>
      </dsp:nvSpPr>
      <dsp:spPr>
        <a:xfrm>
          <a:off x="0" y="4382703"/>
          <a:ext cx="7003777" cy="1460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Folyamatosan fejlesztették őket, főleg fűtési rendszerükben</a:t>
          </a:r>
          <a:endParaRPr lang="en-US" sz="3600" kern="1200"/>
        </a:p>
      </dsp:txBody>
      <dsp:txXfrm>
        <a:off x="0" y="4382703"/>
        <a:ext cx="7003777" cy="14609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10/16/2023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66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10/16/2023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78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36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21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10/16/2023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517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10/16/2023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08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10/16/2023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6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677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24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943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549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10/16/2023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9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03" r:id="rId8"/>
    <p:sldLayoutId id="2147483804" r:id="rId9"/>
    <p:sldLayoutId id="2147483805" r:id="rId10"/>
    <p:sldLayoutId id="214748381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44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54" name="Rectangle 1046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26" name="Picture 2" descr="The History Of Ancient Baths and Spas - TMI Aquatics">
            <a:extLst>
              <a:ext uri="{FF2B5EF4-FFF2-40B4-BE49-F238E27FC236}">
                <a16:creationId xmlns:a16="http://schemas.microsoft.com/office/drawing/2014/main" id="{974EC3D3-87B9-1BB2-AA97-1A26F9C16D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b="24998"/>
          <a:stretch/>
        </p:blipFill>
        <p:spPr bwMode="auto">
          <a:xfrm>
            <a:off x="20" y="10"/>
            <a:ext cx="12191980" cy="685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55" name="Group 1048">
            <a:extLst>
              <a:ext uri="{FF2B5EF4-FFF2-40B4-BE49-F238E27FC236}">
                <a16:creationId xmlns:a16="http://schemas.microsoft.com/office/drawing/2014/main" id="{5EDAD761-2CF4-463A-AD87-1D4E8549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050" name="Picture 1049">
              <a:extLst>
                <a:ext uri="{FF2B5EF4-FFF2-40B4-BE49-F238E27FC236}">
                  <a16:creationId xmlns:a16="http://schemas.microsoft.com/office/drawing/2014/main" id="{D9DF7D3C-2892-4632-9E66-4D1E023A0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056" name="Picture 1050">
              <a:extLst>
                <a:ext uri="{FF2B5EF4-FFF2-40B4-BE49-F238E27FC236}">
                  <a16:creationId xmlns:a16="http://schemas.microsoft.com/office/drawing/2014/main" id="{3D2FAD08-001D-4400-AF80-51C864EF7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9B46F857-DC63-22E1-97B1-F4EDCC7D0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40211"/>
            <a:ext cx="7530685" cy="3163864"/>
          </a:xfrm>
        </p:spPr>
        <p:txBody>
          <a:bodyPr>
            <a:normAutofit/>
          </a:bodyPr>
          <a:lstStyle/>
          <a:p>
            <a:pPr algn="l"/>
            <a:r>
              <a:rPr lang="hu-HU" sz="5200">
                <a:solidFill>
                  <a:srgbClr val="FFFFFF"/>
                </a:solidFill>
                <a:latin typeface="Footlight MT Light" panose="0204060206030A020304" pitchFamily="18" charset="0"/>
                <a:ea typeface="FangSong" panose="020B0503020204020204" pitchFamily="49" charset="-122"/>
              </a:rPr>
              <a:t>Görög fürdők</a:t>
            </a:r>
          </a:p>
        </p:txBody>
      </p:sp>
    </p:spTree>
    <p:extLst>
      <p:ext uri="{BB962C8B-B14F-4D97-AF65-F5344CB8AC3E}">
        <p14:creationId xmlns:p14="http://schemas.microsoft.com/office/powerpoint/2010/main" val="73158786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592DB257-3E16-4A3C-9E28-468282812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A0DFF415-30D1-469E-BE4D-00CD112F4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"/>
            <a:ext cx="5236971" cy="6858000"/>
            <a:chOff x="20829" y="1"/>
            <a:chExt cx="5236971" cy="6857999"/>
          </a:xfrm>
        </p:grpSpPr>
        <p:pic>
          <p:nvPicPr>
            <p:cNvPr id="2060" name="Picture 2059">
              <a:extLst>
                <a:ext uri="{FF2B5EF4-FFF2-40B4-BE49-F238E27FC236}">
                  <a16:creationId xmlns:a16="http://schemas.microsoft.com/office/drawing/2014/main" id="{F91C0375-EF8C-42D2-B4E4-017FC6FD36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2061" name="Picture 2060">
              <a:extLst>
                <a:ext uri="{FF2B5EF4-FFF2-40B4-BE49-F238E27FC236}">
                  <a16:creationId xmlns:a16="http://schemas.microsoft.com/office/drawing/2014/main" id="{9360DD2A-433B-409F-8484-2BB77B0A38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067" name="Rectangle 2062">
            <a:extLst>
              <a:ext uri="{FF2B5EF4-FFF2-40B4-BE49-F238E27FC236}">
                <a16:creationId xmlns:a16="http://schemas.microsoft.com/office/drawing/2014/main" id="{8E419129-7A46-47E1-9E1D-8CCD27DFB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372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8" name="Rectangle 2064">
            <a:extLst>
              <a:ext uri="{FF2B5EF4-FFF2-40B4-BE49-F238E27FC236}">
                <a16:creationId xmlns:a16="http://schemas.microsoft.com/office/drawing/2014/main" id="{6FCBD23D-6DA9-462E-88B3-7270CABAE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71585C8-AF96-76FC-AE8E-6489C6F1E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43000"/>
            <a:ext cx="5181600" cy="1981200"/>
          </a:xfrm>
        </p:spPr>
        <p:txBody>
          <a:bodyPr>
            <a:normAutofit/>
          </a:bodyPr>
          <a:lstStyle/>
          <a:p>
            <a:r>
              <a:rPr lang="hu-HU" sz="3600"/>
              <a:t>Baleneion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306E91D-2846-F376-97C3-A587830CD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322" y="3200400"/>
            <a:ext cx="5323096" cy="251459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1700"/>
              <a:t>A szó jelentése közfürdő</a:t>
            </a:r>
          </a:p>
          <a:p>
            <a:pPr>
              <a:lnSpc>
                <a:spcPct val="100000"/>
              </a:lnSpc>
            </a:pPr>
            <a:r>
              <a:rPr lang="hu-HU" sz="1700"/>
              <a:t>75 ilyen közfürdőről van tudomásunk</a:t>
            </a:r>
          </a:p>
          <a:p>
            <a:pPr>
              <a:lnSpc>
                <a:spcPct val="100000"/>
              </a:lnSpc>
            </a:pPr>
            <a:r>
              <a:rPr lang="hu-HU" sz="1700"/>
              <a:t>Díszes Amfórákon láthatóak görög fürdők, és a fürdőző nők képe</a:t>
            </a:r>
          </a:p>
          <a:p>
            <a:pPr>
              <a:lnSpc>
                <a:spcPct val="100000"/>
              </a:lnSpc>
            </a:pPr>
            <a:r>
              <a:rPr lang="hu-HU" sz="1700"/>
              <a:t>A római fürdő ma népszerűbb, de a korában is elterejdtek voltak még a görög fürdők</a:t>
            </a:r>
          </a:p>
          <a:p>
            <a:pPr>
              <a:lnSpc>
                <a:spcPct val="100000"/>
              </a:lnSpc>
            </a:pPr>
            <a:r>
              <a:rPr lang="hu-HU" sz="1700"/>
              <a:t>A kényelem és a jólét jelképei</a:t>
            </a:r>
          </a:p>
        </p:txBody>
      </p:sp>
      <p:pic>
        <p:nvPicPr>
          <p:cNvPr id="2050" name="Picture 2" descr="Steam Bathing History With the Ancient Greeks and Romans">
            <a:extLst>
              <a:ext uri="{FF2B5EF4-FFF2-40B4-BE49-F238E27FC236}">
                <a16:creationId xmlns:a16="http://schemas.microsoft.com/office/drawing/2014/main" id="{AF969BB2-C176-D118-97C1-708C0FA8BC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6" r="4173"/>
          <a:stretch/>
        </p:blipFill>
        <p:spPr bwMode="auto">
          <a:xfrm>
            <a:off x="6861142" y="685800"/>
            <a:ext cx="464963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21380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4FB2F27-3F7D-440E-A905-86607A92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678C14-A033-4139-BCA9-8382B0396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7A0AA6E-FBE4-4237-8777-A5766F0A5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57587" y="5080"/>
            <a:ext cx="4531366" cy="6014720"/>
            <a:chOff x="7657587" y="5080"/>
            <a:chExt cx="4531366" cy="601472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8ACF422-864A-48F3-BCDF-2EBADF412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 flipV="1">
              <a:off x="7657587" y="5080"/>
              <a:ext cx="4531366" cy="486401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C7B8F36-FD07-41AE-BB00-D1D458C06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 flipV="1">
              <a:off x="8627628" y="5080"/>
              <a:ext cx="3561325" cy="6014720"/>
            </a:xfrm>
            <a:prstGeom prst="rect">
              <a:avLst/>
            </a:prstGeom>
          </p:spPr>
        </p:pic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E4BC91A4-197A-DA54-B6D6-D764EC3A9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10606072" cy="1900861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FFFFFF"/>
                </a:solidFill>
              </a:rPr>
              <a:t>Működése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23EB035-F377-452D-B825-C752B9A5B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3200"/>
            <a:ext cx="4647901" cy="3271413"/>
          </a:xfrm>
        </p:spPr>
        <p:txBody>
          <a:bodyPr>
            <a:normAutofit/>
          </a:bodyPr>
          <a:lstStyle/>
          <a:p>
            <a:r>
              <a:rPr lang="hu-HU" sz="1800">
                <a:solidFill>
                  <a:srgbClr val="FFFFFF"/>
                </a:solidFill>
              </a:rPr>
              <a:t>Kútból jött a víz</a:t>
            </a:r>
          </a:p>
          <a:p>
            <a:r>
              <a:rPr lang="hu-HU" sz="1800">
                <a:solidFill>
                  <a:srgbClr val="FFFFFF"/>
                </a:solidFill>
              </a:rPr>
              <a:t>Kemence térben melegítik</a:t>
            </a:r>
          </a:p>
          <a:p>
            <a:r>
              <a:rPr lang="hu-HU" sz="1800">
                <a:solidFill>
                  <a:srgbClr val="FFFFFF"/>
                </a:solidFill>
              </a:rPr>
              <a:t>Elhasznált vizet kivezetik</a:t>
            </a:r>
          </a:p>
          <a:p>
            <a:r>
              <a:rPr lang="hu-HU" sz="1800">
                <a:solidFill>
                  <a:srgbClr val="FFFFFF"/>
                </a:solidFill>
              </a:rPr>
              <a:t>Nőknek, és férfiaknak gyakran külön részek</a:t>
            </a:r>
          </a:p>
          <a:p>
            <a:r>
              <a:rPr lang="hu-HU" sz="1800">
                <a:solidFill>
                  <a:srgbClr val="FFFFFF"/>
                </a:solidFill>
              </a:rPr>
              <a:t>Öltözőszobák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90A1CB8-F646-5C32-65A3-D2E63F3C2F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5" b="3"/>
          <a:stretch/>
        </p:blipFill>
        <p:spPr>
          <a:xfrm>
            <a:off x="6626806" y="2743199"/>
            <a:ext cx="4817466" cy="327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3239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AB7BDB5-BE0D-446B-AA57-16A1D859E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3048" y="1"/>
            <a:ext cx="5236971" cy="6858000"/>
            <a:chOff x="20829" y="1"/>
            <a:chExt cx="5236971" cy="685799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908FD00-E296-493C-89F7-EE7DB15D20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E9000E1-E55C-4724-B0E8-CC588826F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F675E515-33E4-F649-52BA-0607E2BA7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3352799" cy="5577934"/>
          </a:xfrm>
        </p:spPr>
        <p:txBody>
          <a:bodyPr>
            <a:normAutofit/>
          </a:bodyPr>
          <a:lstStyle/>
          <a:p>
            <a:r>
              <a:rPr lang="hu-HU" sz="4000"/>
              <a:t>Elterjedésük</a:t>
            </a:r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04787784-88BD-646C-9759-1B781D581E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8740761"/>
              </p:ext>
            </p:extLst>
          </p:nvPr>
        </p:nvGraphicFramePr>
        <p:xfrm>
          <a:off x="4807223" y="457200"/>
          <a:ext cx="7003777" cy="5843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1379976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9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A3EF0E40-AEB8-4DF7-A67A-7317B3BF9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8138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EBFD8E4-EA4F-01BA-CBDF-F802671BD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308608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FFFFFF"/>
                </a:solidFill>
              </a:rPr>
              <a:t>Szicíliai Gela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DCD6DF3-0C8A-5266-732D-D01FECB47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19400"/>
            <a:ext cx="4952681" cy="3460964"/>
          </a:xfrm>
        </p:spPr>
        <p:txBody>
          <a:bodyPr anchor="ctr">
            <a:normAutofit/>
          </a:bodyPr>
          <a:lstStyle/>
          <a:p>
            <a:r>
              <a:rPr lang="hu-HU" sz="1800">
                <a:solidFill>
                  <a:srgbClr val="FFFFFF"/>
                </a:solidFill>
              </a:rPr>
              <a:t>Itt terjedt el a fűtéses rendszer</a:t>
            </a:r>
          </a:p>
          <a:p>
            <a:r>
              <a:rPr lang="hu-HU" sz="1800">
                <a:solidFill>
                  <a:srgbClr val="FFFFFF"/>
                </a:solidFill>
              </a:rPr>
              <a:t>11 helységből állt (öltözők, pihenők, fürdők, kemence, kút, és tartály)</a:t>
            </a:r>
          </a:p>
          <a:p>
            <a:r>
              <a:rPr lang="hu-HU" sz="1800">
                <a:solidFill>
                  <a:srgbClr val="FFFFFF"/>
                </a:solidFill>
              </a:rPr>
              <a:t>Nem csak higiénikus, hanem társasági élmény</a:t>
            </a:r>
          </a:p>
          <a:p>
            <a:endParaRPr lang="hu-HU" sz="1800">
              <a:solidFill>
                <a:srgbClr val="FFFFFF"/>
              </a:solidFill>
            </a:endParaRPr>
          </a:p>
        </p:txBody>
      </p:sp>
      <p:grpSp>
        <p:nvGrpSpPr>
          <p:cNvPr id="29" name="Group 13">
            <a:extLst>
              <a:ext uri="{FF2B5EF4-FFF2-40B4-BE49-F238E27FC236}">
                <a16:creationId xmlns:a16="http://schemas.microsoft.com/office/drawing/2014/main" id="{EE9B2788-52F7-4FD8-9A6C-1CBD70119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6955029" y="1"/>
            <a:ext cx="5236971" cy="6858000"/>
            <a:chOff x="20829" y="1"/>
            <a:chExt cx="5236971" cy="685799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927285D-4714-43A4-B813-F4723866DD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196FC73-5547-418C-A557-60B63BA6B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pic>
        <p:nvPicPr>
          <p:cNvPr id="5" name="Kép 4">
            <a:extLst>
              <a:ext uri="{FF2B5EF4-FFF2-40B4-BE49-F238E27FC236}">
                <a16:creationId xmlns:a16="http://schemas.microsoft.com/office/drawing/2014/main" id="{AF572F2B-D4D5-8B8F-189F-8F11805462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427" t="-45" r="4793" b="47"/>
          <a:stretch/>
        </p:blipFill>
        <p:spPr>
          <a:xfrm>
            <a:off x="6858001" y="567942"/>
            <a:ext cx="4724400" cy="571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0544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B2F707-EF35-4955-8439-F76145F3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476813-4CEE-408B-852D-3E51E30B1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8" name="Kép 7" descr="A képen vázlat, rajz, illusztráció, művészet látható&#10;&#10;Automatikusan generált leírás">
            <a:extLst>
              <a:ext uri="{FF2B5EF4-FFF2-40B4-BE49-F238E27FC236}">
                <a16:creationId xmlns:a16="http://schemas.microsoft.com/office/drawing/2014/main" id="{D5501DB1-3001-B279-1AB8-CEE594F1EB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b="19081"/>
          <a:stretch/>
        </p:blipFill>
        <p:spPr>
          <a:xfrm>
            <a:off x="20" y="10"/>
            <a:ext cx="12191980" cy="6856614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C337DA15-0CE5-49FE-4DC6-9C9428504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726066"/>
            <a:ext cx="4795282" cy="5018227"/>
          </a:xfrm>
        </p:spPr>
        <p:txBody>
          <a:bodyPr anchor="ctr">
            <a:normAutofit/>
          </a:bodyPr>
          <a:lstStyle/>
          <a:p>
            <a:r>
              <a:rPr lang="hu-HU">
                <a:solidFill>
                  <a:srgbClr val="FFFFFF"/>
                </a:solidFill>
              </a:rPr>
              <a:t>Egyiptomi fürdők</a:t>
            </a:r>
          </a:p>
        </p:txBody>
      </p:sp>
      <p:grpSp>
        <p:nvGrpSpPr>
          <p:cNvPr id="26" name="Group 18">
            <a:extLst>
              <a:ext uri="{FF2B5EF4-FFF2-40B4-BE49-F238E27FC236}">
                <a16:creationId xmlns:a16="http://schemas.microsoft.com/office/drawing/2014/main" id="{245C754D-F6B0-4E8B-BCBC-51B5E2863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6951981" y="0"/>
            <a:ext cx="5236971" cy="6858001"/>
            <a:chOff x="6951981" y="0"/>
            <a:chExt cx="5236971" cy="685800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6BE34B5-B2D6-49D5-B3B8-6E019E3E4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951981" y="692703"/>
              <a:ext cx="5236971" cy="616529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5FDAC2-DA09-40B0-9B3F-D874ECE96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16200000" flipH="1">
              <a:off x="7618603" y="-373126"/>
              <a:ext cx="4197223" cy="4943475"/>
            </a:xfrm>
            <a:prstGeom prst="rect">
              <a:avLst/>
            </a:prstGeom>
          </p:spPr>
        </p:pic>
      </p:grpSp>
      <p:sp>
        <p:nvSpPr>
          <p:cNvPr id="9" name="Téglalap: lekerekített 8">
            <a:extLst>
              <a:ext uri="{FF2B5EF4-FFF2-40B4-BE49-F238E27FC236}">
                <a16:creationId xmlns:a16="http://schemas.microsoft.com/office/drawing/2014/main" id="{AD6B8EE9-E71C-457D-CBB3-A00A3DF7641C}"/>
              </a:ext>
            </a:extLst>
          </p:cNvPr>
          <p:cNvSpPr/>
          <p:nvPr/>
        </p:nvSpPr>
        <p:spPr>
          <a:xfrm>
            <a:off x="6192324" y="1606859"/>
            <a:ext cx="4599501" cy="33842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237D1B-84E3-113E-C8F0-3AEAB507A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2" y="726538"/>
            <a:ext cx="4977905" cy="5017076"/>
          </a:xfrm>
        </p:spPr>
        <p:txBody>
          <a:bodyPr anchor="ctr">
            <a:normAutofit/>
          </a:bodyPr>
          <a:lstStyle/>
          <a:p>
            <a:r>
              <a:rPr lang="hu-HU" sz="1800" dirty="0">
                <a:solidFill>
                  <a:srgbClr val="FFFFFF"/>
                </a:solidFill>
              </a:rPr>
              <a:t>Itt a kényelmen a hangsúly</a:t>
            </a:r>
          </a:p>
          <a:p>
            <a:r>
              <a:rPr lang="hu-HU" sz="1800" dirty="0">
                <a:solidFill>
                  <a:srgbClr val="FFFFFF"/>
                </a:solidFill>
              </a:rPr>
              <a:t>Nincs fix kazán, hanem „</a:t>
            </a:r>
            <a:r>
              <a:rPr lang="hu-HU" sz="1800" dirty="0" err="1">
                <a:solidFill>
                  <a:srgbClr val="FFFFFF"/>
                </a:solidFill>
              </a:rPr>
              <a:t>brazírokat</a:t>
            </a:r>
            <a:r>
              <a:rPr lang="hu-HU" sz="1800" dirty="0">
                <a:solidFill>
                  <a:srgbClr val="FFFFFF"/>
                </a:solidFill>
              </a:rPr>
              <a:t>” használtak</a:t>
            </a:r>
          </a:p>
          <a:p>
            <a:r>
              <a:rPr lang="hu-HU" sz="1800" dirty="0" err="1">
                <a:solidFill>
                  <a:srgbClr val="FFFFFF"/>
                </a:solidFill>
              </a:rPr>
              <a:t>Brazír</a:t>
            </a:r>
            <a:r>
              <a:rPr lang="hu-HU" sz="1800" dirty="0">
                <a:solidFill>
                  <a:srgbClr val="FFFFFF"/>
                </a:solidFill>
              </a:rPr>
              <a:t>: hordozható edény, amely fűtésre alkalmas</a:t>
            </a:r>
          </a:p>
          <a:p>
            <a:r>
              <a:rPr lang="hu-HU" sz="1800" dirty="0">
                <a:solidFill>
                  <a:srgbClr val="FFFFFF"/>
                </a:solidFill>
              </a:rPr>
              <a:t>Külön-külön pihentek, nem közösségi élmény</a:t>
            </a:r>
          </a:p>
          <a:p>
            <a:r>
              <a:rPr lang="hu-HU" sz="1800" dirty="0">
                <a:solidFill>
                  <a:srgbClr val="FFFFFF"/>
                </a:solidFill>
              </a:rPr>
              <a:t>A merülőmedencéket nem fűtötték</a:t>
            </a:r>
          </a:p>
        </p:txBody>
      </p:sp>
    </p:spTree>
    <p:extLst>
      <p:ext uri="{BB962C8B-B14F-4D97-AF65-F5344CB8AC3E}">
        <p14:creationId xmlns:p14="http://schemas.microsoft.com/office/powerpoint/2010/main" val="135638838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E8B2F707-EF35-4955-8439-F76145F3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A905C581-3E86-4ADD-9EDD-5FA87B461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376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074" name="Picture 2" descr="Ancient Greek-Style Bathhouse for Egyptian Military Found near Red Sea |  Ancient Origins">
            <a:extLst>
              <a:ext uri="{FF2B5EF4-FFF2-40B4-BE49-F238E27FC236}">
                <a16:creationId xmlns:a16="http://schemas.microsoft.com/office/drawing/2014/main" id="{4A4E81FC-4FE6-791D-1327-9F3EF4E1FE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5" r="-1" b="-1"/>
          <a:stretch/>
        </p:blipFill>
        <p:spPr bwMode="auto">
          <a:xfrm>
            <a:off x="20" y="10"/>
            <a:ext cx="12188932" cy="685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5" name="Group 3084">
            <a:extLst>
              <a:ext uri="{FF2B5EF4-FFF2-40B4-BE49-F238E27FC236}">
                <a16:creationId xmlns:a16="http://schemas.microsoft.com/office/drawing/2014/main" id="{A4672714-67D2-40D0-B961-A7438FE9C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3086" name="Picture 3085">
              <a:extLst>
                <a:ext uri="{FF2B5EF4-FFF2-40B4-BE49-F238E27FC236}">
                  <a16:creationId xmlns:a16="http://schemas.microsoft.com/office/drawing/2014/main" id="{A5A1C471-1402-4BD1-8617-F5D9B7EB1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3087" name="Picture 3086">
              <a:extLst>
                <a:ext uri="{FF2B5EF4-FFF2-40B4-BE49-F238E27FC236}">
                  <a16:creationId xmlns:a16="http://schemas.microsoft.com/office/drawing/2014/main" id="{6CCA9701-8B9C-4D7A-AE5B-DD505C968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C16482E9-A91C-1846-8793-1451E67F6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930" y="220039"/>
            <a:ext cx="9774619" cy="2474333"/>
          </a:xfrm>
        </p:spPr>
        <p:txBody>
          <a:bodyPr anchor="b">
            <a:normAutofit/>
          </a:bodyPr>
          <a:lstStyle/>
          <a:p>
            <a:pPr algn="ctr"/>
            <a:r>
              <a:rPr lang="hu-HU" sz="5400" dirty="0">
                <a:solidFill>
                  <a:srgbClr val="FFFFFF"/>
                </a:solidFill>
              </a:rPr>
              <a:t>Összegzés: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1A152DF-F038-50A1-A324-5DE5B07CD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2" y="3429000"/>
            <a:ext cx="9954076" cy="2514600"/>
          </a:xfrm>
        </p:spPr>
        <p:txBody>
          <a:bodyPr anchor="ctr">
            <a:normAutofit/>
          </a:bodyPr>
          <a:lstStyle/>
          <a:p>
            <a:pPr algn="ctr"/>
            <a:r>
              <a:rPr lang="hu-HU" sz="2400" dirty="0">
                <a:solidFill>
                  <a:srgbClr val="FFFFFF"/>
                </a:solidFill>
                <a:highlight>
                  <a:srgbClr val="008000"/>
                </a:highlight>
              </a:rPr>
              <a:t>A görög fürdők a kényelmet, és a tisztálkodást is </a:t>
            </a:r>
            <a:r>
              <a:rPr lang="hu-HU" sz="2400" dirty="0" err="1">
                <a:solidFill>
                  <a:srgbClr val="FFFFFF"/>
                </a:solidFill>
                <a:highlight>
                  <a:srgbClr val="008000"/>
                </a:highlight>
              </a:rPr>
              <a:t>szolgáálták</a:t>
            </a:r>
            <a:endParaRPr lang="hu-HU" sz="2400" dirty="0">
              <a:solidFill>
                <a:srgbClr val="FFFFFF"/>
              </a:solidFill>
              <a:highlight>
                <a:srgbClr val="008000"/>
              </a:highlight>
            </a:endParaRPr>
          </a:p>
          <a:p>
            <a:pPr algn="ctr"/>
            <a:r>
              <a:rPr lang="hu-HU" sz="2400" dirty="0">
                <a:solidFill>
                  <a:srgbClr val="FFFFFF"/>
                </a:solidFill>
                <a:highlight>
                  <a:srgbClr val="008000"/>
                </a:highlight>
              </a:rPr>
              <a:t>Voltak közösségi, és egyéni kényelmet szolgáló formájuk</a:t>
            </a:r>
          </a:p>
          <a:p>
            <a:pPr algn="ctr"/>
            <a:r>
              <a:rPr lang="hu-HU" sz="2400" dirty="0">
                <a:solidFill>
                  <a:srgbClr val="FFFFFF"/>
                </a:solidFill>
                <a:highlight>
                  <a:srgbClr val="008000"/>
                </a:highlight>
              </a:rPr>
              <a:t>Regionálisan az igényekhez alakultak</a:t>
            </a:r>
          </a:p>
          <a:p>
            <a:pPr algn="ctr"/>
            <a:r>
              <a:rPr lang="hu-HU" sz="2400" dirty="0">
                <a:solidFill>
                  <a:srgbClr val="FFFFFF"/>
                </a:solidFill>
                <a:highlight>
                  <a:srgbClr val="008000"/>
                </a:highlight>
              </a:rPr>
              <a:t>Később nagy hatással voltak a római fürdőkre</a:t>
            </a:r>
          </a:p>
        </p:txBody>
      </p:sp>
    </p:spTree>
    <p:extLst>
      <p:ext uri="{BB962C8B-B14F-4D97-AF65-F5344CB8AC3E}">
        <p14:creationId xmlns:p14="http://schemas.microsoft.com/office/powerpoint/2010/main" val="151960372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D72608-F718-4089-A37F-1809F869D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5028F00-CB45-4253-89D7-4F08E02D8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6951981" y="0"/>
            <a:ext cx="5236971" cy="6858001"/>
            <a:chOff x="6951981" y="0"/>
            <a:chExt cx="5236971" cy="6858001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F4E267F-D89B-4EE0-9F51-60775526E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951981" y="692703"/>
              <a:ext cx="5236971" cy="616529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70C3580-5C66-45F0-8331-549786B6C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16200000" flipH="1">
              <a:off x="7618603" y="-373126"/>
              <a:ext cx="4197223" cy="4943475"/>
            </a:xfrm>
            <a:prstGeom prst="rect">
              <a:avLst/>
            </a:prstGeom>
          </p:spPr>
        </p:pic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314FFF5B-4FE2-6FAF-2E4A-C6C1B5D7E1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44909"/>
            <a:ext cx="10591800" cy="3155419"/>
          </a:xfrm>
        </p:spPr>
        <p:txBody>
          <a:bodyPr anchor="b">
            <a:normAutofit/>
          </a:bodyPr>
          <a:lstStyle/>
          <a:p>
            <a:pPr algn="l"/>
            <a:r>
              <a:rPr lang="hu-HU" sz="5200" dirty="0">
                <a:solidFill>
                  <a:srgbClr val="FFFFFF"/>
                </a:solidFill>
              </a:rPr>
              <a:t>Köszönöm a figyelmet</a:t>
            </a:r>
            <a:endParaRPr lang="hu-HU" sz="5200">
              <a:solidFill>
                <a:srgbClr val="FFFFFF"/>
              </a:solidFill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F80F7DD-399A-823B-7515-17D6DB472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60709"/>
            <a:ext cx="10591798" cy="2054306"/>
          </a:xfrm>
        </p:spPr>
        <p:txBody>
          <a:bodyPr anchor="t">
            <a:normAutofit/>
          </a:bodyPr>
          <a:lstStyle/>
          <a:p>
            <a:pPr algn="l"/>
            <a:r>
              <a:rPr lang="hu-HU" sz="2200" dirty="0">
                <a:solidFill>
                  <a:srgbClr val="FFFFFF"/>
                </a:solidFill>
              </a:rPr>
              <a:t>Bella Ámon – DVPWW6</a:t>
            </a:r>
            <a:endParaRPr lang="hu-HU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21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480</TotalTime>
  <Words>196</Words>
  <Application>Microsoft Office PowerPoint</Application>
  <PresentationFormat>Szélesvásznú</PresentationFormat>
  <Paragraphs>35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4" baseType="lpstr">
      <vt:lpstr>Arial</vt:lpstr>
      <vt:lpstr>Avenir Next LT Pro</vt:lpstr>
      <vt:lpstr>AvenirNext LT Pro Medium</vt:lpstr>
      <vt:lpstr>Footlight MT Light</vt:lpstr>
      <vt:lpstr>Sabon Next LT</vt:lpstr>
      <vt:lpstr>DappledVTI</vt:lpstr>
      <vt:lpstr>Görög fürdők</vt:lpstr>
      <vt:lpstr>Baleneion</vt:lpstr>
      <vt:lpstr>Működése</vt:lpstr>
      <vt:lpstr>Elterjedésük</vt:lpstr>
      <vt:lpstr>Szicíliai Gela</vt:lpstr>
      <vt:lpstr>Egyiptomi fürdők</vt:lpstr>
      <vt:lpstr>Összegzés:</vt:lpstr>
      <vt:lpstr>Köszönöm a figyelmet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Görög fürdők</dc:title>
  <dc:creator>Bella Ámon DVPWW6</dc:creator>
  <cp:lastModifiedBy>Bella Ámon DVPWW6</cp:lastModifiedBy>
  <cp:revision>1</cp:revision>
  <dcterms:created xsi:type="dcterms:W3CDTF">2023-10-16T10:35:14Z</dcterms:created>
  <dcterms:modified xsi:type="dcterms:W3CDTF">2023-10-16T18:35:29Z</dcterms:modified>
</cp:coreProperties>
</file>