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</p:sldIdLst>
  <p:sldSz cx="12192000" cy="6858000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1" d="100"/>
          <a:sy n="61" d="100"/>
        </p:scale>
        <p:origin x="96" y="2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0A55EA83-6850-A54F-278F-8BF5086BDFA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85D394E9-0117-5E5C-A69C-62562F28530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Kattintson ide az alcím mintájának szerkesztéséhez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632BF29B-2C12-187F-5F4B-91672994F5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6B7ED9-0A41-43C4-8E1A-9CB26B70CFE7}" type="datetimeFigureOut">
              <a:rPr lang="hu-HU" smtClean="0"/>
              <a:t>2023. 10. 23.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2D7F400D-26EB-5E69-1BC4-84D8388FB7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9419EFBC-5EEF-FEBD-6724-6ADBB1D656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B9903-9A18-431A-8084-89019365029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332774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64767AE8-ADDF-B439-DCDE-F1FBEB963B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441A7E57-BAC3-A878-C887-6235EEB063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515B2F75-F27B-3812-5018-2EA588E8A6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6B7ED9-0A41-43C4-8E1A-9CB26B70CFE7}" type="datetimeFigureOut">
              <a:rPr lang="hu-HU" smtClean="0"/>
              <a:t>2023. 10. 23.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449122BF-9E84-5B59-7728-2BC9731FE5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DC70A1CD-6F0B-0B13-5BB2-F0DC0F2EE3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B9903-9A18-431A-8084-89019365029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801591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719A35D-C014-EB21-1FE0-78BA1A5104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3ECF3F27-F691-982A-294B-F700EE6BD5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16EB79B9-606F-995D-008B-77F8AB9557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6B7ED9-0A41-43C4-8E1A-9CB26B70CFE7}" type="datetimeFigureOut">
              <a:rPr lang="hu-HU" smtClean="0"/>
              <a:t>2023. 10. 23.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705B9556-45E9-801A-6F91-53E762BC14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6C278187-F788-8326-7278-BB94F88D5C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B9903-9A18-431A-8084-89019365029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824723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8A02DADC-BEFD-4689-719F-B4F31E74C4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29C25EDA-AF61-F2DF-8921-9283334896A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50A4D001-90B8-8B34-CB69-5DE950DD7A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39BF2116-C690-927B-92D6-3C510CBDEC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6B7ED9-0A41-43C4-8E1A-9CB26B70CFE7}" type="datetimeFigureOut">
              <a:rPr lang="hu-HU" smtClean="0"/>
              <a:t>2023. 10. 23.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3399414A-44B2-7E57-FA66-79099BB522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E94C0B7D-D7F2-3B86-8A6B-0915325503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B9903-9A18-431A-8084-89019365029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7968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486E6DA3-DF4A-B507-E97D-A9D2B5A550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E09CA362-DB74-582D-0C89-8A537B34E6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CE6BFD11-B6B6-BAF2-5FC4-F17253BD6B3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Szöveg helye 4">
            <a:extLst>
              <a:ext uri="{FF2B5EF4-FFF2-40B4-BE49-F238E27FC236}">
                <a16:creationId xmlns:a16="http://schemas.microsoft.com/office/drawing/2014/main" id="{1676EABE-DA0E-A964-C9C1-50CB2E5396B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>
            <a:extLst>
              <a:ext uri="{FF2B5EF4-FFF2-40B4-BE49-F238E27FC236}">
                <a16:creationId xmlns:a16="http://schemas.microsoft.com/office/drawing/2014/main" id="{4D1552A5-25D8-1707-68F5-C4B0314115F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7" name="Dátum helye 6">
            <a:extLst>
              <a:ext uri="{FF2B5EF4-FFF2-40B4-BE49-F238E27FC236}">
                <a16:creationId xmlns:a16="http://schemas.microsoft.com/office/drawing/2014/main" id="{468EF383-F7AC-603F-768B-379300ACE3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6B7ED9-0A41-43C4-8E1A-9CB26B70CFE7}" type="datetimeFigureOut">
              <a:rPr lang="hu-HU" smtClean="0"/>
              <a:t>2023. 10. 23.</a:t>
            </a:fld>
            <a:endParaRPr lang="hu-HU"/>
          </a:p>
        </p:txBody>
      </p:sp>
      <p:sp>
        <p:nvSpPr>
          <p:cNvPr id="8" name="Élőláb helye 7">
            <a:extLst>
              <a:ext uri="{FF2B5EF4-FFF2-40B4-BE49-F238E27FC236}">
                <a16:creationId xmlns:a16="http://schemas.microsoft.com/office/drawing/2014/main" id="{07459B3D-5517-BDD2-0A9B-8624EBD982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>
            <a:extLst>
              <a:ext uri="{FF2B5EF4-FFF2-40B4-BE49-F238E27FC236}">
                <a16:creationId xmlns:a16="http://schemas.microsoft.com/office/drawing/2014/main" id="{D43C4142-A73D-76D6-783F-078D0EFC56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B9903-9A18-431A-8084-89019365029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9046953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6AE1DBF4-BD37-1EEE-4110-1A8AD59FB5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Dátum helye 2">
            <a:extLst>
              <a:ext uri="{FF2B5EF4-FFF2-40B4-BE49-F238E27FC236}">
                <a16:creationId xmlns:a16="http://schemas.microsoft.com/office/drawing/2014/main" id="{2CCAA629-DE8F-0017-ACB3-1207DD2F01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6B7ED9-0A41-43C4-8E1A-9CB26B70CFE7}" type="datetimeFigureOut">
              <a:rPr lang="hu-HU" smtClean="0"/>
              <a:t>2023. 10. 23.</a:t>
            </a:fld>
            <a:endParaRPr lang="hu-HU"/>
          </a:p>
        </p:txBody>
      </p:sp>
      <p:sp>
        <p:nvSpPr>
          <p:cNvPr id="4" name="Élőláb helye 3">
            <a:extLst>
              <a:ext uri="{FF2B5EF4-FFF2-40B4-BE49-F238E27FC236}">
                <a16:creationId xmlns:a16="http://schemas.microsoft.com/office/drawing/2014/main" id="{26C9C12F-19E5-05D2-5D49-8BF0C4F8A3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>
            <a:extLst>
              <a:ext uri="{FF2B5EF4-FFF2-40B4-BE49-F238E27FC236}">
                <a16:creationId xmlns:a16="http://schemas.microsoft.com/office/drawing/2014/main" id="{C68F125B-7483-1B11-DCF2-D032247C9C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B9903-9A18-431A-8084-89019365029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48822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>
            <a:extLst>
              <a:ext uri="{FF2B5EF4-FFF2-40B4-BE49-F238E27FC236}">
                <a16:creationId xmlns:a16="http://schemas.microsoft.com/office/drawing/2014/main" id="{FF7E2645-C0CA-FCF1-33D4-4A619F2C23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6B7ED9-0A41-43C4-8E1A-9CB26B70CFE7}" type="datetimeFigureOut">
              <a:rPr lang="hu-HU" smtClean="0"/>
              <a:t>2023. 10. 23.</a:t>
            </a:fld>
            <a:endParaRPr lang="hu-HU"/>
          </a:p>
        </p:txBody>
      </p:sp>
      <p:sp>
        <p:nvSpPr>
          <p:cNvPr id="3" name="Élőláb helye 2">
            <a:extLst>
              <a:ext uri="{FF2B5EF4-FFF2-40B4-BE49-F238E27FC236}">
                <a16:creationId xmlns:a16="http://schemas.microsoft.com/office/drawing/2014/main" id="{B62F4E39-9E5A-4AD5-0323-A6A716E4C0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B3E2BA89-D672-7640-A486-54D7E35B31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B9903-9A18-431A-8084-89019365029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947336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4165F55A-B4BC-9D45-A0AC-2FD5F98161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BC9703D0-12F4-4C30-8846-FE7C7685C9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31DAC6F5-D013-3B9E-56ED-6F7D82F15E3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77098E94-F088-491B-A7D8-AE41575DFA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6B7ED9-0A41-43C4-8E1A-9CB26B70CFE7}" type="datetimeFigureOut">
              <a:rPr lang="hu-HU" smtClean="0"/>
              <a:t>2023. 10. 23.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9D54B03B-106C-C353-663B-88B9CE8947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5EC5AF3B-35A6-B53B-55DA-A1B2E1EA7A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B9903-9A18-431A-8084-89019365029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81708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5AF81286-3D83-BF35-95F8-62C0B8179B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Kép helye 2">
            <a:extLst>
              <a:ext uri="{FF2B5EF4-FFF2-40B4-BE49-F238E27FC236}">
                <a16:creationId xmlns:a16="http://schemas.microsoft.com/office/drawing/2014/main" id="{0D944202-60A4-E5EF-8F3A-D029A1EA15D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59FF493C-983B-5D38-1C23-4CE527F797F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296F6E80-80E5-ED82-982F-E524C51770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6B7ED9-0A41-43C4-8E1A-9CB26B70CFE7}" type="datetimeFigureOut">
              <a:rPr lang="hu-HU" smtClean="0"/>
              <a:t>2023. 10. 23.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E1123D9F-6620-8ED1-721B-C7245685DD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EAE4DA31-52FB-DB67-B49C-4DA1B9660F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B9903-9A18-431A-8084-89019365029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307970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3B65A755-E59D-688E-633E-370DDC244B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id="{2D6326F8-DA1D-8893-570F-2A0AB7B4B14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6C15BCDB-5DE0-79D4-C70F-CC1D2CF012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6B7ED9-0A41-43C4-8E1A-9CB26B70CFE7}" type="datetimeFigureOut">
              <a:rPr lang="hu-HU" smtClean="0"/>
              <a:t>2023. 10. 23.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B5CD5B4D-3104-4F4F-183E-A006D2C14F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EA951D8E-E4AF-6EBA-E210-8448EDA126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B9903-9A18-431A-8084-89019365029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6824789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>
            <a:extLst>
              <a:ext uri="{FF2B5EF4-FFF2-40B4-BE49-F238E27FC236}">
                <a16:creationId xmlns:a16="http://schemas.microsoft.com/office/drawing/2014/main" id="{6B735AF7-7B8D-6FBB-46DC-5EA11369793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id="{675B53AB-50C0-943C-1E5B-3B80BAE53C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930CE910-552A-6F73-6E27-FB574D70F5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6B7ED9-0A41-43C4-8E1A-9CB26B70CFE7}" type="datetimeFigureOut">
              <a:rPr lang="hu-HU" smtClean="0"/>
              <a:t>2023. 10. 23.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C6D94828-E5C9-2D4C-1FAE-AA8C3B1EE7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BCB97EAB-ECEF-5617-0D8E-64F919038B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B9903-9A18-431A-8084-89019365029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253554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>
            <a:extLst>
              <a:ext uri="{FF2B5EF4-FFF2-40B4-BE49-F238E27FC236}">
                <a16:creationId xmlns:a16="http://schemas.microsoft.com/office/drawing/2014/main" id="{F02F1C5C-56AB-403C-C7FC-E618BDCEE3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9FB3F6EB-3BFD-7454-F23F-8A3C937E45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CC1B339D-E728-D4E8-F220-FE4E6A4EDE6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6B7ED9-0A41-43C4-8E1A-9CB26B70CFE7}" type="datetimeFigureOut">
              <a:rPr lang="hu-HU" smtClean="0"/>
              <a:t>2023. 10. 23.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93754097-73CD-5BC4-BBFE-4C127F867A6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B167DCF0-D567-165F-7F3B-D7D1F5BE5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AB9903-9A18-431A-8084-89019365029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5225165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1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5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FDE4314F-B53D-E87D-D0C5-0CFAFC0038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83146" y="1041400"/>
            <a:ext cx="10225708" cy="2387600"/>
          </a:xfrm>
        </p:spPr>
        <p:txBody>
          <a:bodyPr>
            <a:normAutofit/>
          </a:bodyPr>
          <a:lstStyle/>
          <a:p>
            <a:r>
              <a:rPr lang="hu-HU" sz="6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Démétér istennő szentélyei</a:t>
            </a:r>
          </a:p>
        </p:txBody>
      </p:sp>
      <p:sp>
        <p:nvSpPr>
          <p:cNvPr id="6" name="Alcím 5">
            <a:extLst>
              <a:ext uri="{FF2B5EF4-FFF2-40B4-BE49-F238E27FC236}">
                <a16:creationId xmlns:a16="http://schemas.microsoft.com/office/drawing/2014/main" id="{60256F46-D445-84A3-8936-7E3F908069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03705" y="5456582"/>
            <a:ext cx="3733800" cy="487017"/>
          </a:xfrm>
        </p:spPr>
        <p:txBody>
          <a:bodyPr/>
          <a:lstStyle/>
          <a:p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Készítette: Hadobás Luca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808429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9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9E887FD1-B9AA-43BD-D4B8-E6774268C9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78945" y="269272"/>
            <a:ext cx="5095875" cy="1325563"/>
          </a:xfrm>
        </p:spPr>
        <p:txBody>
          <a:bodyPr/>
          <a:lstStyle/>
          <a:p>
            <a:pPr algn="ctr"/>
            <a:r>
              <a:rPr lang="hu-HU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Személye</a:t>
            </a:r>
            <a:endParaRPr lang="hu-HU" dirty="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159162C8-891D-D51C-917D-702A6FBED1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23034" y="1723697"/>
            <a:ext cx="6253656" cy="4981902"/>
          </a:xfrm>
          <a:blipFill dpi="0" rotWithShape="1">
            <a:blip r:embed="rId3">
              <a:alphaModFix amt="37000"/>
            </a:blip>
            <a:srcRect/>
            <a:tile tx="0" ty="0" sx="100000" sy="100000" flip="none" algn="tl"/>
          </a:blipFill>
        </p:spPr>
        <p:txBody>
          <a:bodyPr>
            <a:normAutofit/>
          </a:bodyPr>
          <a:lstStyle/>
          <a:p>
            <a:r>
              <a:rPr lang="hu-H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földművelés és a termékenység istennője</a:t>
            </a:r>
          </a:p>
          <a:p>
            <a:r>
              <a:rPr lang="hu-H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Euripidész szerint a ősi földanya </a:t>
            </a:r>
          </a:p>
          <a:p>
            <a:r>
              <a:rPr lang="hu-H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termékenység és az elmúlás egyszerre van jelen az ő személyében (4 évszak + </a:t>
            </a:r>
            <a:r>
              <a:rPr lang="hu-H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Perszephone</a:t>
            </a:r>
            <a:r>
              <a:rPr lang="hu-H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mítosza)</a:t>
            </a:r>
          </a:p>
          <a:p>
            <a:r>
              <a:rPr lang="hu-H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Csak udvariasságból olimposzi – </a:t>
            </a:r>
            <a:r>
              <a:rPr lang="hu-HU" sz="23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khtonikus</a:t>
            </a:r>
            <a:r>
              <a:rPr lang="hu-HU" sz="23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istenség</a:t>
            </a:r>
          </a:p>
          <a:p>
            <a:r>
              <a:rPr lang="hu-H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Szent állatai: kígyó, daru, disznó</a:t>
            </a:r>
          </a:p>
          <a:p>
            <a:r>
              <a:rPr lang="hu-H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Ábrázolása: hosszú tóga, </a:t>
            </a:r>
            <a:r>
              <a:rPr lang="hu-H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jobbjában</a:t>
            </a:r>
            <a:r>
              <a:rPr lang="hu-H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termést hozó bot, bal kezében gyümölcskosár vagy búzakalász, fején fonott kalászkoszorú</a:t>
            </a:r>
          </a:p>
          <a:p>
            <a:pPr lvl="1"/>
            <a:r>
              <a:rPr lang="hu-H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Kezében lehet még fáklya és sarló is</a:t>
            </a:r>
            <a:endParaRPr lang="hu-HU" sz="2200" dirty="0"/>
          </a:p>
        </p:txBody>
      </p:sp>
      <p:pic>
        <p:nvPicPr>
          <p:cNvPr id="4" name="Picture 2" descr="undefined">
            <a:extLst>
              <a:ext uri="{FF2B5EF4-FFF2-40B4-BE49-F238E27FC236}">
                <a16:creationId xmlns:a16="http://schemas.microsoft.com/office/drawing/2014/main" id="{7B915F15-ED15-073C-13B3-C50E43FDB4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6280" y="365125"/>
            <a:ext cx="4350240" cy="61925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22218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9000"/>
            <a:lum/>
          </a:blip>
          <a:srcRect/>
          <a:stretch>
            <a:fillRect t="-8000" b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7C93D7EA-70DB-77AB-D9F9-77F8AB83B4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Építészet, általános tudnivalók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E1C0AF24-C4E3-65B0-02A1-5D864E6E74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667250"/>
          </a:xfrm>
          <a:blipFill dpi="0" rotWithShape="1">
            <a:blip r:embed="rId3">
              <a:alphaModFix amt="49000"/>
            </a:blip>
            <a:srcRect/>
            <a:tile tx="0" ty="0" sx="100000" sy="100000" flip="none" algn="tl"/>
          </a:blipFill>
        </p:spPr>
        <p:txBody>
          <a:bodyPr/>
          <a:lstStyle/>
          <a:p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Szentélyei, sírhelyei mindig is különböztek a teljesebb értelemben vett olimposzi istenekétől 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 kultuszának ősibb eredete (~mükénéi kor)</a:t>
            </a:r>
          </a:p>
          <a:p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,, tér-pozitív” építészet</a:t>
            </a:r>
          </a:p>
          <a:p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Sírhelyeinél felbukkanó más istenségek: </a:t>
            </a:r>
          </a:p>
          <a:p>
            <a:pPr lvl="1"/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Koré (=</a:t>
            </a:r>
            <a:r>
              <a:rPr lang="hu-HU" dirty="0" err="1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Persephone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), </a:t>
            </a:r>
          </a:p>
          <a:p>
            <a:pPr lvl="1"/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Aphrodité, </a:t>
            </a:r>
          </a:p>
          <a:p>
            <a:pPr lvl="1"/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Artemisz, Apolló</a:t>
            </a:r>
          </a:p>
          <a:p>
            <a:pPr lvl="1"/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Dionüszosz (=</a:t>
            </a:r>
            <a:r>
              <a:rPr lang="hu-HU" dirty="0" err="1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Bromius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)</a:t>
            </a:r>
          </a:p>
          <a:p>
            <a:pPr lvl="1"/>
            <a:r>
              <a:rPr lang="hu-HU" dirty="0" err="1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Hádész</a:t>
            </a:r>
            <a:endParaRPr lang="hu-HU" dirty="0">
              <a:latin typeface="Times New Roman" panose="02020603050405020304" pitchFamily="18" charset="0"/>
              <a:cs typeface="Times New Roman" panose="02020603050405020304" pitchFamily="18" charset="0"/>
              <a:sym typeface="Wingdings" panose="05000000000000000000" pitchFamily="2" charset="2"/>
            </a:endParaRPr>
          </a:p>
          <a:p>
            <a:pPr lvl="1"/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Zeusz</a:t>
            </a:r>
          </a:p>
          <a:p>
            <a:pPr lvl="1"/>
            <a:endParaRPr lang="hu-HU" dirty="0">
              <a:latin typeface="Times New Roman" panose="02020603050405020304" pitchFamily="18" charset="0"/>
              <a:cs typeface="Times New Roman" panose="02020603050405020304" pitchFamily="18" charset="0"/>
              <a:sym typeface="Wingdings" panose="05000000000000000000" pitchFamily="2" charset="2"/>
            </a:endParaRPr>
          </a:p>
          <a:p>
            <a:pPr lvl="1"/>
            <a:endParaRPr lang="hu-HU" dirty="0">
              <a:latin typeface="Times New Roman" panose="02020603050405020304" pitchFamily="18" charset="0"/>
              <a:cs typeface="Times New Roman" panose="02020603050405020304" pitchFamily="18" charset="0"/>
              <a:sym typeface="Wingdings" panose="05000000000000000000" pitchFamily="2" charset="2"/>
            </a:endParaRPr>
          </a:p>
          <a:p>
            <a:endParaRPr lang="hu-H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4289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9A42C7B2-7BD6-433A-95AB-5AA4F44B58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AF2FD3B2-E744-350D-37EB-DBDEF8D0D34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087" r="7331"/>
          <a:stretch/>
        </p:blipFill>
        <p:spPr>
          <a:xfrm>
            <a:off x="-6" y="10"/>
            <a:ext cx="7642746" cy="6857990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0ADDB668-2CA4-4D2B-9C34-3487CA330B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9263" y="3986129"/>
            <a:ext cx="6288261" cy="2253231"/>
          </a:xfrm>
          <a:prstGeom prst="rect">
            <a:avLst/>
          </a:prstGeom>
          <a:solidFill>
            <a:schemeClr val="bg1">
              <a:alpha val="95000"/>
            </a:schemeClr>
          </a:solidFill>
          <a:ln w="12700">
            <a:solidFill>
              <a:srgbClr val="EFEFEF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A02ABEEA-78A9-43C6-7C4A-718CA875E1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4152624"/>
            <a:ext cx="2112264" cy="1920240"/>
          </a:xfrm>
        </p:spPr>
        <p:txBody>
          <a:bodyPr>
            <a:normAutofit/>
          </a:bodyPr>
          <a:lstStyle/>
          <a:p>
            <a:r>
              <a:rPr lang="hu-H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Fontos szentélyek I. </a:t>
            </a:r>
          </a:p>
        </p:txBody>
      </p:sp>
      <p:pic>
        <p:nvPicPr>
          <p:cNvPr id="10" name="Kép 9">
            <a:extLst>
              <a:ext uri="{FF2B5EF4-FFF2-40B4-BE49-F238E27FC236}">
                <a16:creationId xmlns:a16="http://schemas.microsoft.com/office/drawing/2014/main" id="{8DEEDBDD-8D45-1F01-DC67-DD664B8F156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6010" b="-3"/>
          <a:stretch/>
        </p:blipFill>
        <p:spPr>
          <a:xfrm>
            <a:off x="7809454" y="1"/>
            <a:ext cx="4382546" cy="3345645"/>
          </a:xfrm>
          <a:prstGeom prst="rect">
            <a:avLst/>
          </a:prstGeom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2568BC19-F052-4108-93E1-6A3D1DEC07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8535" y="4784544"/>
            <a:ext cx="128016" cy="65390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D5FD337D-4D6B-4C8B-B6F5-121097E098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394346" y="5103601"/>
            <a:ext cx="14630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1E45F8B7-892B-A538-B7C1-E9673EB844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65445" y="4225057"/>
            <a:ext cx="4083684" cy="1920240"/>
          </a:xfrm>
        </p:spPr>
        <p:txBody>
          <a:bodyPr anchor="ctr">
            <a:noAutofit/>
          </a:bodyPr>
          <a:lstStyle/>
          <a:p>
            <a:r>
              <a:rPr lang="hu-H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Ida-hegy</a:t>
            </a:r>
          </a:p>
          <a:p>
            <a:r>
              <a:rPr lang="hu-H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Plataia</a:t>
            </a:r>
            <a:r>
              <a:rPr lang="hu-H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hu-H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Kitharion</a:t>
            </a:r>
            <a:r>
              <a:rPr lang="hu-H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-hegy gerincében</a:t>
            </a:r>
          </a:p>
          <a:p>
            <a:r>
              <a:rPr lang="hu-H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Thébai akropolisz dombja</a:t>
            </a:r>
          </a:p>
          <a:p>
            <a:r>
              <a:rPr lang="hu-H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Thermopülai-hágó – </a:t>
            </a:r>
            <a:r>
              <a:rPr lang="hu-H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Anthela</a:t>
            </a:r>
            <a:r>
              <a:rPr lang="hu-H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nevű hely</a:t>
            </a:r>
          </a:p>
          <a:p>
            <a:pPr lvl="1"/>
            <a:r>
              <a:rPr lang="hu-H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Ny</a:t>
            </a:r>
            <a:r>
              <a:rPr lang="hu-H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az </a:t>
            </a:r>
            <a:r>
              <a:rPr lang="hu-H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Oeta</a:t>
            </a:r>
            <a:r>
              <a:rPr lang="hu-H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-hegy – profilja: kettős szarvak</a:t>
            </a:r>
          </a:p>
        </p:txBody>
      </p:sp>
      <p:pic>
        <p:nvPicPr>
          <p:cNvPr id="7" name="Kép 6">
            <a:extLst>
              <a:ext uri="{FF2B5EF4-FFF2-40B4-BE49-F238E27FC236}">
                <a16:creationId xmlns:a16="http://schemas.microsoft.com/office/drawing/2014/main" id="{42E55268-AA2D-469A-64A1-C879CE1AC2C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90" r="15279" b="2"/>
          <a:stretch/>
        </p:blipFill>
        <p:spPr>
          <a:xfrm>
            <a:off x="7809462" y="3512354"/>
            <a:ext cx="4382545" cy="3345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2418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Slide Background">
            <a:extLst>
              <a:ext uri="{FF2B5EF4-FFF2-40B4-BE49-F238E27FC236}">
                <a16:creationId xmlns:a16="http://schemas.microsoft.com/office/drawing/2014/main" id="{F4FC2AA4-76C2-4B15-A05F-91A2E30F05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84A1D46D-D558-09D5-57EE-9194EB72C0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8952" y="4497237"/>
            <a:ext cx="4858776" cy="1859113"/>
          </a:xfrm>
        </p:spPr>
        <p:txBody>
          <a:bodyPr>
            <a:normAutofit/>
          </a:bodyPr>
          <a:lstStyle/>
          <a:p>
            <a:r>
              <a:rPr lang="hu-H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Fontos szentélyek II.</a:t>
            </a:r>
            <a:endParaRPr lang="hu-HU" sz="4000" dirty="0"/>
          </a:p>
        </p:txBody>
      </p:sp>
      <p:sp>
        <p:nvSpPr>
          <p:cNvPr id="23" name="Rectangle 15">
            <a:extLst>
              <a:ext uri="{FF2B5EF4-FFF2-40B4-BE49-F238E27FC236}">
                <a16:creationId xmlns:a16="http://schemas.microsoft.com/office/drawing/2014/main" id="{E335820B-3A29-42C5-AA8D-10ECA43CD9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-1"/>
            <a:ext cx="12191998" cy="41314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254000" dist="127000" dir="5460000" sx="95000" sy="95000" algn="t" rotWithShape="0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FFD870FA-EAC4-36D5-9F4B-1463E275FC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4811" y="0"/>
            <a:ext cx="3486048" cy="4131399"/>
          </a:xfrm>
          <a:prstGeom prst="rect">
            <a:avLst/>
          </a:prstGeom>
        </p:spPr>
      </p:pic>
      <p:pic>
        <p:nvPicPr>
          <p:cNvPr id="9" name="Kép 8">
            <a:extLst>
              <a:ext uri="{FF2B5EF4-FFF2-40B4-BE49-F238E27FC236}">
                <a16:creationId xmlns:a16="http://schemas.microsoft.com/office/drawing/2014/main" id="{64C8BA78-99E9-38DD-94EE-DCBEBD1868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8880" y="-2"/>
            <a:ext cx="4135119" cy="4131399"/>
          </a:xfrm>
          <a:prstGeom prst="rect">
            <a:avLst/>
          </a:prstGeom>
        </p:spPr>
      </p:pic>
      <p:pic>
        <p:nvPicPr>
          <p:cNvPr id="7" name="Kép 6">
            <a:extLst>
              <a:ext uri="{FF2B5EF4-FFF2-40B4-BE49-F238E27FC236}">
                <a16:creationId xmlns:a16="http://schemas.microsoft.com/office/drawing/2014/main" id="{F0B8C956-0CA7-47E7-67BD-51B8C8866D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94011" y="-2"/>
            <a:ext cx="4097988" cy="4131399"/>
          </a:xfrm>
          <a:prstGeom prst="rect">
            <a:avLst/>
          </a:prstGeom>
        </p:spPr>
      </p:pic>
      <p:sp>
        <p:nvSpPr>
          <p:cNvPr id="3" name="Tartalom helye 2">
            <a:extLst>
              <a:ext uri="{FF2B5EF4-FFF2-40B4-BE49-F238E27FC236}">
                <a16:creationId xmlns:a16="http://schemas.microsoft.com/office/drawing/2014/main" id="{325A16A8-E387-1EEA-D745-A4032C9562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5120640"/>
            <a:ext cx="5699760" cy="1737360"/>
          </a:xfrm>
        </p:spPr>
        <p:txBody>
          <a:bodyPr anchor="ctr">
            <a:normAutofit/>
          </a:bodyPr>
          <a:lstStyle/>
          <a:p>
            <a:r>
              <a:rPr lang="hu-H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Théra</a:t>
            </a:r>
            <a:r>
              <a:rPr lang="hu-H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Artemisz és Apolló</a:t>
            </a:r>
          </a:p>
          <a:p>
            <a:r>
              <a:rPr lang="hu-H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Thorikosz</a:t>
            </a:r>
            <a:r>
              <a:rPr lang="hu-H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innen jöhet a kultusz</a:t>
            </a:r>
          </a:p>
          <a:p>
            <a:r>
              <a:rPr lang="hu-H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Thorikosz</a:t>
            </a:r>
            <a:r>
              <a:rPr lang="hu-H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színház, Dionüszosz-kultusz</a:t>
            </a:r>
          </a:p>
          <a:p>
            <a:endParaRPr lang="hu-H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hu-H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hu-H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912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7000"/>
            <a:lum/>
          </a:blip>
          <a:srcRect/>
          <a:stretch>
            <a:fillRect t="-18000" r="-9000" b="-7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9" name="tint">
            <a:extLst>
              <a:ext uri="{FF2B5EF4-FFF2-40B4-BE49-F238E27FC236}">
                <a16:creationId xmlns:a16="http://schemas.microsoft.com/office/drawing/2014/main" id="{97A7BC37-AB06-33B6-67C7-87AEE430A0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chemeClr val="bg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5138" name="Rectangle 5137">
            <a:extLst>
              <a:ext uri="{FF2B5EF4-FFF2-40B4-BE49-F238E27FC236}">
                <a16:creationId xmlns:a16="http://schemas.microsoft.com/office/drawing/2014/main" id="{9EAAC543-06A1-30A3-CDB5-302AEBD0D3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1416413" cy="6858000"/>
          </a:xfrm>
          <a:prstGeom prst="rect">
            <a:avLst/>
          </a:prstGeom>
          <a:ln>
            <a:noFill/>
          </a:ln>
          <a:effectLst>
            <a:outerShdw blurRad="317500" dist="127000" dir="2400000" sx="95000" sy="95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D58B95E5-76C2-20A2-0359-8B28C2F3F2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08206" y="0"/>
            <a:ext cx="5227880" cy="1396818"/>
          </a:xfrm>
        </p:spPr>
        <p:txBody>
          <a:bodyPr>
            <a:normAutofit/>
          </a:bodyPr>
          <a:lstStyle/>
          <a:p>
            <a:r>
              <a:rPr lang="hu-H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Fontos szentélyek III.</a:t>
            </a:r>
            <a:endParaRPr lang="hu-HU" sz="4000" dirty="0"/>
          </a:p>
        </p:txBody>
      </p:sp>
      <p:sp>
        <p:nvSpPr>
          <p:cNvPr id="5140" name="Rectangle 5139">
            <a:extLst>
              <a:ext uri="{FF2B5EF4-FFF2-40B4-BE49-F238E27FC236}">
                <a16:creationId xmlns:a16="http://schemas.microsoft.com/office/drawing/2014/main" id="{FF97FFD4-A8B9-3D4D-1623-7BE467E46A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17506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317500" dist="152400" dir="3000000" sx="92000" sy="92000" algn="t" rotWithShape="0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12C2E523-76B3-62E9-0014-7A568F9C3F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7904"/>
            <a:ext cx="4617505" cy="3862710"/>
          </a:xfrm>
          <a:prstGeom prst="rect">
            <a:avLst/>
          </a:prstGeom>
        </p:spPr>
      </p:pic>
      <p:pic>
        <p:nvPicPr>
          <p:cNvPr id="5122" name="Picture 2">
            <a:extLst>
              <a:ext uri="{FF2B5EF4-FFF2-40B4-BE49-F238E27FC236}">
                <a16:creationId xmlns:a16="http://schemas.microsoft.com/office/drawing/2014/main" id="{A0C30101-F723-6F76-3163-E387B29AE4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3875569"/>
            <a:ext cx="4617505" cy="3000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artalom helye 2">
            <a:extLst>
              <a:ext uri="{FF2B5EF4-FFF2-40B4-BE49-F238E27FC236}">
                <a16:creationId xmlns:a16="http://schemas.microsoft.com/office/drawing/2014/main" id="{351A7AD4-1809-8119-6B12-576530FB47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40665" y="1212198"/>
            <a:ext cx="5620370" cy="4612131"/>
          </a:xfrm>
          <a:blipFill>
            <a:blip r:embed="rId5">
              <a:alphaModFix amt="37000"/>
            </a:blip>
            <a:tile tx="0" ty="0" sx="100000" sy="100000" flip="none" algn="tl"/>
          </a:blipFill>
        </p:spPr>
        <p:txBody>
          <a:bodyPr anchor="ctr">
            <a:normAutofit/>
          </a:bodyPr>
          <a:lstStyle/>
          <a:p>
            <a:r>
              <a:rPr lang="hu-H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Eleuszisz</a:t>
            </a:r>
            <a:r>
              <a:rPr lang="hu-H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kultikus központ – </a:t>
            </a:r>
            <a:r>
              <a:rPr lang="hu-H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Kolónosz</a:t>
            </a:r>
            <a:r>
              <a:rPr lang="hu-H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-hegytől északra található a Démétér-hegy</a:t>
            </a:r>
          </a:p>
          <a:p>
            <a:r>
              <a:rPr lang="hu-H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Phaleron</a:t>
            </a:r>
            <a:r>
              <a:rPr lang="hu-H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mellett – misztériumok 10 napja</a:t>
            </a:r>
          </a:p>
          <a:p>
            <a:r>
              <a:rPr lang="hu-H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Megarában is volt egy kegyhely</a:t>
            </a:r>
          </a:p>
          <a:p>
            <a:r>
              <a:rPr lang="hu-H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Misztériumok 10 napja csúcspontja: egész napos szent körmenet</a:t>
            </a:r>
          </a:p>
          <a:p>
            <a:pPr lvl="1"/>
            <a:r>
              <a:rPr lang="hu-H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Athénból a </a:t>
            </a:r>
            <a:r>
              <a:rPr lang="hu-H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Daphni</a:t>
            </a:r>
            <a:r>
              <a:rPr lang="hu-H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hágón át megkerülve az </a:t>
            </a:r>
            <a:r>
              <a:rPr lang="hu-H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Eleuszisz</a:t>
            </a:r>
            <a:r>
              <a:rPr lang="hu-H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-öblöt érnek </a:t>
            </a:r>
            <a:r>
              <a:rPr lang="hu-H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Eleusziszba</a:t>
            </a:r>
            <a:endParaRPr lang="hu-H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u-H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Aphrodité-szentély</a:t>
            </a:r>
          </a:p>
          <a:p>
            <a:endParaRPr lang="hu-H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246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1" name="Rectangle 615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687D3853-B208-CA8B-8F1E-B9561F42569A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4" t="3822" r="2444" b="2345"/>
          <a:stretch/>
        </p:blipFill>
        <p:spPr bwMode="auto">
          <a:xfrm>
            <a:off x="0" y="-1704"/>
            <a:ext cx="12192000" cy="6859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zövegdoboz 3">
            <a:extLst>
              <a:ext uri="{FF2B5EF4-FFF2-40B4-BE49-F238E27FC236}">
                <a16:creationId xmlns:a16="http://schemas.microsoft.com/office/drawing/2014/main" id="{BD0A4796-6C9F-8917-6CE9-B289AA2EBD45}"/>
              </a:ext>
            </a:extLst>
          </p:cNvPr>
          <p:cNvSpPr txBox="1"/>
          <p:nvPr/>
        </p:nvSpPr>
        <p:spPr>
          <a:xfrm>
            <a:off x="1262270" y="417443"/>
            <a:ext cx="4919870" cy="646331"/>
          </a:xfrm>
          <a:prstGeom prst="rect">
            <a:avLst/>
          </a:prstGeom>
          <a:blipFill dpi="0" rotWithShape="1">
            <a:blip r:embed="rId3">
              <a:alphaModFix amt="90000"/>
            </a:blip>
            <a:srcRect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r>
              <a:rPr lang="hu-HU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Eleusziszi</a:t>
            </a:r>
            <a:r>
              <a:rPr lang="hu-H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misztériumok</a:t>
            </a:r>
          </a:p>
        </p:txBody>
      </p:sp>
    </p:spTree>
    <p:extLst>
      <p:ext uri="{BB962C8B-B14F-4D97-AF65-F5344CB8AC3E}">
        <p14:creationId xmlns:p14="http://schemas.microsoft.com/office/powerpoint/2010/main" val="3886954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4F40F5F7-CFF3-E567-FA38-CBA999C968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7749" y="467139"/>
            <a:ext cx="4244007" cy="826968"/>
          </a:xfrm>
        </p:spPr>
        <p:txBody>
          <a:bodyPr anchor="b">
            <a:normAutofit/>
          </a:bodyPr>
          <a:lstStyle/>
          <a:p>
            <a:pPr algn="ctr"/>
            <a:r>
              <a:rPr lang="hu-H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Fontos szentélyek IV.</a:t>
            </a:r>
            <a:endParaRPr lang="hu-HU" sz="3200" dirty="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AF6921E6-F6FC-E29C-B0FC-8E03B1580D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7749" y="1897370"/>
            <a:ext cx="4461426" cy="3996534"/>
          </a:xfrm>
        </p:spPr>
        <p:txBody>
          <a:bodyPr anchor="t">
            <a:normAutofit/>
          </a:bodyPr>
          <a:lstStyle/>
          <a:p>
            <a:r>
              <a:rPr lang="hu-H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Acrocorinth</a:t>
            </a:r>
            <a:r>
              <a:rPr lang="hu-H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lejtőin – </a:t>
            </a:r>
            <a:r>
              <a:rPr lang="hu-H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Aphrodite</a:t>
            </a:r>
            <a:endParaRPr lang="hu-HU" sz="2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u-HU" sz="2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Dél-Olaszország és Szicília</a:t>
            </a:r>
            <a:r>
              <a:rPr lang="hu-H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mint Démétér kultuszának központjai:</a:t>
            </a:r>
          </a:p>
          <a:p>
            <a:pPr lvl="1"/>
            <a:r>
              <a:rPr lang="hu-H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Hipponion</a:t>
            </a:r>
            <a:r>
              <a:rPr lang="hu-H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pPr lvl="1"/>
            <a:r>
              <a:rPr lang="hu-H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Enna,</a:t>
            </a:r>
          </a:p>
          <a:p>
            <a:pPr lvl="1"/>
            <a:r>
              <a:rPr lang="hu-H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Avernus</a:t>
            </a:r>
            <a:r>
              <a:rPr lang="hu-H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 lvl="1"/>
            <a:r>
              <a:rPr lang="hu-H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Akragas</a:t>
            </a:r>
            <a:r>
              <a:rPr lang="hu-H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Kr.e. V. századi templom</a:t>
            </a:r>
          </a:p>
          <a:p>
            <a:endParaRPr lang="hu-H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Kép 9" descr="A képen szöveg, kültéri, fekete-fehér, Monokróm fényképezés látható&#10;&#10;Automatikusan generált leírás">
            <a:extLst>
              <a:ext uri="{FF2B5EF4-FFF2-40B4-BE49-F238E27FC236}">
                <a16:creationId xmlns:a16="http://schemas.microsoft.com/office/drawing/2014/main" id="{6795720D-B172-B4E3-3C8A-16BDEBC0B21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436" r="18919" b="2"/>
          <a:stretch/>
        </p:blipFill>
        <p:spPr>
          <a:xfrm>
            <a:off x="5065566" y="10"/>
            <a:ext cx="7126434" cy="4378805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4DD35268-6FBE-0BCD-C050-3F804C7C54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12068597" y="0"/>
            <a:ext cx="123401" cy="3290157"/>
          </a:xfrm>
          <a:prstGeom prst="rect">
            <a:avLst/>
          </a:prstGeom>
          <a:gradFill>
            <a:gsLst>
              <a:gs pos="20000">
                <a:schemeClr val="accent3">
                  <a:alpha val="0"/>
                </a:schemeClr>
              </a:gs>
              <a:gs pos="100000">
                <a:schemeClr val="accent3">
                  <a:lumMod val="60000"/>
                  <a:lumOff val="40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Kép 6" descr="A képen kültéri, épület, ég, fekete-fehér látható&#10;&#10;Automatikusan generált leírás">
            <a:extLst>
              <a:ext uri="{FF2B5EF4-FFF2-40B4-BE49-F238E27FC236}">
                <a16:creationId xmlns:a16="http://schemas.microsoft.com/office/drawing/2014/main" id="{846DBD51-968A-4F18-74E2-A0BC19D12CC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587" r="-1" b="-1"/>
          <a:stretch/>
        </p:blipFill>
        <p:spPr>
          <a:xfrm>
            <a:off x="5065566" y="4378817"/>
            <a:ext cx="3524828" cy="2479183"/>
          </a:xfrm>
          <a:prstGeom prst="rect">
            <a:avLst/>
          </a:prstGeom>
        </p:spPr>
      </p:pic>
      <p:pic>
        <p:nvPicPr>
          <p:cNvPr id="9" name="Kép 8" descr="A képen szöveg, kültéri, vázlat, rajz látható&#10;&#10;Automatikusan generált leírás">
            <a:extLst>
              <a:ext uri="{FF2B5EF4-FFF2-40B4-BE49-F238E27FC236}">
                <a16:creationId xmlns:a16="http://schemas.microsoft.com/office/drawing/2014/main" id="{1922D399-73A6-D82A-80E0-8DA60AC881B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3262" r="1" b="38910"/>
          <a:stretch/>
        </p:blipFill>
        <p:spPr>
          <a:xfrm>
            <a:off x="8573563" y="4378818"/>
            <a:ext cx="3524828" cy="2479182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F3A0B02E-2A29-A1CD-0D60-A9E1681AF3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2068638" y="0"/>
            <a:ext cx="123362" cy="6858000"/>
            <a:chOff x="12068638" y="0"/>
            <a:chExt cx="123362" cy="6858000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DB760236-1E5E-7CEA-DCDD-21F3FB288A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2068638" y="0"/>
              <a:ext cx="123362" cy="6858000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5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30D6BAEE-FD58-F5B7-5CF3-A74EB385D7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2068638" y="3527553"/>
              <a:ext cx="123362" cy="3330447"/>
            </a:xfrm>
            <a:prstGeom prst="rect">
              <a:avLst/>
            </a:prstGeom>
            <a:gradFill>
              <a:gsLst>
                <a:gs pos="27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827292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Slide Background">
            <a:extLst>
              <a:ext uri="{FF2B5EF4-FFF2-40B4-BE49-F238E27FC236}">
                <a16:creationId xmlns:a16="http://schemas.microsoft.com/office/drawing/2014/main" id="{9F7D5CDA-D291-4307-BF55-1381FED296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0B5A214F-979E-9D28-D94D-AA6EC04F17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803" y="617921"/>
            <a:ext cx="5334197" cy="1575721"/>
          </a:xfrm>
        </p:spPr>
        <p:txBody>
          <a:bodyPr anchor="ctr">
            <a:normAutofit/>
          </a:bodyPr>
          <a:lstStyle/>
          <a:p>
            <a:pPr algn="ctr"/>
            <a:r>
              <a:rPr lang="hu-H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Fontos szentélyek V.</a:t>
            </a:r>
            <a:endParaRPr lang="hu-HU" sz="4000" dirty="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A8B6D069-2621-5056-C2B0-E6DE71291E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7464" y="2204528"/>
            <a:ext cx="6062870" cy="3769835"/>
          </a:xfrm>
        </p:spPr>
        <p:txBody>
          <a:bodyPr anchor="ctr">
            <a:normAutofit/>
          </a:bodyPr>
          <a:lstStyle/>
          <a:p>
            <a:r>
              <a:rPr lang="hu-H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Zeusz Olimpiai temploma alatti lejtő alsó részénél</a:t>
            </a:r>
          </a:p>
          <a:p>
            <a:r>
              <a:rPr lang="hu-H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Megaron</a:t>
            </a:r>
            <a:r>
              <a:rPr lang="hu-H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hu-H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Vízszentély</a:t>
            </a:r>
          </a:p>
          <a:p>
            <a:r>
              <a:rPr lang="hu-H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Malophoros</a:t>
            </a:r>
            <a:r>
              <a:rPr lang="hu-H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-i szentély</a:t>
            </a:r>
          </a:p>
          <a:p>
            <a:r>
              <a:rPr lang="hu-H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Építészet, amely hatással van a későbbi korokra</a:t>
            </a:r>
          </a:p>
          <a:p>
            <a:pPr marL="0" indent="0">
              <a:buNone/>
            </a:pPr>
            <a:endParaRPr lang="hu-HU" sz="2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Kép 5">
            <a:extLst>
              <a:ext uri="{FF2B5EF4-FFF2-40B4-BE49-F238E27FC236}">
                <a16:creationId xmlns:a16="http://schemas.microsoft.com/office/drawing/2014/main" id="{13E8BE0E-DB8A-2681-F310-E14C35B96D7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60" r="5736" b="-1"/>
          <a:stretch/>
        </p:blipFill>
        <p:spPr>
          <a:xfrm>
            <a:off x="6857797" y="-10886"/>
            <a:ext cx="5334204" cy="6868886"/>
          </a:xfrm>
          <a:prstGeom prst="rect">
            <a:avLst/>
          </a:prstGeom>
          <a:effectLst>
            <a:outerShdw blurRad="127000" dist="50800" dir="10800000" sx="99000" sy="99000" algn="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60808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75" name="Rectangle 7174">
            <a:extLst>
              <a:ext uri="{FF2B5EF4-FFF2-40B4-BE49-F238E27FC236}">
                <a16:creationId xmlns:a16="http://schemas.microsoft.com/office/drawing/2014/main" id="{A8CCCB6D-5162-4AAE-A5E3-3AC55410DB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77" name="Rectangle 7176">
            <a:extLst>
              <a:ext uri="{FF2B5EF4-FFF2-40B4-BE49-F238E27FC236}">
                <a16:creationId xmlns:a16="http://schemas.microsoft.com/office/drawing/2014/main" id="{0BCD8C04-CC7B-40EF-82EB-E9821F79BB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70" y="2458"/>
            <a:ext cx="12188952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170" name="Picture 2" descr="undefined">
            <a:extLst>
              <a:ext uri="{FF2B5EF4-FFF2-40B4-BE49-F238E27FC236}">
                <a16:creationId xmlns:a16="http://schemas.microsoft.com/office/drawing/2014/main" id="{10508778-5538-2E87-7A64-40BCA7100D5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43" b="33793"/>
          <a:stretch/>
        </p:blipFill>
        <p:spPr bwMode="auto">
          <a:xfrm>
            <a:off x="-39238" y="-4916"/>
            <a:ext cx="8450317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ím 1">
            <a:extLst>
              <a:ext uri="{FF2B5EF4-FFF2-40B4-BE49-F238E27FC236}">
                <a16:creationId xmlns:a16="http://schemas.microsoft.com/office/drawing/2014/main" id="{0F923001-6FC6-278D-08CB-174DFB8A72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9028" y="4432851"/>
            <a:ext cx="7563677" cy="1878496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500" kern="1200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Köszönöm</a:t>
            </a:r>
            <a:r>
              <a:rPr lang="en-US" sz="5500" kern="12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en-US" sz="5500" kern="1200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figyelmet</a:t>
            </a:r>
            <a:r>
              <a:rPr lang="en-US" sz="5500" kern="12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</a:p>
        </p:txBody>
      </p:sp>
      <p:pic>
        <p:nvPicPr>
          <p:cNvPr id="6" name="Kép 5">
            <a:extLst>
              <a:ext uri="{FF2B5EF4-FFF2-40B4-BE49-F238E27FC236}">
                <a16:creationId xmlns:a16="http://schemas.microsoft.com/office/drawing/2014/main" id="{6512C8E7-7D75-8780-DFB2-855724E6CBA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7766"/>
          <a:stretch/>
        </p:blipFill>
        <p:spPr>
          <a:xfrm>
            <a:off x="6225997" y="-2458"/>
            <a:ext cx="5962785" cy="6858000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276870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386D284C-CC22-6824-E450-17756B820B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Források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46199E0A-F11B-727F-9760-5A028E2BA1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Szöveges: </a:t>
            </a:r>
          </a:p>
          <a:p>
            <a:pPr lvl="1"/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VINCENT SCULLY: The Earth, the Temple, and the Gods – Greek sacred architecture – 101-111</a:t>
            </a:r>
            <a:r>
              <a:rPr lang="hu-H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hu-H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MARSHALL CAVENDISH: </a:t>
            </a:r>
            <a:r>
              <a:rPr lang="hu-H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Gods</a:t>
            </a:r>
            <a:r>
              <a:rPr lang="hu-H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hu-H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goddesses</a:t>
            </a:r>
            <a:r>
              <a:rPr lang="hu-H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and </a:t>
            </a:r>
            <a:r>
              <a:rPr lang="hu-H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mythology</a:t>
            </a:r>
            <a:r>
              <a:rPr lang="hu-H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 386-389. </a:t>
            </a:r>
          </a:p>
          <a:p>
            <a: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Képi </a:t>
            </a:r>
            <a:r>
              <a:rPr lang="hu-HU" sz="2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(ami nem a könyvből van):</a:t>
            </a:r>
          </a:p>
          <a:p>
            <a:pPr lvl="1"/>
            <a:r>
              <a:rPr lang="hu-HU" sz="18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Démétér szobor</a:t>
            </a:r>
            <a:r>
              <a:rPr lang="hu-H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hu-H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Sculpture</a:t>
            </a:r>
            <a:r>
              <a:rPr lang="hu-H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Vatican</a:t>
            </a:r>
            <a:r>
              <a:rPr lang="hu-H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Rome</a:t>
            </a:r>
            <a:endParaRPr lang="hu-H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en-US" sz="18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Persephone, </a:t>
            </a:r>
            <a:r>
              <a:rPr lang="en-US" sz="1800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Triptolemus</a:t>
            </a:r>
            <a:r>
              <a:rPr lang="en-US" sz="18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18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és Démétér </a:t>
            </a:r>
            <a:r>
              <a:rPr lang="en-US" sz="18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hu-HU" sz="1800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elifje</a:t>
            </a:r>
            <a:r>
              <a:rPr lang="hu-H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Roman copy dating to the Early Imperial period and hosted by the Metropolitan Museum of Art, of the Great Eleusinian relief in the National Archaeological Museum of Athens </a:t>
            </a:r>
            <a:endParaRPr lang="hu-H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hu-HU" sz="18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Szent út térkép</a:t>
            </a:r>
            <a:r>
              <a:rPr lang="hu-H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Map of sacred way from Athens to Eleusis</a:t>
            </a:r>
            <a:endParaRPr lang="hu-H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hu-HU" sz="1800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Eleuszisz</a:t>
            </a:r>
            <a:r>
              <a:rPr lang="hu-HU" sz="18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vázlatrajz</a:t>
            </a:r>
            <a:r>
              <a:rPr lang="hu-H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hu-H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Fichier</a:t>
            </a:r>
            <a:r>
              <a:rPr lang="hu-H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Map of </a:t>
            </a:r>
            <a:r>
              <a:rPr lang="hu-H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Eleusis</a:t>
            </a:r>
            <a:endParaRPr lang="hu-H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hu-HU" sz="18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Zárókép1</a:t>
            </a:r>
            <a:r>
              <a:rPr lang="hu-H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Roman copy of 4th century BC Greek bust (National Roman Museum)</a:t>
            </a:r>
            <a:endParaRPr lang="hu-H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hu-HU" sz="18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Zárókép2</a:t>
            </a:r>
            <a:r>
              <a:rPr lang="hu-H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I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llustration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of a Demeter, Ceres, Greek goddess</a:t>
            </a:r>
            <a:endParaRPr lang="hu-H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endParaRPr lang="hu-H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endParaRPr lang="hu-H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endParaRPr lang="hu-H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endParaRPr lang="hu-H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hu-H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hu-H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5869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TM03457491[[fn=Nagyvárosi]]</Template>
  <TotalTime>440</TotalTime>
  <Words>410</Words>
  <Application>Microsoft Office PowerPoint</Application>
  <PresentationFormat>Szélesvásznú</PresentationFormat>
  <Paragraphs>69</Paragraphs>
  <Slides>11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4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Times New Roman</vt:lpstr>
      <vt:lpstr>Office-téma</vt:lpstr>
      <vt:lpstr>Démétér istennő szentélyei</vt:lpstr>
      <vt:lpstr>Személye</vt:lpstr>
      <vt:lpstr>Építészet, általános tudnivalók</vt:lpstr>
      <vt:lpstr>Fontos szentélyek I. </vt:lpstr>
      <vt:lpstr>Fontos szentélyek II.</vt:lpstr>
      <vt:lpstr>Fontos szentélyek III.</vt:lpstr>
      <vt:lpstr>PowerPoint-bemutató</vt:lpstr>
      <vt:lpstr>Fontos szentélyek IV.</vt:lpstr>
      <vt:lpstr>Fontos szentélyek V.</vt:lpstr>
      <vt:lpstr>Köszönöm a figyelmet!</vt:lpstr>
      <vt:lpstr>Források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Démétér istennő szentélyei</dc:title>
  <dc:creator>Hadobás Luca Gizella JA6P6C</dc:creator>
  <cp:lastModifiedBy>Hadobás Luca Gizella JA6P6C</cp:lastModifiedBy>
  <cp:revision>15</cp:revision>
  <dcterms:created xsi:type="dcterms:W3CDTF">2023-10-20T12:31:26Z</dcterms:created>
  <dcterms:modified xsi:type="dcterms:W3CDTF">2023-10-23T13:13:42Z</dcterms:modified>
</cp:coreProperties>
</file>