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60" r:id="rId5"/>
    <p:sldId id="265" r:id="rId6"/>
    <p:sldId id="266" r:id="rId7"/>
    <p:sldId id="261"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343" autoAdjust="0"/>
  </p:normalViewPr>
  <p:slideViewPr>
    <p:cSldViewPr snapToGrid="0">
      <p:cViewPr varScale="1">
        <p:scale>
          <a:sx n="69" d="100"/>
          <a:sy n="69" d="100"/>
        </p:scale>
        <p:origin x="75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0060D4E-03AA-4C85-828B-5791576CB0A1}" type="datetimeFigureOut">
              <a:rPr lang="en-US" smtClean="0"/>
              <a:t>11/26/2023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1CF86-DEA5-45C2-967A-349AF59E1D4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4507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060D4E-03AA-4C85-828B-5791576CB0A1}" type="datetimeFigureOut">
              <a:rPr lang="en-US" smtClean="0"/>
              <a:t>11/26/2023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1CF86-DEA5-45C2-967A-349AF59E1D4A}" type="slidenum">
              <a:rPr lang="en-US" smtClean="0"/>
              <a:t>‹#›</a:t>
            </a:fld>
            <a:endParaRPr lang="en-US"/>
          </a:p>
        </p:txBody>
      </p:sp>
    </p:spTree>
    <p:extLst>
      <p:ext uri="{BB962C8B-B14F-4D97-AF65-F5344CB8AC3E}">
        <p14:creationId xmlns:p14="http://schemas.microsoft.com/office/powerpoint/2010/main" val="3144401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0060D4E-03AA-4C85-828B-5791576CB0A1}" type="datetimeFigureOut">
              <a:rPr lang="en-US" smtClean="0"/>
              <a:t>11/26/2023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1CF86-DEA5-45C2-967A-349AF59E1D4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8414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0060D4E-03AA-4C85-828B-5791576CB0A1}" type="datetimeFigureOut">
              <a:rPr lang="en-US" smtClean="0"/>
              <a:t>11/26/2023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1CF86-DEA5-45C2-967A-349AF59E1D4A}" type="slidenum">
              <a:rPr lang="en-US" smtClean="0"/>
              <a:t>‹#›</a:t>
            </a:fld>
            <a:endParaRPr lang="en-US"/>
          </a:p>
        </p:txBody>
      </p:sp>
    </p:spTree>
    <p:extLst>
      <p:ext uri="{BB962C8B-B14F-4D97-AF65-F5344CB8AC3E}">
        <p14:creationId xmlns:p14="http://schemas.microsoft.com/office/powerpoint/2010/main" val="3189641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0060D4E-03AA-4C85-828B-5791576CB0A1}" type="datetimeFigureOut">
              <a:rPr lang="en-US" smtClean="0"/>
              <a:t>11/26/2023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01CF86-DEA5-45C2-967A-349AF59E1D4A}" type="slidenum">
              <a:rPr lang="en-US" smtClean="0"/>
              <a:t>‹#›</a:t>
            </a:fld>
            <a:endParaRPr lang="en-US"/>
          </a:p>
        </p:txBody>
      </p:sp>
    </p:spTree>
    <p:extLst>
      <p:ext uri="{BB962C8B-B14F-4D97-AF65-F5344CB8AC3E}">
        <p14:creationId xmlns:p14="http://schemas.microsoft.com/office/powerpoint/2010/main" val="348523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0060D4E-03AA-4C85-828B-5791576CB0A1}" type="datetimeFigureOut">
              <a:rPr lang="en-US" smtClean="0"/>
              <a:t>11/26/2023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01CF86-DEA5-45C2-967A-349AF59E1D4A}" type="slidenum">
              <a:rPr lang="en-US" smtClean="0"/>
              <a:t>‹#›</a:t>
            </a:fld>
            <a:endParaRPr lang="en-US"/>
          </a:p>
        </p:txBody>
      </p:sp>
    </p:spTree>
    <p:extLst>
      <p:ext uri="{BB962C8B-B14F-4D97-AF65-F5344CB8AC3E}">
        <p14:creationId xmlns:p14="http://schemas.microsoft.com/office/powerpoint/2010/main" val="947911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0060D4E-03AA-4C85-828B-5791576CB0A1}" type="datetimeFigureOut">
              <a:rPr lang="en-US" smtClean="0"/>
              <a:t>11/26/2023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001CF86-DEA5-45C2-967A-349AF59E1D4A}" type="slidenum">
              <a:rPr lang="en-US" smtClean="0"/>
              <a:t>‹#›</a:t>
            </a:fld>
            <a:endParaRPr lang="en-US"/>
          </a:p>
        </p:txBody>
      </p:sp>
    </p:spTree>
    <p:extLst>
      <p:ext uri="{BB962C8B-B14F-4D97-AF65-F5344CB8AC3E}">
        <p14:creationId xmlns:p14="http://schemas.microsoft.com/office/powerpoint/2010/main" val="834268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0060D4E-03AA-4C85-828B-5791576CB0A1}" type="datetimeFigureOut">
              <a:rPr lang="en-US" smtClean="0"/>
              <a:t>11/26/2023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001CF86-DEA5-45C2-967A-349AF59E1D4A}" type="slidenum">
              <a:rPr lang="en-US" smtClean="0"/>
              <a:t>‹#›</a:t>
            </a:fld>
            <a:endParaRPr lang="en-US"/>
          </a:p>
        </p:txBody>
      </p:sp>
    </p:spTree>
    <p:extLst>
      <p:ext uri="{BB962C8B-B14F-4D97-AF65-F5344CB8AC3E}">
        <p14:creationId xmlns:p14="http://schemas.microsoft.com/office/powerpoint/2010/main" val="1951549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0060D4E-03AA-4C85-828B-5791576CB0A1}" type="datetimeFigureOut">
              <a:rPr lang="en-US" smtClean="0"/>
              <a:t>11/26/2023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1CF86-DEA5-45C2-967A-349AF59E1D4A}" type="slidenum">
              <a:rPr lang="en-US" smtClean="0"/>
              <a:t>‹#›</a:t>
            </a:fld>
            <a:endParaRPr lang="en-US"/>
          </a:p>
        </p:txBody>
      </p:sp>
    </p:spTree>
    <p:extLst>
      <p:ext uri="{BB962C8B-B14F-4D97-AF65-F5344CB8AC3E}">
        <p14:creationId xmlns:p14="http://schemas.microsoft.com/office/powerpoint/2010/main" val="771680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060D4E-03AA-4C85-828B-5791576CB0A1}" type="datetimeFigureOut">
              <a:rPr lang="en-US" smtClean="0"/>
              <a:t>11/26/2023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1CF86-DEA5-45C2-967A-349AF59E1D4A}" type="slidenum">
              <a:rPr lang="en-US" smtClean="0"/>
              <a:t>‹#›</a:t>
            </a:fld>
            <a:endParaRPr lang="en-US"/>
          </a:p>
        </p:txBody>
      </p:sp>
    </p:spTree>
    <p:extLst>
      <p:ext uri="{BB962C8B-B14F-4D97-AF65-F5344CB8AC3E}">
        <p14:creationId xmlns:p14="http://schemas.microsoft.com/office/powerpoint/2010/main" val="3531191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060D4E-03AA-4C85-828B-5791576CB0A1}" type="datetimeFigureOut">
              <a:rPr lang="en-US" smtClean="0"/>
              <a:t>11/26/2023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1CF86-DEA5-45C2-967A-349AF59E1D4A}" type="slidenum">
              <a:rPr lang="en-US" smtClean="0"/>
              <a:t>‹#›</a:t>
            </a:fld>
            <a:endParaRPr lang="en-US"/>
          </a:p>
        </p:txBody>
      </p:sp>
    </p:spTree>
    <p:extLst>
      <p:ext uri="{BB962C8B-B14F-4D97-AF65-F5344CB8AC3E}">
        <p14:creationId xmlns:p14="http://schemas.microsoft.com/office/powerpoint/2010/main" val="2938973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0060D4E-03AA-4C85-828B-5791576CB0A1}" type="datetimeFigureOut">
              <a:rPr lang="en-US" smtClean="0"/>
              <a:t>11/26/2023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001CF86-DEA5-45C2-967A-349AF59E1D4A}"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58612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classicalwisdom.com/wp-content/uploads/2020/12/1276px-Kaulbach_Wilhelm_von_-_Die_Seeschlacht_bei_Salamis_-_1868.jpeg" TargetMode="External"/><Relationship Id="rId2" Type="http://schemas.openxmlformats.org/officeDocument/2006/relationships/hyperlink" Target="https://topwar.ru/uploads/posts/2023-01/fukidid-na-mozaike-iz-dzherasha-pergamskij-muzej-berlin.jpg" TargetMode="External"/><Relationship Id="rId1" Type="http://schemas.openxmlformats.org/officeDocument/2006/relationships/slideLayout" Target="../slideLayouts/slideLayout2.xml"/><Relationship Id="rId6" Type="http://schemas.openxmlformats.org/officeDocument/2006/relationships/hyperlink" Target="https://upload.wikimedia.org/wikipedia/commons/thumb/a/ae/KimonSculpture.jpg/1200px-KimonSculpture.jpg" TargetMode="External"/><Relationship Id="rId5" Type="http://schemas.openxmlformats.org/officeDocument/2006/relationships/hyperlink" Target="https://britton-images.com/wp-content/uploads/2021/11/Cimon-c510-450-BC-was-an-Athenian-statesman-and-general-in-mid-5th-century-BC-Greece-the-son-of-Miltiades-the-victor-of-the-Battle-of-Marathon.jpg" TargetMode="External"/><Relationship Id="rId4" Type="http://schemas.openxmlformats.org/officeDocument/2006/relationships/hyperlink" Target="https://www.worldhistory.org/uploads/images/4571.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62946" y="221672"/>
            <a:ext cx="6497781" cy="2798619"/>
          </a:xfrm>
        </p:spPr>
        <p:txBody>
          <a:bodyPr/>
          <a:lstStyle/>
          <a:p>
            <a:pPr algn="ctr"/>
            <a:r>
              <a:rPr lang="en-US" dirty="0" smtClean="0"/>
              <a:t>Cimon</a:t>
            </a:r>
            <a:endParaRPr lang="en-US" sz="6000" dirty="0"/>
          </a:p>
        </p:txBody>
      </p:sp>
      <p:sp>
        <p:nvSpPr>
          <p:cNvPr id="3" name="Subtitle 2"/>
          <p:cNvSpPr>
            <a:spLocks noGrp="1"/>
          </p:cNvSpPr>
          <p:nvPr>
            <p:ph type="subTitle" idx="1"/>
          </p:nvPr>
        </p:nvSpPr>
        <p:spPr>
          <a:xfrm>
            <a:off x="5278582" y="4478014"/>
            <a:ext cx="5264727" cy="1655618"/>
          </a:xfrm>
        </p:spPr>
        <p:txBody>
          <a:bodyPr/>
          <a:lstStyle/>
          <a:p>
            <a:r>
              <a:rPr lang="en-US" dirty="0" smtClean="0"/>
              <a:t>By: </a:t>
            </a:r>
            <a:r>
              <a:rPr lang="en-US" dirty="0" err="1" smtClean="0"/>
              <a:t>Razmig</a:t>
            </a:r>
            <a:r>
              <a:rPr lang="en-US" dirty="0" smtClean="0"/>
              <a:t> Manjikian</a:t>
            </a:r>
            <a:endParaRPr lang="en-US" dirty="0"/>
          </a:p>
        </p:txBody>
      </p:sp>
      <p:pic>
        <p:nvPicPr>
          <p:cNvPr id="1026" name="Picture 2" descr="undefin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03814" cy="6881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19899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Childhood</a:t>
            </a:r>
            <a:endParaRPr lang="en-US" dirty="0"/>
          </a:p>
        </p:txBody>
      </p:sp>
      <p:sp>
        <p:nvSpPr>
          <p:cNvPr id="3" name="Content Placeholder 2"/>
          <p:cNvSpPr>
            <a:spLocks noGrp="1"/>
          </p:cNvSpPr>
          <p:nvPr>
            <p:ph idx="1"/>
          </p:nvPr>
        </p:nvSpPr>
        <p:spPr>
          <a:xfrm>
            <a:off x="1097280" y="1845734"/>
            <a:ext cx="7312429" cy="4023360"/>
          </a:xfrm>
        </p:spPr>
        <p:txBody>
          <a:bodyPr/>
          <a:lstStyle/>
          <a:p>
            <a:r>
              <a:rPr lang="en-US" dirty="0"/>
              <a:t>Cimon was an Athenian politician and military leader who came from an aristocratic background</a:t>
            </a:r>
            <a:r>
              <a:rPr lang="en-US" dirty="0" smtClean="0"/>
              <a:t>.</a:t>
            </a:r>
          </a:p>
          <a:p>
            <a:r>
              <a:rPr lang="en-US" dirty="0"/>
              <a:t>Cimon was the son of Miltiades, a famous Athenian general who had led the Athenians to victory at the Battle of Marathon. </a:t>
            </a:r>
            <a:endParaRPr lang="en-US" dirty="0" smtClean="0"/>
          </a:p>
          <a:p>
            <a:r>
              <a:rPr lang="en-US" dirty="0" smtClean="0"/>
              <a:t>Cimon </a:t>
            </a:r>
            <a:r>
              <a:rPr lang="en-US" dirty="0"/>
              <a:t>was born into a wealthy and influential family, and he likely received a good education and training in the arts of war and </a:t>
            </a:r>
            <a:r>
              <a:rPr lang="en-US" dirty="0" smtClean="0"/>
              <a:t>politics.</a:t>
            </a:r>
          </a:p>
          <a:p>
            <a:r>
              <a:rPr lang="en-US" dirty="0" smtClean="0"/>
              <a:t/>
            </a:r>
            <a:br>
              <a:rPr lang="en-US" dirty="0" smtClean="0"/>
            </a:br>
            <a:r>
              <a:rPr lang="en-US" dirty="0"/>
              <a:t>His upbringing </a:t>
            </a:r>
            <a:r>
              <a:rPr lang="en-US" dirty="0" smtClean="0"/>
              <a:t>played </a:t>
            </a:r>
            <a:r>
              <a:rPr lang="en-US" dirty="0"/>
              <a:t>a role in shaping his character and his later achievements as a military leader and politician.</a:t>
            </a:r>
          </a:p>
        </p:txBody>
      </p:sp>
      <p:pic>
        <p:nvPicPr>
          <p:cNvPr id="2050" name="Picture 2" descr="Cimon, son of Miltiad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4776" y="3131127"/>
            <a:ext cx="3547224" cy="3182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70304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Cimon's </a:t>
            </a:r>
            <a:r>
              <a:rPr lang="en-US" dirty="0" smtClean="0"/>
              <a:t>power span</a:t>
            </a:r>
            <a:endParaRPr lang="en-US" dirty="0"/>
          </a:p>
        </p:txBody>
      </p:sp>
      <p:sp>
        <p:nvSpPr>
          <p:cNvPr id="3" name="Content Placeholder 2"/>
          <p:cNvSpPr>
            <a:spLocks noGrp="1"/>
          </p:cNvSpPr>
          <p:nvPr>
            <p:ph idx="1"/>
          </p:nvPr>
        </p:nvSpPr>
        <p:spPr/>
        <p:txBody>
          <a:bodyPr>
            <a:normAutofit/>
          </a:bodyPr>
          <a:lstStyle/>
          <a:p>
            <a:r>
              <a:rPr lang="en-US" dirty="0" smtClean="0"/>
              <a:t>He </a:t>
            </a:r>
            <a:r>
              <a:rPr lang="en-US" dirty="0"/>
              <a:t>was promoted to the highest honors and offices in Athens due to his amenable nature and the popularity he gained from his military exploits</a:t>
            </a:r>
            <a:r>
              <a:rPr lang="en-US" dirty="0" smtClean="0"/>
              <a:t>.</a:t>
            </a:r>
            <a:br>
              <a:rPr lang="en-US" dirty="0" smtClean="0"/>
            </a:br>
            <a:r>
              <a:rPr lang="en-US" dirty="0"/>
              <a:t>Cimon played a key role in humbling the Great King of Persia and subduing his pride. </a:t>
            </a:r>
            <a:endParaRPr lang="en-US" dirty="0" smtClean="0"/>
          </a:p>
          <a:p>
            <a:r>
              <a:rPr lang="en-US" dirty="0" smtClean="0"/>
              <a:t>His </a:t>
            </a:r>
            <a:r>
              <a:rPr lang="en-US" dirty="0"/>
              <a:t>political career was not without </a:t>
            </a:r>
            <a:r>
              <a:rPr lang="en-US" dirty="0" smtClean="0"/>
              <a:t>controversy.</a:t>
            </a:r>
          </a:p>
          <a:p>
            <a:r>
              <a:rPr lang="en-US" dirty="0" smtClean="0"/>
              <a:t>Cimon </a:t>
            </a:r>
            <a:r>
              <a:rPr lang="en-US" dirty="0"/>
              <a:t>was criticized for his perceived arrogance and self-importance, which led to conflicts with other Athenian leaders. </a:t>
            </a:r>
            <a:br>
              <a:rPr lang="en-US" dirty="0"/>
            </a:br>
            <a:r>
              <a:rPr lang="en-US" dirty="0"/>
              <a:t>he died while besieging </a:t>
            </a:r>
            <a:r>
              <a:rPr lang="en-US" dirty="0" err="1"/>
              <a:t>Citium</a:t>
            </a:r>
            <a:r>
              <a:rPr lang="en-US" dirty="0"/>
              <a:t>, possibly from an illness or a wound sustained in battle. Before his death, Cimon ordered his officers to conceal his death and sail away, so that neither the enemy nor the allies would know what had happened. </a:t>
            </a:r>
            <a:endParaRPr lang="en-US" dirty="0" smtClean="0"/>
          </a:p>
          <a:p>
            <a:r>
              <a:rPr lang="en-US" dirty="0" smtClean="0"/>
              <a:t>This </a:t>
            </a:r>
            <a:r>
              <a:rPr lang="en-US" dirty="0"/>
              <a:t>allowed the force to be brought safely back to Athens "under the command of Cimon," even though he had been dead for thirty days.</a:t>
            </a:r>
          </a:p>
          <a:p>
            <a:endParaRPr lang="en-US" dirty="0"/>
          </a:p>
        </p:txBody>
      </p:sp>
    </p:spTree>
    <p:extLst>
      <p:ext uri="{BB962C8B-B14F-4D97-AF65-F5344CB8AC3E}">
        <p14:creationId xmlns:p14="http://schemas.microsoft.com/office/powerpoint/2010/main" val="28101462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Reputation throughout his life</a:t>
            </a:r>
            <a:endParaRPr lang="en-US" dirty="0"/>
          </a:p>
        </p:txBody>
      </p:sp>
      <p:sp>
        <p:nvSpPr>
          <p:cNvPr id="3" name="Content Placeholder 2"/>
          <p:cNvSpPr>
            <a:spLocks noGrp="1"/>
          </p:cNvSpPr>
          <p:nvPr>
            <p:ph idx="1"/>
          </p:nvPr>
        </p:nvSpPr>
        <p:spPr>
          <a:xfrm>
            <a:off x="1097280" y="1845734"/>
            <a:ext cx="7132320" cy="4023360"/>
          </a:xfrm>
        </p:spPr>
        <p:txBody>
          <a:bodyPr>
            <a:normAutofit/>
          </a:bodyPr>
          <a:lstStyle/>
          <a:p>
            <a:pPr marL="0" indent="0">
              <a:buNone/>
            </a:pPr>
            <a:r>
              <a:rPr lang="en-US" dirty="0" smtClean="0"/>
              <a:t>Had </a:t>
            </a:r>
            <a:r>
              <a:rPr lang="en-US" dirty="0"/>
              <a:t>a good reputation early on in his life. </a:t>
            </a:r>
            <a:endParaRPr lang="en-US" dirty="0" smtClean="0"/>
          </a:p>
          <a:p>
            <a:pPr marL="0" indent="0">
              <a:buNone/>
            </a:pPr>
            <a:r>
              <a:rPr lang="en-US" dirty="0" smtClean="0"/>
              <a:t>Cimon </a:t>
            </a:r>
            <a:r>
              <a:rPr lang="en-US" dirty="0"/>
              <a:t>was tall and handsome, with an abundant crop of long curly hair. He was also known for his bravery and military prowess, and he won renown and good will for his role in the struggle at Salamis. </a:t>
            </a:r>
          </a:p>
          <a:p>
            <a:pPr marL="0" indent="0">
              <a:buNone/>
            </a:pPr>
            <a:r>
              <a:rPr lang="en-US" dirty="0"/>
              <a:t>When Cimon embarked on his political career, the people of Athens welcomed him gladly. </a:t>
            </a:r>
            <a:endParaRPr lang="en-US" dirty="0" smtClean="0"/>
          </a:p>
          <a:p>
            <a:pPr marL="0" indent="0">
              <a:buNone/>
            </a:pPr>
            <a:r>
              <a:rPr lang="en-US" dirty="0" smtClean="0"/>
              <a:t>Sated </a:t>
            </a:r>
            <a:r>
              <a:rPr lang="en-US" dirty="0"/>
              <a:t>as they were with Themistocles, they promoted Cimon to the highest honors and offices in the city, for he was amenable, and his mildness and simplicity won him many friends. </a:t>
            </a:r>
            <a:endParaRPr lang="en-US" dirty="0" smtClean="0"/>
          </a:p>
        </p:txBody>
      </p:sp>
      <p:pic>
        <p:nvPicPr>
          <p:cNvPr id="4102" name="Picture 6" descr="Cimon (c510-450 BC) was an Athenian statesman and general in mid-5th  century BC Greece, the son of Miltiades, the victor of the Battle of  Marathon - BRITTON-IMAG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94086" y="52063"/>
            <a:ext cx="1919836" cy="19198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a:off x="8229600" y="2206439"/>
            <a:ext cx="3962400" cy="4157108"/>
          </a:xfrm>
          <a:prstGeom prst="rect">
            <a:avLst/>
          </a:prstGeom>
        </p:spPr>
      </p:pic>
    </p:spTree>
    <p:extLst>
      <p:ext uri="{BB962C8B-B14F-4D97-AF65-F5344CB8AC3E}">
        <p14:creationId xmlns:p14="http://schemas.microsoft.com/office/powerpoint/2010/main" val="32212355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10657332" cy="1499616"/>
          </a:xfrm>
        </p:spPr>
        <p:txBody>
          <a:bodyPr>
            <a:normAutofit/>
          </a:bodyPr>
          <a:lstStyle/>
          <a:p>
            <a:r>
              <a:rPr lang="en-US" dirty="0">
                <a:latin typeface="-apple-system"/>
              </a:rPr>
              <a:t>Battle of </a:t>
            </a:r>
            <a:r>
              <a:rPr lang="en-US" dirty="0" err="1">
                <a:latin typeface="-apple-system"/>
              </a:rPr>
              <a:t>Eurymedon</a:t>
            </a:r>
            <a:r>
              <a:rPr lang="en-US" dirty="0">
                <a:latin typeface="-apple-system"/>
              </a:rPr>
              <a:t> in 466 BC.</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This battle was fought against the Persians, who were attempting to expand their influence in the eastern Mediterranean. </a:t>
            </a:r>
            <a:endParaRPr lang="en-US" dirty="0" smtClean="0"/>
          </a:p>
          <a:p>
            <a:r>
              <a:rPr lang="en-US" dirty="0"/>
              <a:t>Cimon led a fleet of Athenian ships to the coast of Asia Minor, where he engaged the Persian navy in a fierce battle. The Athenians were able to defeat the Persians and destroy many of their </a:t>
            </a:r>
            <a:r>
              <a:rPr lang="en-US" dirty="0" smtClean="0"/>
              <a:t>ships</a:t>
            </a:r>
            <a:r>
              <a:rPr lang="en-US" dirty="0"/>
              <a:t>, which helped to secure Athenian dominance in the region</a:t>
            </a:r>
            <a:r>
              <a:rPr lang="en-US" dirty="0" smtClean="0"/>
              <a:t>.</a:t>
            </a:r>
          </a:p>
          <a:p>
            <a:r>
              <a:rPr lang="en-US" dirty="0"/>
              <a:t>The victory at </a:t>
            </a:r>
            <a:r>
              <a:rPr lang="en-US" dirty="0" err="1"/>
              <a:t>Eurymedon</a:t>
            </a:r>
            <a:r>
              <a:rPr lang="en-US" dirty="0"/>
              <a:t> was a significant achievement for Cimon and the Athenians, as it helped to expand Athenian power and influence in the eastern Mediterranean. It also demonstrated Cimon's military prowess and leadership skills, which helped to solidify his position as one of Athens' most respected military leaders. </a:t>
            </a:r>
            <a:endParaRPr lang="en-US" dirty="0" smtClean="0"/>
          </a:p>
          <a:p>
            <a:r>
              <a:rPr lang="en-US" dirty="0" smtClean="0"/>
              <a:t>Overall</a:t>
            </a:r>
            <a:r>
              <a:rPr lang="en-US" dirty="0"/>
              <a:t>, the Battle of </a:t>
            </a:r>
            <a:r>
              <a:rPr lang="en-US" dirty="0" err="1"/>
              <a:t>Eurymedon</a:t>
            </a:r>
            <a:r>
              <a:rPr lang="en-US" dirty="0"/>
              <a:t> was one of Cimon's most important battles, and it played a key role in shaping the political and military landscape of ancient Greece.</a:t>
            </a:r>
            <a:r>
              <a:rPr lang="en-US" dirty="0" smtClean="0"/>
              <a:t> </a:t>
            </a:r>
            <a:endParaRPr lang="en-US" dirty="0"/>
          </a:p>
        </p:txBody>
      </p:sp>
    </p:spTree>
    <p:extLst>
      <p:ext uri="{BB962C8B-B14F-4D97-AF65-F5344CB8AC3E}">
        <p14:creationId xmlns:p14="http://schemas.microsoft.com/office/powerpoint/2010/main" val="25345390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Cimon of Athens: Terror of the Persians and Great Statesman | Classical  Wisdom 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1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06655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his death and Conclusion</a:t>
            </a:r>
            <a:endParaRPr lang="en-US" dirty="0"/>
          </a:p>
        </p:txBody>
      </p:sp>
      <p:sp>
        <p:nvSpPr>
          <p:cNvPr id="3" name="Content Placeholder 2"/>
          <p:cNvSpPr>
            <a:spLocks noGrp="1"/>
          </p:cNvSpPr>
          <p:nvPr>
            <p:ph idx="1"/>
          </p:nvPr>
        </p:nvSpPr>
        <p:spPr/>
        <p:txBody>
          <a:bodyPr/>
          <a:lstStyle/>
          <a:p>
            <a:r>
              <a:rPr lang="en-US" dirty="0"/>
              <a:t>Cimon worked hard to build up the Athenian navy and to expand Athenian power and influence, and he played a key role in shaping the political and military landscape of ancient Greece. He used a system called </a:t>
            </a:r>
            <a:r>
              <a:rPr lang="en-US" dirty="0" err="1"/>
              <a:t>cleruchy</a:t>
            </a:r>
            <a:r>
              <a:rPr lang="en-US" dirty="0"/>
              <a:t> to spread Athenian empire, dividing lands won in military expeditions into lots and giving them out for free to Athenian citizens willing to emigrate. </a:t>
            </a:r>
            <a:br>
              <a:rPr lang="en-US" dirty="0"/>
            </a:br>
            <a:r>
              <a:rPr lang="en-US" dirty="0"/>
              <a:t/>
            </a:r>
            <a:br>
              <a:rPr lang="en-US" dirty="0"/>
            </a:br>
            <a:r>
              <a:rPr lang="en-US" dirty="0"/>
              <a:t>After Cimon's death, no Greek general achieved any brilliant exploit against the barbarians, and the Greeks were turned against one another by demagogues and warmongers. Wars broke out between them, which weakened Greek power and gave the King of Persia a respite.</a:t>
            </a:r>
          </a:p>
          <a:p>
            <a:r>
              <a:rPr lang="en-US" dirty="0"/>
              <a:t>Overall, Cimon was a skilled military leader, a respected figure in Athenian politics, and a key player in the development of Athenian power and influence in ancient Greece. His legacy continues to be felt today, and he is remembered as one of the great leaders of ancient Athens.</a:t>
            </a:r>
          </a:p>
          <a:p>
            <a:endParaRPr lang="en-US" dirty="0"/>
          </a:p>
        </p:txBody>
      </p:sp>
    </p:spTree>
    <p:extLst>
      <p:ext uri="{BB962C8B-B14F-4D97-AF65-F5344CB8AC3E}">
        <p14:creationId xmlns:p14="http://schemas.microsoft.com/office/powerpoint/2010/main" val="9904294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Sources</a:t>
            </a:r>
            <a:endParaRPr lang="en-US" dirty="0"/>
          </a:p>
        </p:txBody>
      </p:sp>
      <p:sp>
        <p:nvSpPr>
          <p:cNvPr id="3" name="Content Placeholder 2"/>
          <p:cNvSpPr>
            <a:spLocks noGrp="1"/>
          </p:cNvSpPr>
          <p:nvPr>
            <p:ph idx="1"/>
          </p:nvPr>
        </p:nvSpPr>
        <p:spPr/>
        <p:txBody>
          <a:bodyPr/>
          <a:lstStyle/>
          <a:p>
            <a:endParaRPr lang="en-US" dirty="0" smtClean="0"/>
          </a:p>
          <a:p>
            <a:r>
              <a:rPr lang="en-US" dirty="0">
                <a:hlinkClick r:id="rId2"/>
              </a:rPr>
              <a:t>https://</a:t>
            </a:r>
            <a:r>
              <a:rPr lang="en-US" dirty="0" smtClean="0">
                <a:hlinkClick r:id="rId2"/>
              </a:rPr>
              <a:t>topwar.ru/uploads/posts/2023-01/fukidid-na-mozaike-iz-dzherasha-pergamskij-muzej-berlin.jpg</a:t>
            </a:r>
            <a:r>
              <a:rPr lang="en-US" dirty="0"/>
              <a:t/>
            </a:r>
            <a:br>
              <a:rPr lang="en-US" dirty="0"/>
            </a:br>
            <a:r>
              <a:rPr lang="en-US" dirty="0">
                <a:hlinkClick r:id="rId3"/>
              </a:rPr>
              <a:t>https://classicalwisdom.com/wp-content/uploads/2020/12/1276px-Kaulbach_Wilhelm_von_-_Die_Seeschlacht_bei_Salamis_-_</a:t>
            </a:r>
            <a:r>
              <a:rPr lang="en-US" dirty="0" smtClean="0">
                <a:hlinkClick r:id="rId3"/>
              </a:rPr>
              <a:t>1868.jpeg</a:t>
            </a:r>
            <a:r>
              <a:rPr lang="en-US" dirty="0"/>
              <a:t/>
            </a:r>
            <a:br>
              <a:rPr lang="en-US" dirty="0"/>
            </a:br>
            <a:r>
              <a:rPr lang="en-US" dirty="0">
                <a:hlinkClick r:id="rId4"/>
              </a:rPr>
              <a:t>https://</a:t>
            </a:r>
            <a:r>
              <a:rPr lang="en-US" dirty="0" smtClean="0">
                <a:hlinkClick r:id="rId4"/>
              </a:rPr>
              <a:t>www.worldhistory.org/uploads/images/4571.png</a:t>
            </a:r>
            <a:endParaRPr lang="en-US" dirty="0" smtClean="0"/>
          </a:p>
          <a:p>
            <a:r>
              <a:rPr lang="en-US" dirty="0">
                <a:hlinkClick r:id="rId5"/>
              </a:rPr>
              <a:t>https://</a:t>
            </a:r>
            <a:r>
              <a:rPr lang="en-US" dirty="0" smtClean="0">
                <a:hlinkClick r:id="rId5"/>
              </a:rPr>
              <a:t>britton-images.com/wp-content/uploads/2021/11/Cimon-c510-450-BC-was-an-Athenian-statesman-and-general-in-mid-5th-century-BC-Greece-the-son-of-Miltiades-the-victor-of-the-Battle-of-Marathon.jpg</a:t>
            </a:r>
            <a:endParaRPr lang="en-US" dirty="0" smtClean="0"/>
          </a:p>
          <a:p>
            <a:r>
              <a:rPr lang="en-US" dirty="0">
                <a:hlinkClick r:id="rId6"/>
              </a:rPr>
              <a:t>https://</a:t>
            </a:r>
            <a:r>
              <a:rPr lang="en-US" dirty="0" smtClean="0">
                <a:hlinkClick r:id="rId6"/>
              </a:rPr>
              <a:t>upload.wikimedia.org/wikipedia/commons/thumb/a/ae/KimonSculpture.jpg/1200px-KimonSculpture.jpg</a:t>
            </a:r>
            <a:endParaRPr lang="en-US" dirty="0" smtClean="0"/>
          </a:p>
          <a:p>
            <a:endParaRPr lang="en-US" dirty="0"/>
          </a:p>
        </p:txBody>
      </p:sp>
    </p:spTree>
    <p:extLst>
      <p:ext uri="{BB962C8B-B14F-4D97-AF65-F5344CB8AC3E}">
        <p14:creationId xmlns:p14="http://schemas.microsoft.com/office/powerpoint/2010/main" val="2162101470"/>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93</TotalTime>
  <Words>710</Words>
  <Application>Microsoft Office PowerPoint</Application>
  <PresentationFormat>Widescreen</PresentationFormat>
  <Paragraphs>30</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-apple-system</vt:lpstr>
      <vt:lpstr>Calibri</vt:lpstr>
      <vt:lpstr>Calibri Light</vt:lpstr>
      <vt:lpstr>Retrospect</vt:lpstr>
      <vt:lpstr>Cimon</vt:lpstr>
      <vt:lpstr>Early Childhood</vt:lpstr>
      <vt:lpstr>Cimon's power span</vt:lpstr>
      <vt:lpstr>Reputation throughout his life</vt:lpstr>
      <vt:lpstr>Battle of Eurymedon in 466 BC. </vt:lpstr>
      <vt:lpstr>PowerPoint Presentation</vt:lpstr>
      <vt:lpstr>After his death and Conclusion</vt:lpstr>
      <vt:lpstr>Sources</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Cimon</dc:title>
  <dc:creator>User</dc:creator>
  <cp:lastModifiedBy>User</cp:lastModifiedBy>
  <cp:revision>9</cp:revision>
  <dcterms:created xsi:type="dcterms:W3CDTF">2023-11-26T09:56:59Z</dcterms:created>
  <dcterms:modified xsi:type="dcterms:W3CDTF">2023-11-26T17:48:07Z</dcterms:modified>
</cp:coreProperties>
</file>