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19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BCBCFB-191A-4C79-8EBF-39F9BBD3B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6CF5AA2-E41A-49EF-BE91-2A69D96CE5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8B7677F-F33D-4A9D-A990-ED00A1A8A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AF4F-C5A2-4EEB-A172-EDA1EB822851}" type="datetimeFigureOut">
              <a:rPr lang="hu-HU" smtClean="0"/>
              <a:t>2023. 11. 17.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B67214E-1ED4-4E71-B967-18EC4621F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6363648-645B-4F20-93DC-6D136603F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850E-9D8E-463D-8EDA-8F95290D71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732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5718CD-52BE-4C29-B955-7B691BD66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817EB9-7188-408C-B421-ADD79FFDF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79DC1C9-2E8F-41A1-BDB4-62A559119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AF4F-C5A2-4EEB-A172-EDA1EB822851}" type="datetimeFigureOut">
              <a:rPr lang="hu-HU" smtClean="0"/>
              <a:t>2023. 11. 17.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7FD5F0D-BF5A-4FC4-B3B8-F33140BA2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7412211-EDDC-4CDB-98AD-D8AE6C806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850E-9D8E-463D-8EDA-8F95290D71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2755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52A041-1862-480D-B34E-704CB2374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97F03D8-4526-4FE1-9866-926BA0513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4AD4A94-5823-426F-B402-EE4E92A69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AF4F-C5A2-4EEB-A172-EDA1EB822851}" type="datetimeFigureOut">
              <a:rPr lang="hu-HU" smtClean="0"/>
              <a:t>2023. 11. 17.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F41DB8F-36C5-404F-8AE5-97FC017FD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D5DD7B2-DBA5-4E87-A750-2739C39E9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850E-9D8E-463D-8EDA-8F95290D71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657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C0C8FC-20E4-40E0-A006-41442DAD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E28AE23-1673-4F1F-B52E-55BFCEB5A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D130D6A-3F81-4B40-BDB3-52FD68CD72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BCEB39E-FCA4-4954-AC56-B55513F61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AF4F-C5A2-4EEB-A172-EDA1EB822851}" type="datetimeFigureOut">
              <a:rPr lang="hu-HU" smtClean="0"/>
              <a:t>2023. 11. 17.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B7A0B62-8C2C-4BFB-AA97-B4B595176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53BBB64-A340-49E2-A865-AB3929ACD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850E-9D8E-463D-8EDA-8F95290D71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507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0F33F5-39B5-4AE9-9D4D-10601CF6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BA45AF1-4079-4C24-AADE-ACFCBE0AC4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9E13A2A-F4A2-47C0-BC9F-2B61929F81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7B56335F-84C9-4798-8A99-836ACAC54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FA625953-A9E2-42F7-81EB-126E16F6AD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211D3FB9-141A-432E-9EAA-1EAE01A15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AF4F-C5A2-4EEB-A172-EDA1EB822851}" type="datetimeFigureOut">
              <a:rPr lang="hu-HU" smtClean="0"/>
              <a:t>2023. 11. 17.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2139A960-56CE-49D1-A005-57ED510F6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06A88A5C-0278-4756-8E7F-75F3D4EDB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850E-9D8E-463D-8EDA-8F95290D71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7198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C355C7B-F891-43B1-AE14-B168F4D87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5ED7033-8753-487C-B37A-206C7D638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AF4F-C5A2-4EEB-A172-EDA1EB822851}" type="datetimeFigureOut">
              <a:rPr lang="hu-HU" smtClean="0"/>
              <a:t>2023. 11. 17.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9ED69104-AADB-42B4-845A-AB22442A1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D4C21B55-5A73-418E-A787-94AA54EAC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850E-9D8E-463D-8EDA-8F95290D71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7036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499C5D3-0A3A-40B9-AB12-AD37398C4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AF4F-C5A2-4EEB-A172-EDA1EB822851}" type="datetimeFigureOut">
              <a:rPr lang="hu-HU" smtClean="0"/>
              <a:t>2023. 11. 17.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B7AD0AE2-9007-4605-96BD-9A8796F92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696428D-1475-44C5-8D7D-29DAEE996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850E-9D8E-463D-8EDA-8F95290D71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92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1C1AA5-F60D-4C04-92CF-3B1855D5E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9A32401-34AC-43F4-BC3F-19C23517F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2FDDBCB-39B0-4FDA-BE77-C79716D73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F761BFB-1DD6-488D-A72A-6762F1617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AF4F-C5A2-4EEB-A172-EDA1EB822851}" type="datetimeFigureOut">
              <a:rPr lang="hu-HU" smtClean="0"/>
              <a:t>2023. 11. 17.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06A2032-F8DE-431B-898F-5C05F0E92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67273F3-0674-4F0E-B306-21029D49E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850E-9D8E-463D-8EDA-8F95290D71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5839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EC8CF6-4B6E-4274-855A-98A357ED3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FB8EA869-6D52-4CE5-8E1B-58531C1858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93C9453-40F4-4780-8151-E49EF3622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83DA3E2-A0ED-436F-A571-F5464449C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AF4F-C5A2-4EEB-A172-EDA1EB822851}" type="datetimeFigureOut">
              <a:rPr lang="hu-HU" smtClean="0"/>
              <a:t>2023. 11. 17.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7733840-27FC-4FC8-BED5-F07C4C943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697D3B1-1E56-4FD7-BF9F-BC2C2557F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850E-9D8E-463D-8EDA-8F95290D71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6775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F5E364-CC23-45BE-8D86-CC6CB2B67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F6FFB77-0C55-4A64-B38E-ED23553473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C519B55-AE46-475D-B666-59793D2DB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AF4F-C5A2-4EEB-A172-EDA1EB822851}" type="datetimeFigureOut">
              <a:rPr lang="hu-HU" smtClean="0"/>
              <a:t>2023. 11. 17.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98378ED-76C1-4BC5-B888-D8BD943FE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08C09B8-C987-4E69-B119-6F32E8C8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850E-9D8E-463D-8EDA-8F95290D71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54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DE318E38-0B30-4F35-9787-38760D963F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5061A31-BE44-436C-B778-75056BC20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8CCA98F-8113-4035-9300-D1006740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AF4F-C5A2-4EEB-A172-EDA1EB822851}" type="datetimeFigureOut">
              <a:rPr lang="hu-HU" smtClean="0"/>
              <a:t>2023. 11. 17.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3DD9EDD-735D-46FC-A10C-BBDD623E9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082DFA3-F3B2-4BA5-8A53-055EF84E8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850E-9D8E-463D-8EDA-8F95290D71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6721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33B955C7-25D6-4007-8EA3-4F1CEF05E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4A914B7-6731-4A7C-B304-3472376F8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7483FD6-F12B-4EB9-AE4E-45DA8B9EB9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5AF4F-C5A2-4EEB-A172-EDA1EB822851}" type="datetimeFigureOut">
              <a:rPr lang="hu-HU" smtClean="0"/>
              <a:t>2023. 11. 17.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D7ECB6B-994E-4314-B467-8AAE5C990E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F9B3A06-F916-45A5-A73C-378FB7889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9850E-9D8E-463D-8EDA-8F95290D71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809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CB0878-A00E-4178-BEF7-7AE83022ED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6806"/>
            <a:ext cx="9144000" cy="2414727"/>
          </a:xfrm>
        </p:spPr>
        <p:txBody>
          <a:bodyPr>
            <a:normAutofit fontScale="90000"/>
          </a:bodyPr>
          <a:lstStyle/>
          <a:p>
            <a:r>
              <a:rPr lang="hu-HU" b="1" dirty="0" err="1"/>
              <a:t>Angus</a:t>
            </a:r>
            <a:r>
              <a:rPr lang="hu-HU" b="1" dirty="0"/>
              <a:t> </a:t>
            </a:r>
            <a:r>
              <a:rPr lang="hu-HU" b="1" dirty="0" err="1"/>
              <a:t>Morton</a:t>
            </a:r>
            <a:r>
              <a:rPr lang="hu-HU" b="1" dirty="0"/>
              <a:t> Bowie</a:t>
            </a:r>
            <a:br>
              <a:rPr lang="hu-HU" b="1" dirty="0"/>
            </a:br>
            <a:r>
              <a:rPr lang="hu-HU" dirty="0"/>
              <a:t>Arisztophanész: Mítosz, szertartás és komédia</a:t>
            </a:r>
            <a:br>
              <a:rPr lang="hu-HU" b="1" dirty="0"/>
            </a:b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40F66E4-90BA-4CE6-A26F-BB321C98CC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05720"/>
            <a:ext cx="9144000" cy="1655762"/>
          </a:xfrm>
        </p:spPr>
        <p:txBody>
          <a:bodyPr/>
          <a:lstStyle/>
          <a:p>
            <a:r>
              <a:rPr lang="hu-HU" dirty="0"/>
              <a:t>Bardóczi Armand Attila</a:t>
            </a:r>
          </a:p>
          <a:p>
            <a:r>
              <a:rPr lang="hu-HU" dirty="0" err="1"/>
              <a:t>Neptun</a:t>
            </a:r>
            <a:r>
              <a:rPr lang="hu-HU" dirty="0"/>
              <a:t> kód: EWADDK</a:t>
            </a:r>
          </a:p>
        </p:txBody>
      </p:sp>
    </p:spTree>
    <p:extLst>
      <p:ext uri="{BB962C8B-B14F-4D97-AF65-F5344CB8AC3E}">
        <p14:creationId xmlns:p14="http://schemas.microsoft.com/office/powerpoint/2010/main" val="2006634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7B12184-81FF-4960-81DA-519F7B300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179" y="622005"/>
            <a:ext cx="10515600" cy="54039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Beavatási szertartás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88B2BC4-6B26-47F9-B8BC-80BE9010B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9004"/>
            <a:ext cx="10515600" cy="4296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dirty="0"/>
              <a:t>A Lovagok és az azt követő két színdarab (Darázsok, Felhők) mind használják az olyan mítoszokat és szertartásokat, amelyek az élet egyik szakaszából a másikba való átmenettel foglalkoznak, az úgynevezett „beavatási szertartásokat”. Az ilyen szertartások megkönnyítik az átmenetet, például a születéstől az apa általi elfogadásig, gyermekkortól serdülőkorig, serdülőkortól felnőttkorig, egyedülállóságtól egészen a házas életig, és az élet kezdetétől a halálig. Különösen a fiatalságtól a felnőtt korig történő átmenettel, és az állampolgárság és a politikai jogok megszerzésének folyamatával foglalkozunk. </a:t>
            </a:r>
          </a:p>
          <a:p>
            <a:pPr marL="0" indent="0">
              <a:buNone/>
            </a:pPr>
            <a:r>
              <a:rPr lang="hu-HU" sz="2400" dirty="0"/>
              <a:t>Bemutatom azokat az intézményeket, amelyek ezekben az átmeneti folyamatokban vesznek részt az ókori Görögországban. Ráadásul egypár olyan mítosszal is találkozunk, amelyek más gondolatokkal foglalkoznak, mint például a hatalom öröklése, az új év és a város alapítása.</a:t>
            </a:r>
          </a:p>
        </p:txBody>
      </p:sp>
    </p:spTree>
    <p:extLst>
      <p:ext uri="{BB962C8B-B14F-4D97-AF65-F5344CB8AC3E}">
        <p14:creationId xmlns:p14="http://schemas.microsoft.com/office/powerpoint/2010/main" val="223758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24232659-4E58-40DE-AA19-0FBBD58BE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3984"/>
            <a:ext cx="10515600" cy="5812979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A fiatalkortól a felnőtt korba történő beavatási szertartás, amikor a fiatal fiú kikerül az </a:t>
            </a:r>
            <a:r>
              <a:rPr lang="hu-HU" dirty="0" err="1"/>
              <a:t>oikoszból</a:t>
            </a:r>
            <a:r>
              <a:rPr lang="hu-HU" dirty="0"/>
              <a:t> - avagy a háztartásból, ahol a nők (legfőképpen az anyja) felügyelete alatt áll, nincs politikai státusza, és gyakran „civilizálatlannak” vagy állatnak tekintik - a poliszba, ahol csatlakozik apjához és a többi férfi állampolgárhoz vállalja állampolgári kötelezettségeit a bíróságokon, a közgyűlésen és hoplita-</a:t>
            </a:r>
            <a:r>
              <a:rPr lang="hu-HU" dirty="0" err="1"/>
              <a:t>phalanxokban</a:t>
            </a:r>
            <a:r>
              <a:rPr lang="hu-HU" dirty="0"/>
              <a:t>, és gyermek nemzés céljából feleséget talál magának.</a:t>
            </a:r>
          </a:p>
          <a:p>
            <a:pPr marL="0" indent="0">
              <a:buNone/>
            </a:pPr>
            <a:r>
              <a:rPr lang="hu-HU" dirty="0"/>
              <a:t> Ezt a változást sokféleképpen dramatizálják, de általában a közösségből való kivonulás időszakával jár.</a:t>
            </a:r>
          </a:p>
          <a:p>
            <a:pPr marL="0" indent="0">
              <a:buNone/>
            </a:pPr>
            <a:r>
              <a:rPr lang="hu-HU" dirty="0"/>
              <a:t>Ez kifejezhető fizikailag, elkülönülésben a közösségből, amelyet talán katonai kiképzés követ a határ vidéken, vagy szimbolikusan a ruházat, az életmód vagy a szexuális szerep megváltoztatásával. Ezeket a periódusokat a normalitás megfordulásával vagy a normál és a rendellenes keveredésével jellemezhetjük.</a:t>
            </a:r>
          </a:p>
        </p:txBody>
      </p:sp>
    </p:spTree>
    <p:extLst>
      <p:ext uri="{BB962C8B-B14F-4D97-AF65-F5344CB8AC3E}">
        <p14:creationId xmlns:p14="http://schemas.microsoft.com/office/powerpoint/2010/main" val="366393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FCD47A-6B4A-49AA-BB16-0ED3B6485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432" y="292962"/>
            <a:ext cx="11683014" cy="65650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/>
              <a:t>A mitológiában Thészeusz, </a:t>
            </a:r>
            <a:r>
              <a:rPr lang="hu-HU" dirty="0" err="1"/>
              <a:t>Iaszón</a:t>
            </a:r>
            <a:r>
              <a:rPr lang="hu-HU" dirty="0"/>
              <a:t> és Perszeusz példája világosan ábrázolja ezt a mintát. Egy fiatalember a felnőttkor küszöbén kiszorul az őt megillető pozícióból: Thészeusz nem Athénban, hanem </a:t>
            </a:r>
            <a:r>
              <a:rPr lang="hu-HU" dirty="0" err="1"/>
              <a:t>Troizénben</a:t>
            </a:r>
            <a:r>
              <a:rPr lang="hu-HU" dirty="0"/>
              <a:t> nevelkedett, </a:t>
            </a:r>
            <a:r>
              <a:rPr lang="hu-HU" dirty="0" err="1"/>
              <a:t>Iaszónt</a:t>
            </a:r>
            <a:r>
              <a:rPr lang="hu-HU" dirty="0"/>
              <a:t> </a:t>
            </a:r>
            <a:r>
              <a:rPr lang="hu-HU" dirty="0" err="1"/>
              <a:t>Kheirón</a:t>
            </a:r>
            <a:r>
              <a:rPr lang="hu-HU" dirty="0"/>
              <a:t> kentaurhoz küldik, Perszeuszt kiutasítják </a:t>
            </a:r>
            <a:r>
              <a:rPr lang="hu-HU" dirty="0" err="1"/>
              <a:t>Argoszból</a:t>
            </a:r>
            <a:r>
              <a:rPr lang="hu-HU" dirty="0"/>
              <a:t>. Mielőtt elérnék a megfelelő státuszukat, meg kell látogatniuk egy olyan földet, amit jelentéktelennek írnak le, vagy azért, mert messze van a világszélén, vagy mert egyesíti az emberi vagy „valódi” világot a nem emberivel és szörnyűvel: Thészeusz Krétára, </a:t>
            </a:r>
            <a:r>
              <a:rPr lang="hu-HU" dirty="0" err="1"/>
              <a:t>Iaszón</a:t>
            </a:r>
            <a:r>
              <a:rPr lang="hu-HU" dirty="0"/>
              <a:t> </a:t>
            </a:r>
            <a:r>
              <a:rPr lang="hu-HU" dirty="0" err="1"/>
              <a:t>Kolkhiszba</a:t>
            </a:r>
            <a:r>
              <a:rPr lang="hu-HU" dirty="0"/>
              <a:t>, Perszeusz pedig Etiópiába megy. Különféle megpróbáltatásokon mennek keresztül, amelyek e világok megnyilvánulásai: Thészeusz megöli a Minótauroszt, </a:t>
            </a:r>
            <a:r>
              <a:rPr lang="hu-HU" dirty="0" err="1"/>
              <a:t>Iaszón</a:t>
            </a:r>
            <a:r>
              <a:rPr lang="hu-HU" dirty="0"/>
              <a:t> igába fogott két tűzokádó bronzbikát és felszántotta Arész </a:t>
            </a:r>
            <a:r>
              <a:rPr lang="hu-HU" dirty="0" err="1"/>
              <a:t>mezejét</a:t>
            </a:r>
            <a:r>
              <a:rPr lang="hu-HU" dirty="0"/>
              <a:t>, és Perszeusz pedig megölt egy </a:t>
            </a:r>
            <a:r>
              <a:rPr lang="hu-HU" dirty="0" err="1"/>
              <a:t>gorgót</a:t>
            </a:r>
            <a:r>
              <a:rPr lang="hu-HU" dirty="0"/>
              <a:t>, Meduszát, akinek a tekintete kővé változtatta az embereket, valamint egy tengeri szörnyeteget. Ezeken a próbatételeken rendszeresen fortélyokat használnak, hogy megfordítsák a kedvezőtlen esélyeket: Thészeusz egy gombolyag fonalat használt a </a:t>
            </a:r>
            <a:r>
              <a:rPr lang="hu-HU" dirty="0" err="1"/>
              <a:t>Labürinthoszban</a:t>
            </a:r>
            <a:r>
              <a:rPr lang="hu-HU" dirty="0"/>
              <a:t>, </a:t>
            </a:r>
            <a:r>
              <a:rPr lang="hu-HU" dirty="0" err="1"/>
              <a:t>Iaszón</a:t>
            </a:r>
            <a:r>
              <a:rPr lang="hu-HU" dirty="0"/>
              <a:t> egy mágikus kenőcsöt használt ami megvédte a tüzes bikák leheletétől, és Perszeusz a szárnyas saruját és a láthatatlanná tévő sisakját. Ezek a trükkök győzelmet, királyságot és feleséget hoztak számukra, bár ezen a ponton lehetnek eltérések.</a:t>
            </a:r>
          </a:p>
        </p:txBody>
      </p:sp>
    </p:spTree>
    <p:extLst>
      <p:ext uri="{BB962C8B-B14F-4D97-AF65-F5344CB8AC3E}">
        <p14:creationId xmlns:p14="http://schemas.microsoft.com/office/powerpoint/2010/main" val="1996733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C0D765DC-99F0-4D59-A832-B7B2DE558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553" y="177553"/>
            <a:ext cx="11774302" cy="64172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A beavatási szertartás legtisztább mintája Spártában található. Ez a városállam fiataljait csoportokra osztotta, amelyek olyan megnevezéseket kaptak, mint a mezei vadállatok mint például </a:t>
            </a:r>
            <a:r>
              <a:rPr lang="hu-HU" dirty="0" err="1"/>
              <a:t>agelai</a:t>
            </a:r>
            <a:r>
              <a:rPr lang="hu-HU" dirty="0"/>
              <a:t>, </a:t>
            </a:r>
            <a:r>
              <a:rPr lang="hu-HU" dirty="0" err="1"/>
              <a:t>bouai</a:t>
            </a:r>
            <a:r>
              <a:rPr lang="hu-HU" dirty="0"/>
              <a:t> (csorda) , </a:t>
            </a:r>
            <a:r>
              <a:rPr lang="hu-HU" dirty="0" err="1"/>
              <a:t>bouagoi</a:t>
            </a:r>
            <a:r>
              <a:rPr lang="hu-HU" dirty="0"/>
              <a:t> (csorda vezető) stb. Ezen elit csoportok együtt estek át a </a:t>
            </a:r>
            <a:r>
              <a:rPr lang="hu-HU" dirty="0" err="1"/>
              <a:t>krüpteián</a:t>
            </a:r>
            <a:r>
              <a:rPr lang="hu-HU" dirty="0"/>
              <a:t> a „rejtett időszakon”, körülbelül tizennyolc éves korukban. Ez idő alatt vidéken éltek, ez egy olyan élet, amely szimmetrikus </a:t>
            </a:r>
            <a:r>
              <a:rPr lang="hu-HU" dirty="0" err="1"/>
              <a:t>ellentéte</a:t>
            </a:r>
            <a:r>
              <a:rPr lang="hu-HU" dirty="0"/>
              <a:t> vagy – </a:t>
            </a:r>
            <a:r>
              <a:rPr lang="hu-HU" dirty="0" err="1"/>
              <a:t>Levi</a:t>
            </a:r>
            <a:r>
              <a:rPr lang="hu-HU" dirty="0"/>
              <a:t> Strauss </a:t>
            </a:r>
            <a:r>
              <a:rPr lang="hu-HU" dirty="0" err="1"/>
              <a:t>szavaival</a:t>
            </a:r>
            <a:r>
              <a:rPr lang="hu-HU" dirty="0"/>
              <a:t> élve – „logikai megfordítása” annak a hoplita életnek, amelybe beavatják őket. Ez az inverzió nem a következő életszakaszra felkészülést szolgálja, hanem hogy dramatizálják azt a tényt, hogy megváltozik a státuszuk. </a:t>
            </a:r>
          </a:p>
          <a:p>
            <a:pPr marL="0" indent="0">
              <a:buNone/>
            </a:pPr>
            <a:r>
              <a:rPr lang="hu-HU" dirty="0"/>
              <a:t>Ezen szertartások ideológiájának további példája a Krétai </a:t>
            </a:r>
            <a:r>
              <a:rPr lang="hu-HU" dirty="0" err="1"/>
              <a:t>harpage</a:t>
            </a:r>
            <a:r>
              <a:rPr lang="hu-HU" dirty="0"/>
              <a:t>/</a:t>
            </a:r>
            <a:r>
              <a:rPr lang="hu-HU" dirty="0" err="1"/>
              <a:t>arpagisz</a:t>
            </a:r>
            <a:r>
              <a:rPr lang="hu-HU" dirty="0"/>
              <a:t> („zsarolás, elrablás, erőszak”), ahol egy idősebb fiú elfogott egy tőle fiatalabb fiút, a barátai segítségével, és az </a:t>
            </a:r>
            <a:r>
              <a:rPr lang="hu-HU" dirty="0" err="1"/>
              <a:t>andreionba</a:t>
            </a:r>
            <a:r>
              <a:rPr lang="hu-HU" dirty="0"/>
              <a:t> (férfiak házába) vitte, ahol az elrabló ajándékot adott a fiatalabbnak, ezek után vidékre vitte a fiatal fiút a barátaival együtt. Itt együtt vadásztak és ettek két hónapig, amolyan homoszexuális házasságban éltek, amely felváltotta a heteroszexuális házasságot, amelyre a fiatalabb fiú a szertartás után jogosult volt. Az idősebb szerető két hónap után elengedte a fiatalabbat és páncélzatot adott neki (amely a felnőttkort szimbolizálja), egy bikát ( amely a beavatást szimbolizálja) és egy </a:t>
            </a:r>
            <a:r>
              <a:rPr lang="hu-HU" dirty="0" err="1"/>
              <a:t>kelyhet</a:t>
            </a:r>
            <a:r>
              <a:rPr lang="hu-HU" dirty="0"/>
              <a:t>  (amely a felnőtt férfi </a:t>
            </a:r>
            <a:r>
              <a:rPr lang="hu-HU" dirty="0" err="1"/>
              <a:t>szümpóziumon</a:t>
            </a:r>
            <a:r>
              <a:rPr lang="hu-HU" dirty="0"/>
              <a:t> való részvételre jogosította fel). Az elrabolt személy élete végéig különleges öltözetet viselt és </a:t>
            </a:r>
            <a:r>
              <a:rPr lang="hu-HU" dirty="0" err="1"/>
              <a:t>parastatheisként</a:t>
            </a:r>
            <a:r>
              <a:rPr lang="hu-HU" dirty="0"/>
              <a:t> (segítő) és </a:t>
            </a:r>
            <a:r>
              <a:rPr lang="hu-HU" dirty="0" err="1"/>
              <a:t>kleinosként</a:t>
            </a:r>
            <a:r>
              <a:rPr lang="hu-HU" dirty="0"/>
              <a:t> (híres) hívták.</a:t>
            </a:r>
          </a:p>
        </p:txBody>
      </p:sp>
    </p:spTree>
    <p:extLst>
      <p:ext uri="{BB962C8B-B14F-4D97-AF65-F5344CB8AC3E}">
        <p14:creationId xmlns:p14="http://schemas.microsoft.com/office/powerpoint/2010/main" val="2352300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F2555208-AB73-7397-D92E-CD9997570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1600" dirty="0"/>
              <a:t>Az athéni </a:t>
            </a:r>
            <a:r>
              <a:rPr lang="hu-HU" sz="1600" dirty="0" err="1"/>
              <a:t>ephéboszok</a:t>
            </a:r>
            <a:r>
              <a:rPr lang="hu-HU" sz="1600" dirty="0"/>
              <a:t> (</a:t>
            </a:r>
            <a:r>
              <a:rPr lang="hu-HU" sz="1600" dirty="0" err="1"/>
              <a:t>ifjak</a:t>
            </a:r>
            <a:r>
              <a:rPr lang="hu-HU" sz="1600" dirty="0"/>
              <a:t>, akik </a:t>
            </a:r>
            <a:r>
              <a:rPr lang="hu-HU" sz="1600" dirty="0" err="1"/>
              <a:t>kinőttek</a:t>
            </a:r>
            <a:r>
              <a:rPr lang="hu-HU" sz="1600" dirty="0"/>
              <a:t> a serdülőkorból) fekete köpenyt viseltek, amit amikor polgárok lettek fehérre cseréltek, amely utalás Thészeuszra akinek nem sikerült a vitorláját feketéről fehérre cserélnie. Az öltözet lecserélése egyéb szertartásokban is fellelhető. Spártában a mennyasszonyok haját a </a:t>
            </a:r>
            <a:r>
              <a:rPr lang="hu-HU" sz="1600" dirty="0" err="1"/>
              <a:t>numpheutria</a:t>
            </a:r>
            <a:r>
              <a:rPr lang="hu-HU" sz="1600" dirty="0"/>
              <a:t> (mennyasszonykísérő) levágta, férfi ruházatot és cipőt kaptak és egyedül kellett aludniuk éjszaka a sötétben.</a:t>
            </a:r>
          </a:p>
          <a:p>
            <a:pPr marL="0" indent="0">
              <a:buNone/>
            </a:pPr>
            <a:r>
              <a:rPr lang="hu-HU" sz="1600" dirty="0" err="1"/>
              <a:t>Argoszban</a:t>
            </a:r>
            <a:r>
              <a:rPr lang="hu-HU" sz="1600" dirty="0"/>
              <a:t> a frissen házasodott nőknek szakállat kellett este az ágyban viselniük újdonsült férjeik mellett.</a:t>
            </a:r>
          </a:p>
          <a:p>
            <a:pPr marL="0" indent="0">
              <a:buNone/>
            </a:pPr>
            <a:r>
              <a:rPr lang="hu-HU" sz="1600" dirty="0"/>
              <a:t>Az athéni ifjúság kettő beavatáson ment keresztül, mindkettő külön mítoszokkal és szertartásokkal rendelkezett, az első a </a:t>
            </a:r>
            <a:r>
              <a:rPr lang="hu-HU" sz="1600" b="0" i="0" dirty="0" err="1">
                <a:solidFill>
                  <a:srgbClr val="000000"/>
                </a:solidFill>
                <a:effectLst/>
                <a:latin typeface="opensans_semibold"/>
              </a:rPr>
              <a:t>frátriába</a:t>
            </a:r>
            <a:r>
              <a:rPr lang="hu-HU" sz="1600" dirty="0"/>
              <a:t> a második a démoszba való beavatás.</a:t>
            </a:r>
          </a:p>
          <a:p>
            <a:pPr marL="0" indent="0">
              <a:buNone/>
            </a:pPr>
            <a:r>
              <a:rPr lang="hu-HU" sz="1600" dirty="0"/>
              <a:t>A két beavatás közül a régebbi a </a:t>
            </a:r>
            <a:r>
              <a:rPr lang="hu-HU" sz="1600" dirty="0" err="1"/>
              <a:t>frátriába</a:t>
            </a:r>
            <a:r>
              <a:rPr lang="hu-HU" sz="1600" dirty="0"/>
              <a:t> való felvétel, amely 16 éves korukban történt az </a:t>
            </a:r>
            <a:r>
              <a:rPr lang="hu-HU" sz="1600" dirty="0" err="1"/>
              <a:t>Apaturia</a:t>
            </a:r>
            <a:r>
              <a:rPr lang="hu-HU" sz="1600" dirty="0"/>
              <a:t> ünnepén a </a:t>
            </a:r>
            <a:r>
              <a:rPr lang="hu-HU" sz="1600" dirty="0" err="1"/>
              <a:t>Püanepszion</a:t>
            </a:r>
            <a:r>
              <a:rPr lang="hu-HU" sz="1600" dirty="0"/>
              <a:t> hónapjában (okt.–nov.) Három napig tartott az első napon történt a </a:t>
            </a:r>
            <a:r>
              <a:rPr lang="hu-HU" sz="1600" dirty="0" err="1"/>
              <a:t>Dorpeia</a:t>
            </a:r>
            <a:r>
              <a:rPr lang="hu-HU" sz="1600" dirty="0"/>
              <a:t> (Lakoma), a másodikon az </a:t>
            </a:r>
            <a:r>
              <a:rPr lang="hu-HU" sz="1600" dirty="0" err="1"/>
              <a:t>Anarrhusis</a:t>
            </a:r>
            <a:r>
              <a:rPr lang="hu-HU" sz="1600" dirty="0"/>
              <a:t> (Áldozat) és a harmadik napon a </a:t>
            </a:r>
            <a:r>
              <a:rPr lang="hu-HU" sz="1600" dirty="0" err="1"/>
              <a:t>Koureotis</a:t>
            </a:r>
            <a:r>
              <a:rPr lang="hu-HU" sz="1600" dirty="0"/>
              <a:t> (Hajvágás).</a:t>
            </a:r>
          </a:p>
          <a:p>
            <a:pPr marL="0" indent="0">
              <a:buNone/>
            </a:pPr>
            <a:r>
              <a:rPr lang="hu-HU" sz="1600" dirty="0"/>
              <a:t> A mítosz szerint határvita alakult ki Athén és </a:t>
            </a:r>
            <a:r>
              <a:rPr lang="hu-HU" sz="1600" dirty="0" err="1"/>
              <a:t>Boiótia</a:t>
            </a:r>
            <a:r>
              <a:rPr lang="hu-HU" sz="1600" dirty="0"/>
              <a:t> között Melániáért, amit párbajban döntöttek el a két király az athéni </a:t>
            </a:r>
            <a:r>
              <a:rPr lang="hu-HU" sz="1600" dirty="0" err="1"/>
              <a:t>Thümoetész</a:t>
            </a:r>
            <a:r>
              <a:rPr lang="hu-HU" sz="1600" dirty="0"/>
              <a:t> és a </a:t>
            </a:r>
            <a:r>
              <a:rPr lang="hu-HU" sz="1600" dirty="0" err="1"/>
              <a:t>boiótiai</a:t>
            </a:r>
            <a:r>
              <a:rPr lang="hu-HU" sz="1600" dirty="0"/>
              <a:t> </a:t>
            </a:r>
            <a:r>
              <a:rPr lang="hu-HU" sz="1600" dirty="0" err="1"/>
              <a:t>Xanthus</a:t>
            </a:r>
            <a:r>
              <a:rPr lang="hu-HU" sz="1600" dirty="0"/>
              <a:t> között. Mivel </a:t>
            </a:r>
            <a:r>
              <a:rPr lang="hu-HU" sz="1600" dirty="0" err="1"/>
              <a:t>Thümoetész</a:t>
            </a:r>
            <a:r>
              <a:rPr lang="hu-HU" sz="1600" dirty="0"/>
              <a:t> már túl öreg volt a harchoz, felajánlotta annak a királyságát aki helyette megnyeri a párbajt. </a:t>
            </a:r>
            <a:r>
              <a:rPr lang="hu-HU" sz="1600" dirty="0" err="1"/>
              <a:t>Melanthosz</a:t>
            </a:r>
            <a:r>
              <a:rPr lang="hu-HU" sz="1600" dirty="0"/>
              <a:t> jelentkezett a feladatra és egy trükkel legyőzte </a:t>
            </a:r>
            <a:r>
              <a:rPr lang="hu-HU" sz="1600" dirty="0" err="1"/>
              <a:t>Xanthust</a:t>
            </a:r>
            <a:r>
              <a:rPr lang="hu-HU" sz="1600" dirty="0"/>
              <a:t>: azt állította, hogy </a:t>
            </a:r>
            <a:r>
              <a:rPr lang="hu-HU" sz="1600" dirty="0" err="1"/>
              <a:t>Xanthus</a:t>
            </a:r>
            <a:r>
              <a:rPr lang="hu-HU" sz="1600" dirty="0"/>
              <a:t> beakarta csapni, mivel hozott magával egy segítőt a párbajhoz, amikor </a:t>
            </a:r>
            <a:r>
              <a:rPr lang="hu-HU" sz="1600" dirty="0" err="1"/>
              <a:t>Xanthus</a:t>
            </a:r>
            <a:r>
              <a:rPr lang="hu-HU" sz="1600" dirty="0"/>
              <a:t> megfordult, hogy hátranézzen </a:t>
            </a:r>
            <a:r>
              <a:rPr lang="hu-HU" sz="1600" dirty="0" err="1"/>
              <a:t>Melanthosz</a:t>
            </a:r>
            <a:r>
              <a:rPr lang="hu-HU" sz="1600" dirty="0"/>
              <a:t> megölte őt. Az ősi etimológia szerint az </a:t>
            </a:r>
            <a:r>
              <a:rPr lang="hu-HU" sz="1600" dirty="0" err="1"/>
              <a:t>Apaturia</a:t>
            </a:r>
            <a:r>
              <a:rPr lang="hu-HU" sz="1600" dirty="0"/>
              <a:t> elnevezés e trükkről (</a:t>
            </a:r>
            <a:r>
              <a:rPr lang="hu-HU" sz="1600" dirty="0" err="1"/>
              <a:t>apaté</a:t>
            </a:r>
            <a:r>
              <a:rPr lang="hu-HU" sz="1600" dirty="0"/>
              <a:t>) kapta a nevét.</a:t>
            </a:r>
          </a:p>
          <a:p>
            <a:pPr marL="0" indent="0">
              <a:buNone/>
            </a:pPr>
            <a:r>
              <a:rPr lang="hu-HU" sz="1600" dirty="0"/>
              <a:t>A démoszba, és ezáltal a polgárságba, való beavatás volt a fontosabb miután Kleiszthenész felosztotta az Attikai-félszigetet 10 </a:t>
            </a:r>
            <a:r>
              <a:rPr lang="hu-HU" sz="1600" dirty="0" err="1"/>
              <a:t>phülére</a:t>
            </a:r>
            <a:r>
              <a:rPr lang="hu-HU" sz="1600" dirty="0"/>
              <a:t> mégpedig oly módon, hogy mindegyik </a:t>
            </a:r>
            <a:r>
              <a:rPr lang="hu-HU" sz="1600" dirty="0" err="1"/>
              <a:t>phülé</a:t>
            </a:r>
            <a:r>
              <a:rPr lang="hu-HU" sz="1600" dirty="0"/>
              <a:t> városra, belső területre és tengerparti vidékre (</a:t>
            </a:r>
            <a:r>
              <a:rPr lang="hu-HU" sz="1600" dirty="0" err="1"/>
              <a:t>trittüszre</a:t>
            </a:r>
            <a:r>
              <a:rPr lang="hu-HU" sz="1600" dirty="0"/>
              <a:t>) tagolódott. Minden </a:t>
            </a:r>
            <a:r>
              <a:rPr lang="hu-HU" sz="1600" dirty="0" err="1"/>
              <a:t>trittüsz</a:t>
            </a:r>
            <a:r>
              <a:rPr lang="hu-HU" sz="1600" dirty="0"/>
              <a:t> községekből (démoszból) állt. Tizennyolc éves korukban az </a:t>
            </a:r>
            <a:r>
              <a:rPr lang="hu-HU" sz="1600" dirty="0" err="1"/>
              <a:t>ephéboszokat</a:t>
            </a:r>
            <a:r>
              <a:rPr lang="hu-HU" sz="1600" dirty="0"/>
              <a:t> felvették a démoszba miután bizonyították érettségüket valamint szüleik állampolgárságát, amelyet a </a:t>
            </a:r>
            <a:r>
              <a:rPr lang="hu-HU" sz="1600" dirty="0" err="1"/>
              <a:t>bulé</a:t>
            </a:r>
            <a:r>
              <a:rPr lang="hu-HU" sz="1600" dirty="0"/>
              <a:t> megerősített. Csoportokba szerveződve felkeresték Athén szent helyeit, először az </a:t>
            </a:r>
            <a:r>
              <a:rPr lang="hu-HU" sz="1600" dirty="0" err="1"/>
              <a:t>ephéboszi</a:t>
            </a:r>
            <a:r>
              <a:rPr lang="hu-HU" sz="1600" dirty="0"/>
              <a:t> esküt tették le </a:t>
            </a:r>
            <a:r>
              <a:rPr lang="hu-HU" sz="1600" b="0" i="0" dirty="0" err="1">
                <a:effectLst/>
                <a:latin typeface="Google Sans"/>
              </a:rPr>
              <a:t>Agraulosz</a:t>
            </a:r>
            <a:r>
              <a:rPr lang="hu-HU" sz="1600" b="0" i="0" dirty="0">
                <a:effectLst/>
                <a:latin typeface="Google Sans"/>
              </a:rPr>
              <a:t> szentélyében az Akropoliszban. A</a:t>
            </a:r>
            <a:r>
              <a:rPr lang="hu-HU" sz="1600" dirty="0">
                <a:latin typeface="Google Sans"/>
              </a:rPr>
              <a:t> Kr. e. 4. századtól kezdődően, a teljes polgári jogok elérése érdekében kétéves állami képzést kaptak (</a:t>
            </a:r>
            <a:r>
              <a:rPr lang="hu-HU" sz="1600" dirty="0" err="1">
                <a:latin typeface="Google Sans"/>
              </a:rPr>
              <a:t>ephébia</a:t>
            </a:r>
            <a:r>
              <a:rPr lang="hu-HU" sz="1600" dirty="0">
                <a:latin typeface="Google Sans"/>
              </a:rPr>
              <a:t>), mely egyben fegyveres szolgálattal is járt. Az </a:t>
            </a:r>
            <a:r>
              <a:rPr lang="hu-HU" sz="1600" dirty="0" err="1">
                <a:latin typeface="Google Sans"/>
              </a:rPr>
              <a:t>ephéboszok</a:t>
            </a:r>
            <a:r>
              <a:rPr lang="hu-HU" sz="1600" dirty="0">
                <a:latin typeface="Google Sans"/>
              </a:rPr>
              <a:t> legfőbb katonai kiképzését Attika határán lévő erődökben végezték. A második év elején be kellett mutatniuk képességeiket színházi gyűlés előtt, ahol pajzsot és lándzsát kaptak a várostól. Hogy kiképzésüket ne zavarják felmentették őket az adózás a bíróság előtti kötelezettségeik alól. A második év végén csatlakoztak a polgárság soraiban és teljes polgári jogokat kaptak. </a:t>
            </a:r>
          </a:p>
          <a:p>
            <a:pPr marL="0" indent="0">
              <a:buNone/>
            </a:pPr>
            <a:r>
              <a:rPr lang="hu-HU" sz="1600" dirty="0">
                <a:latin typeface="Google Sans"/>
              </a:rPr>
              <a:t>Thészeusz volt a legkiválóbb hős az </a:t>
            </a:r>
            <a:r>
              <a:rPr lang="hu-HU" sz="1600" dirty="0" err="1">
                <a:latin typeface="Google Sans"/>
              </a:rPr>
              <a:t>ephéboszok</a:t>
            </a:r>
            <a:r>
              <a:rPr lang="hu-HU" sz="1600" dirty="0">
                <a:latin typeface="Google Sans"/>
              </a:rPr>
              <a:t> szemében, és az utazásának mítosza valamint a visszatérése a városba szolgálhatott a rítusok alapjául, amelyeken az athéni ifjúság átesett. Ősszel, a visszatérésnek hagyományos időpontjában, három Thészeuszhoz kapcsolódó fesztivált is tartottak, amely egyfajta rituális hátteret is szolgáltatott az </a:t>
            </a:r>
            <a:r>
              <a:rPr lang="hu-HU" sz="1600" dirty="0" err="1">
                <a:latin typeface="Google Sans"/>
              </a:rPr>
              <a:t>ephéboszoknak</a:t>
            </a:r>
            <a:r>
              <a:rPr lang="hu-HU" sz="1600" dirty="0">
                <a:latin typeface="Google Sans"/>
              </a:rPr>
              <a:t> a határvidékről a városba való visszatéréshez.</a:t>
            </a:r>
          </a:p>
        </p:txBody>
      </p:sp>
    </p:spTree>
    <p:extLst>
      <p:ext uri="{BB962C8B-B14F-4D97-AF65-F5344CB8AC3E}">
        <p14:creationId xmlns:p14="http://schemas.microsoft.com/office/powerpoint/2010/main" val="856875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227141-38D7-50D4-348B-F4C584451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820"/>
          </a:xfrm>
        </p:spPr>
        <p:txBody>
          <a:bodyPr>
            <a:normAutofit fontScale="90000"/>
          </a:bodyPr>
          <a:lstStyle/>
          <a:p>
            <a:pPr algn="ctr"/>
            <a:r>
              <a:rPr lang="hu-HU" sz="4000" dirty="0"/>
              <a:t>Lovagok</a:t>
            </a:r>
            <a:r>
              <a:rPr lang="hu-HU" dirty="0"/>
              <a:t> és </a:t>
            </a:r>
            <a:r>
              <a:rPr lang="hu-HU" dirty="0" err="1"/>
              <a:t>ephébia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D62F07-B9D8-2203-A3D1-91DBFB27E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52946"/>
            <a:ext cx="11076709" cy="56526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A hurka árus bele illik az </a:t>
            </a:r>
            <a:r>
              <a:rPr lang="hu-HU" dirty="0" err="1"/>
              <a:t>ephéboszi</a:t>
            </a:r>
            <a:r>
              <a:rPr lang="hu-HU" dirty="0"/>
              <a:t> mítoszokba és szertartásokba.</a:t>
            </a:r>
          </a:p>
          <a:p>
            <a:pPr marL="0" indent="0">
              <a:buNone/>
            </a:pPr>
            <a:r>
              <a:rPr lang="hu-HU" dirty="0"/>
              <a:t>Egykorú az </a:t>
            </a:r>
            <a:r>
              <a:rPr lang="hu-HU" dirty="0" err="1"/>
              <a:t>ephéboszi</a:t>
            </a:r>
            <a:r>
              <a:rPr lang="hu-HU" dirty="0"/>
              <a:t> mitológiai hősökkel és az athéni vagy spártai fiatalsággal, és a felnőttkor küszöbén áll. Kétségei támadnak afelől, hogy teljes jogú polgár lehet-e, de a győzelme után a Kar emlékezteti, hogy általuk azzá vált. Mint a hősöknél, ez az első trükkje: a politikai szakértelmének hiánya a legjobb tulajdonsága.</a:t>
            </a:r>
          </a:p>
          <a:p>
            <a:pPr marL="0" indent="0">
              <a:buNone/>
            </a:pPr>
            <a:r>
              <a:rPr lang="hu-HU" dirty="0"/>
              <a:t>A hurkást </a:t>
            </a:r>
            <a:r>
              <a:rPr lang="hu-HU" dirty="0" err="1"/>
              <a:t>Arisztopnahész</a:t>
            </a:r>
            <a:r>
              <a:rPr lang="hu-HU" dirty="0"/>
              <a:t> úgy jellemezi, hogy meg lehessen különböztetni az átlagos állampolgártól. Nem törekszik arra, hogy </a:t>
            </a:r>
            <a:r>
              <a:rPr lang="hu-HU" dirty="0" err="1"/>
              <a:t>kalokagáthiáról</a:t>
            </a:r>
            <a:r>
              <a:rPr lang="hu-HU" dirty="0"/>
              <a:t> (kiválóságról és erkölcsöségről) legyen híres mint, ahogy egy állampolgár tenné, hanem az alacsony társadalmi származására büszke. Az, hogy bevallja hogy saját magát által lett prostituált, megmutatja hogy szexuálisan marginális: egyetlen állampolgár sem ismerné ezt be, mivel az </a:t>
            </a:r>
            <a:r>
              <a:rPr lang="hu-HU" dirty="0" err="1"/>
              <a:t>atimia</a:t>
            </a:r>
            <a:r>
              <a:rPr lang="hu-HU" dirty="0"/>
              <a:t> (becstelenség, a teljes vagy részleges polgári jogok elvesztése) büntetésével járt volna. Ez emlékeztető a szexuális szerepek </a:t>
            </a:r>
            <a:r>
              <a:rPr lang="hu-HU" dirty="0" err="1"/>
              <a:t>felcserélődésére</a:t>
            </a:r>
            <a:r>
              <a:rPr lang="hu-HU" dirty="0"/>
              <a:t> az </a:t>
            </a:r>
            <a:r>
              <a:rPr lang="hu-HU" dirty="0" err="1"/>
              <a:t>ephéboszi</a:t>
            </a:r>
            <a:r>
              <a:rPr lang="hu-HU" dirty="0"/>
              <a:t> mítoszokban és szertartásokban. Továbbá a kis kereskedők csoportjához tartozik, akik közül biztosan voltak állampolgárok, de leginkább idegenek voltak: nem kevés politikai gondolkozó érvelt eme csoport polgárságból való kizárása mellett.</a:t>
            </a:r>
          </a:p>
        </p:txBody>
      </p:sp>
    </p:spTree>
    <p:extLst>
      <p:ext uri="{BB962C8B-B14F-4D97-AF65-F5344CB8AC3E}">
        <p14:creationId xmlns:p14="http://schemas.microsoft.com/office/powerpoint/2010/main" val="3854846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10CB59-66E3-C6A1-0592-9BE46F52E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64" y="138544"/>
            <a:ext cx="11261436" cy="655781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dirty="0"/>
              <a:t>A hurkás a </a:t>
            </a:r>
            <a:r>
              <a:rPr lang="hu-HU" dirty="0" err="1"/>
              <a:t>Kerameikoszhoz</a:t>
            </a:r>
            <a:r>
              <a:rPr lang="hu-HU" dirty="0"/>
              <a:t> köthető, amely terület csekély jelentőségű. Szó szerint a város szélén található, a hurka árus ki is emeli, hogy a kapuknál dolgozott. A </a:t>
            </a:r>
            <a:r>
              <a:rPr lang="hu-HU" dirty="0" err="1"/>
              <a:t>Kerameikosz</a:t>
            </a:r>
            <a:r>
              <a:rPr lang="hu-HU" dirty="0"/>
              <a:t> volt a város temetkezési helye, ahol az élők és a holtak világa találkozott. A város jelentéktelenebb csoportjainak otthonául szolgált, mint például a prostituáltak, valamint a kutya- és farhús árusok. A hurkás főleg a sósvízi halárusokkal asszociálja magát, akiket a legdurvábbaknak tartottak a kereskedők között. A hurkás tehát teljesen eltér, az Agora vagy a </a:t>
            </a:r>
            <a:r>
              <a:rPr lang="hu-HU" dirty="0" err="1"/>
              <a:t>Pnüx</a:t>
            </a:r>
            <a:r>
              <a:rPr lang="hu-HU" dirty="0"/>
              <a:t> hatalmi központjában lévő állampolgártól. Pont mint egy </a:t>
            </a:r>
            <a:r>
              <a:rPr lang="hu-HU" dirty="0" err="1"/>
              <a:t>ephébosz</a:t>
            </a:r>
            <a:r>
              <a:rPr lang="hu-HU" dirty="0"/>
              <a:t> ő is sok szerepcserén megy keresztül, szóval Athén megmentője olyan időszakban él amikor  legaljább </a:t>
            </a:r>
            <a:r>
              <a:rPr lang="hu-HU" dirty="0" err="1"/>
              <a:t>legaljábbikának</a:t>
            </a:r>
            <a:r>
              <a:rPr lang="hu-HU" dirty="0"/>
              <a:t> számít.</a:t>
            </a:r>
          </a:p>
          <a:p>
            <a:pPr marL="0" indent="0">
              <a:buNone/>
            </a:pPr>
            <a:r>
              <a:rPr lang="hu-HU" dirty="0"/>
              <a:t>Az </a:t>
            </a:r>
            <a:r>
              <a:rPr lang="hu-HU" dirty="0" err="1"/>
              <a:t>ephéboszi</a:t>
            </a:r>
            <a:r>
              <a:rPr lang="hu-HU" dirty="0"/>
              <a:t> mitológiai hősök gyakran kapnak isteni segítséget, pont mint a hurka árus, hiába az alávalósága. Egy sor ómen jelzi előre sikerét. Ő az alanya a </a:t>
            </a:r>
            <a:r>
              <a:rPr lang="hu-HU" dirty="0" err="1"/>
              <a:t>Paphlagontól</a:t>
            </a:r>
            <a:r>
              <a:rPr lang="hu-HU" dirty="0"/>
              <a:t> ellopott jóslatnak, és a szerepébe is isteni szerencse árán került. Apollón, aki az </a:t>
            </a:r>
            <a:r>
              <a:rPr lang="hu-HU" dirty="0" err="1"/>
              <a:t>ephéboszi</a:t>
            </a:r>
            <a:r>
              <a:rPr lang="hu-HU" dirty="0"/>
              <a:t> változási szertartásokat irányító isten vele van, és Athéné utasítja, hogy győzze le </a:t>
            </a:r>
            <a:r>
              <a:rPr lang="hu-HU" dirty="0" err="1"/>
              <a:t>Paphlagont</a:t>
            </a:r>
            <a:r>
              <a:rPr lang="hu-HU" dirty="0"/>
              <a:t>, ő adja neki az ötletet, hogy lopja el a nyulat. Az, hogy ő fiatalítja meg a Démoszt, Médeia varázslónő ember feletti erejére utal.</a:t>
            </a:r>
          </a:p>
          <a:p>
            <a:pPr marL="0" indent="0">
              <a:buNone/>
            </a:pPr>
            <a:r>
              <a:rPr lang="hu-HU" dirty="0"/>
              <a:t>A hősöknek az isteni segítségen kívül, a ravaszságukra is gyakran szükségük van.</a:t>
            </a:r>
          </a:p>
          <a:p>
            <a:pPr marL="0" indent="0">
              <a:buNone/>
            </a:pPr>
            <a:r>
              <a:rPr lang="hu-HU" dirty="0"/>
              <a:t>Ez különösen igaz a hurkásra, mivel </a:t>
            </a:r>
            <a:r>
              <a:rPr lang="hu-HU" dirty="0" err="1"/>
              <a:t>Paphlagon</a:t>
            </a:r>
            <a:r>
              <a:rPr lang="hu-HU" dirty="0"/>
              <a:t> </a:t>
            </a:r>
            <a:r>
              <a:rPr lang="hu-HU" dirty="0" err="1"/>
              <a:t>rendkívűl</a:t>
            </a:r>
            <a:r>
              <a:rPr lang="hu-HU" dirty="0"/>
              <a:t> dörzsölt. A színjáték megtévesztések, csalások küzdelmének sorozata. Mindketten </a:t>
            </a:r>
            <a:r>
              <a:rPr lang="hu-HU" dirty="0" err="1"/>
              <a:t>jártasak</a:t>
            </a:r>
            <a:r>
              <a:rPr lang="hu-HU" dirty="0"/>
              <a:t> a lopásban és mindkettő hasonlóságot mutat az ős-csalóval </a:t>
            </a:r>
            <a:r>
              <a:rPr lang="hu-HU" b="0" i="0" dirty="0" err="1">
                <a:effectLst/>
                <a:latin typeface="Google Sans"/>
              </a:rPr>
              <a:t>Themisztoklésszel</a:t>
            </a:r>
            <a:r>
              <a:rPr lang="hu-HU" b="0" i="0" dirty="0">
                <a:effectLst/>
                <a:latin typeface="Google Sans"/>
              </a:rPr>
              <a:t>. A hurkás végső győzelme is </a:t>
            </a:r>
            <a:r>
              <a:rPr lang="hu-HU" b="0" i="0" dirty="0" err="1">
                <a:effectLst/>
                <a:latin typeface="Google Sans"/>
              </a:rPr>
              <a:t>gőgségéből</a:t>
            </a:r>
            <a:r>
              <a:rPr lang="hu-HU" b="0" i="0" dirty="0">
                <a:effectLst/>
                <a:latin typeface="Google Sans"/>
              </a:rPr>
              <a:t> fakad, a nincstelenségét használja előnyére:  ő már mindenét a Démosznak adta, nem úgy mint </a:t>
            </a:r>
            <a:r>
              <a:rPr lang="hu-HU" b="0" i="0" dirty="0" err="1">
                <a:effectLst/>
                <a:latin typeface="Google Sans"/>
              </a:rPr>
              <a:t>Paphlagon</a:t>
            </a:r>
            <a:r>
              <a:rPr lang="hu-HU" b="0" i="0" dirty="0">
                <a:effectLst/>
                <a:latin typeface="Google Sans"/>
              </a:rPr>
              <a:t>. </a:t>
            </a:r>
          </a:p>
          <a:p>
            <a:pPr marL="0" indent="0">
              <a:buNone/>
            </a:pPr>
            <a:r>
              <a:rPr lang="hu-HU" dirty="0"/>
              <a:t>Jellemzően a mitikus versenyek és az </a:t>
            </a:r>
            <a:r>
              <a:rPr lang="hu-HU" dirty="0" err="1"/>
              <a:t>ephéboszok</a:t>
            </a:r>
            <a:r>
              <a:rPr lang="hu-HU" dirty="0"/>
              <a:t> kiképzése egy olyan világban játszódik, amely így vagy úgy a feje tetejére van állítva. Tehát egy olyan világ, ahol az athéni Démosz egy vén bolond akit egy rabszolga és egy idegen ural, nyilvánvalóan rendezetlen. Az </a:t>
            </a:r>
            <a:r>
              <a:rPr lang="hu-HU" dirty="0" err="1"/>
              <a:t>ephéboszokkal</a:t>
            </a:r>
            <a:r>
              <a:rPr lang="hu-HU" dirty="0"/>
              <a:t> összefüggésben különösen figyelemre méltó a kettő alkalom, amikor a hurkás ugyanazt a „Nézd mögötted”  trükköt használja, pont mint </a:t>
            </a:r>
            <a:r>
              <a:rPr lang="hu-HU" dirty="0" err="1"/>
              <a:t>Melanthosz</a:t>
            </a:r>
            <a:r>
              <a:rPr lang="hu-HU" dirty="0"/>
              <a:t> aki az </a:t>
            </a:r>
            <a:r>
              <a:rPr lang="hu-HU" dirty="0" err="1"/>
              <a:t>Apaturia</a:t>
            </a:r>
            <a:r>
              <a:rPr lang="hu-HU" dirty="0"/>
              <a:t> mítoszába ezzel a trükkel győzött.</a:t>
            </a:r>
          </a:p>
        </p:txBody>
      </p:sp>
    </p:spTree>
    <p:extLst>
      <p:ext uri="{BB962C8B-B14F-4D97-AF65-F5344CB8AC3E}">
        <p14:creationId xmlns:p14="http://schemas.microsoft.com/office/powerpoint/2010/main" val="829184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17DD9E-E253-4A79-BD30-1588619B3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676" y="150920"/>
            <a:ext cx="11940466" cy="65517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/>
              <a:t>A hurkás győzelme </a:t>
            </a:r>
            <a:r>
              <a:rPr lang="hu-HU" dirty="0" err="1"/>
              <a:t>Paphlagon</a:t>
            </a:r>
            <a:r>
              <a:rPr lang="hu-HU" dirty="0"/>
              <a:t> felett elhozza neki a új pozícióját, mivel a legalacsonyabb státuszból a Démosz vezető polgárává vált, és nem kellett többé a kapunál dolgoznia. Pont, mint Thészeusz a jelentéktelenségből a hatalom központjába került. Thészeusz a mítoszban király lesz, a színjátékban ezt a szerepet a Démosz tölti be.</a:t>
            </a:r>
          </a:p>
          <a:p>
            <a:pPr marL="0" indent="0">
              <a:buNone/>
            </a:pPr>
            <a:r>
              <a:rPr lang="hu-HU" dirty="0"/>
              <a:t>A hurkás státusz változásának további két jele van. Először is ott van a békazöld köpeny. A pontos jelentőségét ennek a ruhadarabnak és a színének nehéz megállapítani, de a ruhaváltásnak fontos jelentése van mítoszokban és rituálékban: az </a:t>
            </a:r>
            <a:r>
              <a:rPr lang="hu-HU" dirty="0" err="1"/>
              <a:t>ephéboszok</a:t>
            </a:r>
            <a:r>
              <a:rPr lang="hu-HU" dirty="0"/>
              <a:t> nem viseltek a kiképzésük után fekete köpenyeket, és a hurkás új ruhákat visel, hogy jelezze új státuszát.</a:t>
            </a:r>
          </a:p>
          <a:p>
            <a:pPr marL="0" indent="0">
              <a:buNone/>
            </a:pPr>
            <a:r>
              <a:rPr lang="hu-HU" dirty="0"/>
              <a:t>Másodszorra amikor győz végre megtudjuk a nevét </a:t>
            </a:r>
            <a:r>
              <a:rPr lang="hu-HU" dirty="0" err="1"/>
              <a:t>Agorakritos</a:t>
            </a:r>
            <a:r>
              <a:rPr lang="hu-HU" dirty="0"/>
              <a:t> ( „mert a vásárba patvarkodva élek”), ez egy utalás az </a:t>
            </a:r>
            <a:r>
              <a:rPr lang="hu-HU" dirty="0" err="1"/>
              <a:t>ephéboszok</a:t>
            </a:r>
            <a:r>
              <a:rPr lang="hu-HU" dirty="0"/>
              <a:t> kiképzése során átélt megpróbáltatásokra és a mitológiára. </a:t>
            </a:r>
            <a:r>
              <a:rPr lang="hu-HU" dirty="0" err="1"/>
              <a:t>Ezidáig</a:t>
            </a:r>
            <a:r>
              <a:rPr lang="hu-HU" dirty="0"/>
              <a:t> úgy viselkedett mint egy senki, de most kiderült hogy ő az akiről a jóslatok </a:t>
            </a:r>
            <a:r>
              <a:rPr lang="hu-HU" dirty="0" err="1"/>
              <a:t>Paphlagont</a:t>
            </a:r>
            <a:r>
              <a:rPr lang="hu-HU" dirty="0"/>
              <a:t> figyelmeztették. Ugyanígy tett Odüsszeusz, aki becsapta a </a:t>
            </a:r>
            <a:r>
              <a:rPr lang="hu-HU" dirty="0" err="1"/>
              <a:t>küklopszt</a:t>
            </a:r>
            <a:r>
              <a:rPr lang="hu-HU" dirty="0"/>
              <a:t> ravaszságával, amikor nem árulta el neki a nevét, így a küklopsz nem tudta, hogy ő az az ember akiről a jóslatok figyelmeztették. Az athéni gyerekek akkor kapták a nevüket amikor apáik elfogadták őket.</a:t>
            </a:r>
          </a:p>
        </p:txBody>
      </p:sp>
    </p:spTree>
    <p:extLst>
      <p:ext uri="{BB962C8B-B14F-4D97-AF65-F5344CB8AC3E}">
        <p14:creationId xmlns:p14="http://schemas.microsoft.com/office/powerpoint/2010/main" val="857931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9B37D915-5447-4F35-97A3-1FBDE6A58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013" y="2601157"/>
            <a:ext cx="10688714" cy="1322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8800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7837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2029</Words>
  <Application>Microsoft Office PowerPoint</Application>
  <PresentationFormat>Szélesvásznú</PresentationFormat>
  <Paragraphs>32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Google Sans</vt:lpstr>
      <vt:lpstr>opensans_semibold</vt:lpstr>
      <vt:lpstr>Office-téma</vt:lpstr>
      <vt:lpstr>Angus Morton Bowie Arisztophanész: Mítosz, szertartás és komédia </vt:lpstr>
      <vt:lpstr>Beavatási szertartás</vt:lpstr>
      <vt:lpstr>PowerPoint-bemutató</vt:lpstr>
      <vt:lpstr>PowerPoint-bemutató</vt:lpstr>
      <vt:lpstr>PowerPoint-bemutató</vt:lpstr>
      <vt:lpstr>PowerPoint-bemutató</vt:lpstr>
      <vt:lpstr>Lovagok és ephébia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Angus Morton Bowie Arisztophanész: Mítosz, rítusok és komédia</dc:title>
  <dc:creator>Bardóczi Armand Attila EWADDK</dc:creator>
  <cp:lastModifiedBy>Sándor Kocsis</cp:lastModifiedBy>
  <cp:revision>39</cp:revision>
  <dcterms:created xsi:type="dcterms:W3CDTF">2023-11-15T16:33:00Z</dcterms:created>
  <dcterms:modified xsi:type="dcterms:W3CDTF">2023-11-17T10:19:13Z</dcterms:modified>
</cp:coreProperties>
</file>