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58" r:id="rId6"/>
    <p:sldId id="261" r:id="rId7"/>
    <p:sldId id="260" r:id="rId8"/>
    <p:sldId id="265" r:id="rId9"/>
    <p:sldId id="266" r:id="rId10"/>
    <p:sldId id="267" r:id="rId11"/>
    <p:sldId id="268" r:id="rId12"/>
    <p:sldId id="269" r:id="rId13"/>
    <p:sldId id="259" r:id="rId1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749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30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809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4063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03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91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7737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16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5153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3894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354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6272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1859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6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3530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0679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493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087931-F5FC-43D4-9DBA-09CD308DF53E}" type="datetimeFigureOut">
              <a:rPr lang="hu-HU" smtClean="0"/>
              <a:t>2023. 11. 16.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2426707-5AA3-42BD-A73B-0D776759E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841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Ancient_Rome_and_win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A rómaiak és a borfogyasztás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1127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mtClean="0"/>
              <a:t>Pompeii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Római birodalom egyik, ha nem a legfontosabb bortermelői központja volt.</a:t>
            </a:r>
          </a:p>
          <a:p>
            <a:r>
              <a:rPr lang="hu-HU" dirty="0" smtClean="0"/>
              <a:t>A szőlőskertek jórészt a Vezúv lankáin helyezkedtek el, ennek köszönhető a borok kimagasló minősége, hiszen a hegy környéki talajnak kiváló minősége volt. </a:t>
            </a:r>
          </a:p>
          <a:p>
            <a:r>
              <a:rPr lang="hu-HU" dirty="0" smtClean="0"/>
              <a:t>Érdemes megemlíteni, hogy számos forrás tanúskodik a helyi lakosok borfogyasztási szokásiról is.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27791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2" y="2469845"/>
            <a:ext cx="9601196" cy="3582611"/>
          </a:xfrm>
        </p:spPr>
        <p:txBody>
          <a:bodyPr>
            <a:normAutofit fontScale="92500"/>
          </a:bodyPr>
          <a:lstStyle/>
          <a:p>
            <a:r>
              <a:rPr lang="hu-HU" dirty="0" smtClean="0"/>
              <a:t>Városszerte különösen nagy tisztelet övezte Bacchust a bor Istenét. Számtalan mozaik, szobor őrzi ennek az emlékét. </a:t>
            </a:r>
          </a:p>
          <a:p>
            <a:r>
              <a:rPr lang="hu-HU" dirty="0" smtClean="0"/>
              <a:t>A Vezúv kitörése nem csak a várost, hanem az ültetvények nagy részét is elpusztította. Ezután a környék borainak az árai meredeken emelkedni kezdtek, így már csak a legtehetősebbek engedhették meg maguknak, hogy ezt a bort </a:t>
            </a:r>
            <a:r>
              <a:rPr lang="hu-HU" dirty="0" err="1" smtClean="0"/>
              <a:t>fogyasszák</a:t>
            </a:r>
            <a:r>
              <a:rPr lang="hu-HU" dirty="0" smtClean="0"/>
              <a:t>.</a:t>
            </a:r>
          </a:p>
          <a:p>
            <a:r>
              <a:rPr lang="hu-HU" dirty="0" smtClean="0"/>
              <a:t>Későbbiekben az ásatások során számos </a:t>
            </a:r>
            <a:r>
              <a:rPr lang="hu-HU" dirty="0" err="1" smtClean="0"/>
              <a:t>számos</a:t>
            </a:r>
            <a:r>
              <a:rPr lang="hu-HU" dirty="0" smtClean="0"/>
              <a:t> ültetvényt és présházat találtak. Ezek közül a 2000-es évekre párat újratelepítettek. Azzal a céllal, hogy a legújabb tudományos kutatások segítségével reprodukálni tudják ókori rómaiak által előállított bort, újabb szőlőfajták nemesítésével.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65498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65882" y="4834040"/>
            <a:ext cx="9601196" cy="1303867"/>
          </a:xfrm>
        </p:spPr>
        <p:txBody>
          <a:bodyPr>
            <a:normAutofit/>
          </a:bodyPr>
          <a:lstStyle/>
          <a:p>
            <a:pPr algn="l"/>
            <a:r>
              <a:rPr lang="hu-HU" sz="2200" dirty="0" smtClean="0"/>
              <a:t>A középső képen Bacchus látható a Vezúv lábánál, míg az utolsó képen a borkedvelők által </a:t>
            </a:r>
            <a:r>
              <a:rPr lang="hu-HU" sz="2200" dirty="0" smtClean="0"/>
              <a:t>is </a:t>
            </a:r>
            <a:r>
              <a:rPr lang="hu-HU" sz="2200" dirty="0" smtClean="0"/>
              <a:t>gyakran látogatott </a:t>
            </a:r>
            <a:r>
              <a:rPr lang="hu-HU" sz="2200" dirty="0" smtClean="0"/>
              <a:t>újratelepített </a:t>
            </a:r>
            <a:r>
              <a:rPr lang="hu-HU" sz="2200" dirty="0" smtClean="0"/>
              <a:t>ültetvény a „ </a:t>
            </a:r>
            <a:r>
              <a:rPr lang="hu-HU" sz="2200" dirty="0" err="1" smtClean="0"/>
              <a:t>Foro</a:t>
            </a:r>
            <a:r>
              <a:rPr lang="hu-HU" sz="2200" dirty="0" smtClean="0"/>
              <a:t> </a:t>
            </a:r>
            <a:r>
              <a:rPr lang="hu-HU" sz="2200" dirty="0" err="1" smtClean="0"/>
              <a:t>Boario</a:t>
            </a:r>
            <a:r>
              <a:rPr lang="hu-HU" sz="2200" dirty="0" smtClean="0"/>
              <a:t>” látható. </a:t>
            </a:r>
            <a:endParaRPr lang="hu-HU" sz="22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840" y="848098"/>
            <a:ext cx="4092874" cy="323538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0663" y="848098"/>
            <a:ext cx="4473098" cy="335482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400" y="848098"/>
            <a:ext cx="3332160" cy="433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021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Szüretelés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A szüretelés elengedhetetlen feltétele, hogy a szőlőszemek elérjék a megfelelő érettségi szintet. Ennek felismerésével kapcsolatban számos praktika olvasható az ókori forrásokban( </a:t>
            </a:r>
            <a:r>
              <a:rPr lang="hu-HU" dirty="0" err="1" smtClean="0"/>
              <a:t>Columella</a:t>
            </a:r>
            <a:r>
              <a:rPr lang="hu-HU" dirty="0" smtClean="0"/>
              <a:t>, </a:t>
            </a:r>
            <a:r>
              <a:rPr lang="hu-HU" dirty="0" err="1" smtClean="0"/>
              <a:t>Palladius</a:t>
            </a:r>
            <a:r>
              <a:rPr lang="hu-HU" dirty="0" smtClean="0"/>
              <a:t> és Deiphanes</a:t>
            </a:r>
            <a:r>
              <a:rPr lang="hu-HU" baseline="30000" dirty="0" smtClean="0"/>
              <a:t>1) </a:t>
            </a:r>
            <a:r>
              <a:rPr lang="hu-HU" dirty="0" smtClean="0"/>
              <a:t> Egyes források a </a:t>
            </a:r>
            <a:r>
              <a:rPr lang="hu-HU" dirty="0" smtClean="0"/>
              <a:t>szőlőszemek </a:t>
            </a:r>
            <a:r>
              <a:rPr lang="hu-HU" dirty="0" smtClean="0"/>
              <a:t>színe, míg mások kóstolás alapján állapítják meg a szüretelés kezdőidőpontját.</a:t>
            </a:r>
          </a:p>
          <a:p>
            <a:r>
              <a:rPr lang="hu-HU" dirty="0" smtClean="0"/>
              <a:t>Egészen mélyreható írások készültek a szüreteléssel kapcsolatban. Az </a:t>
            </a:r>
            <a:r>
              <a:rPr lang="hu-HU" dirty="0"/>
              <a:t>egyik ilyen legérdekesebb </a:t>
            </a:r>
            <a:r>
              <a:rPr lang="hu-HU" dirty="0" err="1" smtClean="0"/>
              <a:t>Tchernia</a:t>
            </a:r>
            <a:r>
              <a:rPr lang="hu-HU" dirty="0" smtClean="0"/>
              <a:t> nevéhez köthető. Tanulmányában azt fejtette ki, hogy a </a:t>
            </a:r>
            <a:r>
              <a:rPr lang="hu-HU" dirty="0" smtClean="0"/>
              <a:t>szüretelés </a:t>
            </a:r>
            <a:r>
              <a:rPr lang="hu-HU" dirty="0" smtClean="0"/>
              <a:t>időpontjának előrehozatala mennyivel befolyásolhatja a bor cukortartalmát.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12538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Maga a szüretelés folyamatát bérmunkások végezték. Volt egy speciális metszőkésők, amivel a szőlőfürtöket könnyedén eltudták választani a szártól. Ezeket kosarakba helyezték és a többi munkás a présházba vitte. Itt szétválasztották az étkezési fogyasztásra szántakat a többitől. </a:t>
            </a:r>
            <a:r>
              <a:rPr lang="hu-HU" dirty="0" smtClean="0"/>
              <a:t>Ezután kezdetét vette a </a:t>
            </a:r>
            <a:r>
              <a:rPr lang="hu-HU" dirty="0" err="1" smtClean="0"/>
              <a:t>présselés</a:t>
            </a:r>
            <a:r>
              <a:rPr lang="hu-HU" dirty="0" smtClean="0"/>
              <a:t> folyamata. </a:t>
            </a:r>
          </a:p>
          <a:p>
            <a:r>
              <a:rPr lang="hu-HU" dirty="0" smtClean="0"/>
              <a:t>Az emberi munkaerő mellett előszeretettel alkalmaztak szamarakat is.</a:t>
            </a:r>
            <a:endParaRPr lang="hu-HU" dirty="0" smtClean="0"/>
          </a:p>
          <a:p>
            <a:r>
              <a:rPr lang="hu-HU" dirty="0" smtClean="0"/>
              <a:t>Cato szerint 40 bérmunkás bérbefogadása volt a legideálisabb egy 100 </a:t>
            </a:r>
            <a:r>
              <a:rPr lang="hu-HU" dirty="0" err="1" smtClean="0"/>
              <a:t>iugera</a:t>
            </a:r>
            <a:r>
              <a:rPr lang="hu-HU" dirty="0" smtClean="0"/>
              <a:t> nagyságú (25,2 </a:t>
            </a:r>
            <a:r>
              <a:rPr lang="hu-HU" dirty="0" err="1" smtClean="0"/>
              <a:t>hehtár</a:t>
            </a:r>
            <a:r>
              <a:rPr lang="hu-HU" dirty="0" smtClean="0"/>
              <a:t>) szőlőskert szüreteléséhez.</a:t>
            </a:r>
            <a:r>
              <a:rPr lang="hu-HU" baseline="30000" dirty="0" smtClean="0"/>
              <a:t>  2 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817992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84640" y="5055081"/>
            <a:ext cx="9601196" cy="1303867"/>
          </a:xfrm>
        </p:spPr>
        <p:txBody>
          <a:bodyPr>
            <a:normAutofit/>
          </a:bodyPr>
          <a:lstStyle/>
          <a:p>
            <a:pPr algn="l"/>
            <a:r>
              <a:rPr lang="hu-HU" sz="2200" dirty="0" smtClean="0"/>
              <a:t>A fennmaradt mozaikok kiválóan illusztrálják a szüretelés minde</a:t>
            </a:r>
            <a:r>
              <a:rPr lang="hu-HU" sz="2200" dirty="0" smtClean="0"/>
              <a:t>n fázisát. A középső képen egy ásatás során feltárt rómaiak által használt metszőkés látható, amelynek számtalan fajtája létezett. </a:t>
            </a:r>
            <a:endParaRPr lang="hu-HU" sz="22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9845" y="1923790"/>
            <a:ext cx="4860454" cy="313499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0482" y="1830452"/>
            <a:ext cx="3695354" cy="3317967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7308" y="2114931"/>
            <a:ext cx="4175710" cy="294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18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Pincészet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Szintén Cato forrásaiból és számos régészeti feltárásból van részletesen tudomásunk arról, hogy hogyan néztek ki a présházak. Erre jó példát szolgátat a  </a:t>
            </a:r>
            <a:r>
              <a:rPr lang="hu-HU" dirty="0" err="1" smtClean="0"/>
              <a:t>Pompeii</a:t>
            </a:r>
            <a:r>
              <a:rPr lang="hu-HU" dirty="0" smtClean="0"/>
              <a:t> városában és a Villa della </a:t>
            </a:r>
            <a:r>
              <a:rPr lang="hu-HU" dirty="0" err="1" smtClean="0"/>
              <a:t>Pisanella</a:t>
            </a:r>
            <a:r>
              <a:rPr lang="hu-HU" dirty="0" smtClean="0"/>
              <a:t> feltárása során talált épületegyüttes.</a:t>
            </a:r>
          </a:p>
          <a:p>
            <a:r>
              <a:rPr lang="hu-HU" dirty="0" smtClean="0"/>
              <a:t>Természetesen egyszerűbb metódusa is létezett a préselésnek. Amihez a mechanikus megoldás helyett egy dézsára volt szükség és egy emberre, aki a lábfejével nyomta szét a szőlőszemeket. </a:t>
            </a:r>
          </a:p>
          <a:p>
            <a:r>
              <a:rPr lang="hu-HU" dirty="0" smtClean="0"/>
              <a:t>Az ókori római borászat jóval meghaladta a korabeli Közel-Keleti borászatot. Ahol a csapadékmennyiség hiánya mellett a technológiai hiányosságokkal is megkellett küzdeni, annak ellenére, hogy már a rómaiak előtt is foglalkoztak szőlővel.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28597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Az említett dézsás megoldást már a Bronz korban is ismerték. Amit a későbbiekben a görögök is átvettek. Ezt számos </a:t>
            </a:r>
            <a:r>
              <a:rPr lang="hu-HU" dirty="0" err="1" smtClean="0"/>
              <a:t>amphorán</a:t>
            </a:r>
            <a:r>
              <a:rPr lang="hu-HU" dirty="0" smtClean="0"/>
              <a:t> is láthatjuk. </a:t>
            </a:r>
          </a:p>
          <a:p>
            <a:r>
              <a:rPr lang="hu-HU" dirty="0" smtClean="0"/>
              <a:t>A présház volt az egyik legfontosabb épület a farmon, emiatt nagy hangsúlyt fektettek a védelmére. Fallal vették körbe és fáklyák segítségével törekedtek a megvilágítására, amiatt hogy </a:t>
            </a:r>
            <a:r>
              <a:rPr lang="hu-HU" dirty="0" err="1" smtClean="0"/>
              <a:t>elriasszák</a:t>
            </a:r>
            <a:r>
              <a:rPr lang="hu-HU" dirty="0" smtClean="0"/>
              <a:t> a betolakodó állatokat. Ezek mellett szinte mindig a pince és a konyha közé építették. </a:t>
            </a:r>
            <a:endParaRPr lang="hu-HU" dirty="0"/>
          </a:p>
          <a:p>
            <a:r>
              <a:rPr lang="hu-HU" dirty="0" smtClean="0"/>
              <a:t>Emellett rendszerint bemeszelték a falakat, továbbá igyekeztek </a:t>
            </a:r>
            <a:r>
              <a:rPr lang="hu-HU" dirty="0" err="1" smtClean="0"/>
              <a:t>minnél</a:t>
            </a:r>
            <a:r>
              <a:rPr lang="hu-HU" dirty="0" smtClean="0"/>
              <a:t> tágasabbra, levegősre megépíteni. Annak érdekében, hogy az erjedés folytán felszabaduló nagy mennyiségű szén-dioxid ne okozzon egészségügyi kockázatot.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24620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81657" y="955484"/>
            <a:ext cx="5347572" cy="3538138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478" y="982131"/>
            <a:ext cx="4934179" cy="3511491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017" y="982130"/>
            <a:ext cx="5813996" cy="38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32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taposás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2" y="2452430"/>
            <a:ext cx="9601196" cy="3318936"/>
          </a:xfrm>
        </p:spPr>
        <p:txBody>
          <a:bodyPr>
            <a:normAutofit fontScale="77500" lnSpcReduction="20000"/>
          </a:bodyPr>
          <a:lstStyle/>
          <a:p>
            <a:r>
              <a:rPr lang="hu-HU" dirty="0" smtClean="0"/>
              <a:t>Természetesen maga a taposást mezítláb végezték általában a fiatalabbak. Nagy hangsúlyt fektettek a higiéniára és akárcsak ma is egyfajta fesztivál hangulat kerekedett a munkafolyamatból. </a:t>
            </a:r>
          </a:p>
          <a:p>
            <a:r>
              <a:rPr lang="hu-HU" dirty="0" smtClean="0"/>
              <a:t>Rendszerint szolgáltattak zenét a munkához. Ami általában valami síp volt. </a:t>
            </a:r>
          </a:p>
          <a:p>
            <a:r>
              <a:rPr lang="hu-HU" dirty="0" smtClean="0"/>
              <a:t>Összességében az ütemes taposás egyfajta tánccá alakult. Ezt a görögök egyébként </a:t>
            </a:r>
            <a:r>
              <a:rPr lang="hu-HU" dirty="0" err="1" smtClean="0"/>
              <a:t>epilénion-nak</a:t>
            </a:r>
            <a:r>
              <a:rPr lang="hu-HU" dirty="0" smtClean="0"/>
              <a:t> hívták. </a:t>
            </a:r>
          </a:p>
          <a:p>
            <a:r>
              <a:rPr lang="hu-HU" dirty="0"/>
              <a:t>Szokás szerint összekeverték a </a:t>
            </a:r>
            <a:r>
              <a:rPr lang="hu-HU" dirty="0" err="1"/>
              <a:t>mechanikailag</a:t>
            </a:r>
            <a:r>
              <a:rPr lang="hu-HU" dirty="0"/>
              <a:t> elkészített mustot ( </a:t>
            </a:r>
            <a:r>
              <a:rPr lang="hu-HU" dirty="0" err="1"/>
              <a:t>mustum</a:t>
            </a:r>
            <a:r>
              <a:rPr lang="hu-HU" dirty="0"/>
              <a:t> </a:t>
            </a:r>
            <a:r>
              <a:rPr lang="hu-HU" dirty="0" err="1"/>
              <a:t>lixivium</a:t>
            </a:r>
            <a:r>
              <a:rPr lang="hu-HU" dirty="0"/>
              <a:t>) a taposás útján </a:t>
            </a:r>
            <a:r>
              <a:rPr lang="hu-HU" dirty="0" err="1"/>
              <a:t>elkészítettel</a:t>
            </a:r>
            <a:r>
              <a:rPr lang="hu-HU" dirty="0"/>
              <a:t> ( </a:t>
            </a:r>
            <a:r>
              <a:rPr lang="hu-HU" dirty="0" err="1"/>
              <a:t>mustum</a:t>
            </a:r>
            <a:r>
              <a:rPr lang="hu-HU" dirty="0"/>
              <a:t> </a:t>
            </a:r>
            <a:r>
              <a:rPr lang="hu-HU" dirty="0" err="1"/>
              <a:t>calcatum</a:t>
            </a:r>
            <a:r>
              <a:rPr lang="hu-HU" dirty="0"/>
              <a:t>). Később azonban </a:t>
            </a:r>
            <a:r>
              <a:rPr lang="hu-HU" dirty="0" err="1"/>
              <a:t>amphorákban</a:t>
            </a:r>
            <a:r>
              <a:rPr lang="hu-HU" dirty="0"/>
              <a:t> tárolták és a </a:t>
            </a:r>
            <a:r>
              <a:rPr lang="hu-HU" dirty="0" err="1"/>
              <a:t>mustum</a:t>
            </a:r>
            <a:r>
              <a:rPr lang="hu-HU" dirty="0"/>
              <a:t> </a:t>
            </a:r>
            <a:r>
              <a:rPr lang="hu-HU" dirty="0" err="1"/>
              <a:t>lixium-ot</a:t>
            </a:r>
            <a:r>
              <a:rPr lang="hu-HU" dirty="0"/>
              <a:t> magasabb minőségűnek tartották. </a:t>
            </a:r>
          </a:p>
          <a:p>
            <a:r>
              <a:rPr lang="hu-HU" dirty="0"/>
              <a:t>Ezután az erjedésnek szánt mustot hatalmas tárolókba vagy hordókba öntötték. A tárolás formája régiónként és farmonként különbözött. Ezt támasztják alá a források is. ( </a:t>
            </a:r>
            <a:r>
              <a:rPr lang="hu-HU" dirty="0" err="1"/>
              <a:t>Columella</a:t>
            </a:r>
            <a:r>
              <a:rPr lang="hu-HU" dirty="0"/>
              <a:t>, </a:t>
            </a:r>
            <a:r>
              <a:rPr lang="hu-HU" dirty="0" err="1"/>
              <a:t>Pliny</a:t>
            </a:r>
            <a:r>
              <a:rPr lang="hu-HU" dirty="0"/>
              <a:t>, </a:t>
            </a:r>
            <a:r>
              <a:rPr lang="hu-HU" dirty="0" err="1"/>
              <a:t>Palladius</a:t>
            </a:r>
            <a:r>
              <a:rPr lang="hu-HU" dirty="0"/>
              <a:t>).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96844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59676" y="4918406"/>
            <a:ext cx="9601196" cy="1303867"/>
          </a:xfrm>
        </p:spPr>
        <p:txBody>
          <a:bodyPr>
            <a:normAutofit/>
          </a:bodyPr>
          <a:lstStyle/>
          <a:p>
            <a:r>
              <a:rPr lang="hu-HU" sz="2200" dirty="0" smtClean="0"/>
              <a:t>Számtalan mozaikon ábrázolták ezt a mozzanatát a szüretnek. Bizonyára fontos közösségszervező program volt. </a:t>
            </a:r>
            <a:endParaRPr lang="hu-HU" sz="22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2" y="1227601"/>
            <a:ext cx="3624270" cy="361141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130" y="1227601"/>
            <a:ext cx="2989264" cy="36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74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Bibliográfia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1: </a:t>
            </a:r>
            <a:r>
              <a:rPr lang="it-IT" dirty="0" smtClean="0"/>
              <a:t>16 </a:t>
            </a:r>
            <a:r>
              <a:rPr lang="it-IT" dirty="0"/>
              <a:t>Columella, DRR 11.2; Palladius 10.11; Deiophanes in Geop. 5.45</a:t>
            </a:r>
            <a:r>
              <a:rPr lang="it-IT" dirty="0" smtClean="0"/>
              <a:t>.</a:t>
            </a:r>
            <a:endParaRPr lang="hu-HU" dirty="0" smtClean="0"/>
          </a:p>
          <a:p>
            <a:r>
              <a:rPr lang="hu-HU" dirty="0"/>
              <a:t>2: </a:t>
            </a:r>
            <a:r>
              <a:rPr lang="hu-HU" dirty="0" smtClean="0"/>
              <a:t> </a:t>
            </a:r>
            <a:r>
              <a:rPr lang="hu-HU" dirty="0" err="1"/>
              <a:t>Billiard</a:t>
            </a:r>
            <a:r>
              <a:rPr lang="hu-HU" dirty="0"/>
              <a:t>, Fig. </a:t>
            </a:r>
            <a:r>
              <a:rPr lang="hu-HU" dirty="0" smtClean="0"/>
              <a:t>138</a:t>
            </a:r>
          </a:p>
          <a:p>
            <a:r>
              <a:rPr lang="hu-HU" dirty="0">
                <a:hlinkClick r:id="rId2"/>
              </a:rPr>
              <a:t>https://</a:t>
            </a:r>
            <a:r>
              <a:rPr lang="hu-HU" dirty="0" smtClean="0">
                <a:hlinkClick r:id="rId2"/>
              </a:rPr>
              <a:t>en.wikipedia.org/wiki/Ancient_Rome_and_wine</a:t>
            </a:r>
            <a:endParaRPr lang="hu-HU" dirty="0" smtClean="0"/>
          </a:p>
          <a:p>
            <a:r>
              <a:rPr lang="hu-HU" dirty="0" smtClean="0"/>
              <a:t>David L. </a:t>
            </a:r>
            <a:r>
              <a:rPr lang="hu-HU" dirty="0" err="1" smtClean="0"/>
              <a:t>Thurmond</a:t>
            </a:r>
            <a:r>
              <a:rPr lang="hu-HU" dirty="0" smtClean="0"/>
              <a:t>: A </a:t>
            </a:r>
            <a:r>
              <a:rPr lang="hu-HU" dirty="0" err="1" smtClean="0"/>
              <a:t>Handbook</a:t>
            </a:r>
            <a:r>
              <a:rPr lang="hu-HU" dirty="0" smtClean="0"/>
              <a:t> of </a:t>
            </a:r>
            <a:r>
              <a:rPr lang="hu-HU" dirty="0" err="1" smtClean="0"/>
              <a:t>food</a:t>
            </a:r>
            <a:r>
              <a:rPr lang="hu-HU" dirty="0" smtClean="0"/>
              <a:t> </a:t>
            </a:r>
            <a:r>
              <a:rPr lang="hu-HU" dirty="0" err="1" smtClean="0"/>
              <a:t>processing</a:t>
            </a:r>
            <a:r>
              <a:rPr lang="hu-HU" dirty="0" smtClean="0"/>
              <a:t> In </a:t>
            </a:r>
            <a:r>
              <a:rPr lang="hu-HU" dirty="0" err="1" smtClean="0"/>
              <a:t>Classical</a:t>
            </a:r>
            <a:r>
              <a:rPr lang="hu-HU" dirty="0" smtClean="0"/>
              <a:t> </a:t>
            </a:r>
            <a:r>
              <a:rPr lang="hu-HU" dirty="0" err="1" smtClean="0"/>
              <a:t>Rome</a:t>
            </a:r>
            <a:r>
              <a:rPr lang="hu-HU" smtClean="0"/>
              <a:t> ( 111.-124)</a:t>
            </a:r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696916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kus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u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u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228</TotalTime>
  <Words>753</Words>
  <Application>Microsoft Office PowerPoint</Application>
  <PresentationFormat>Szélesvásznú</PresentationFormat>
  <Paragraphs>35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6" baseType="lpstr">
      <vt:lpstr>Arial</vt:lpstr>
      <vt:lpstr>Garamond</vt:lpstr>
      <vt:lpstr>Organikus</vt:lpstr>
      <vt:lpstr>A rómaiak és a borfogyasztás</vt:lpstr>
      <vt:lpstr>Pompeii</vt:lpstr>
      <vt:lpstr>PowerPoint-bemutató</vt:lpstr>
      <vt:lpstr>A középső képen Bacchus látható a Vezúv lábánál, míg az utolsó képen a borkedvelők által is gyakran látogatott újratelepített ültetvény a „ Foro Boario” látható. </vt:lpstr>
      <vt:lpstr>Szüretelés</vt:lpstr>
      <vt:lpstr>PowerPoint-bemutató</vt:lpstr>
      <vt:lpstr>A fennmaradt mozaikok kiválóan illusztrálják a szüretelés minden fázisát. A középső képen egy ásatás során feltárt rómaiak által használt metszőkés látható, amelynek számtalan fajtája létezett. </vt:lpstr>
      <vt:lpstr>Pincészet</vt:lpstr>
      <vt:lpstr>PowerPoint-bemutató</vt:lpstr>
      <vt:lpstr>PowerPoint-bemutató</vt:lpstr>
      <vt:lpstr>A taposás</vt:lpstr>
      <vt:lpstr>Számtalan mozaikon ábrázolták ezt a mozzanatát a szüretnek. Bizonyára fontos közösségszervező program volt. </vt:lpstr>
      <vt:lpstr>Bibliográfia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thmark77</dc:creator>
  <cp:lastModifiedBy>thmark77</cp:lastModifiedBy>
  <cp:revision>25</cp:revision>
  <dcterms:created xsi:type="dcterms:W3CDTF">2023-11-13T14:17:37Z</dcterms:created>
  <dcterms:modified xsi:type="dcterms:W3CDTF">2023-11-16T14:05:37Z</dcterms:modified>
</cp:coreProperties>
</file>