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4" r:id="rId3"/>
    <p:sldId id="271" r:id="rId4"/>
    <p:sldId id="269" r:id="rId5"/>
    <p:sldId id="257" r:id="rId6"/>
    <p:sldId id="258" r:id="rId7"/>
    <p:sldId id="259" r:id="rId8"/>
    <p:sldId id="261" r:id="rId9"/>
    <p:sldId id="262" r:id="rId10"/>
    <p:sldId id="268" r:id="rId11"/>
    <p:sldId id="263" r:id="rId12"/>
    <p:sldId id="264" r:id="rId13"/>
    <p:sldId id="266" r:id="rId14"/>
    <p:sldId id="273" r:id="rId15"/>
    <p:sldId id="265" r:id="rId16"/>
    <p:sldId id="272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1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EA514-6171-4BD3-87CD-3BE7CB6130E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BB1EA-FAB0-40EA-B442-3401EF814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legegyszerűbb számítás is elegendő lesz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BB1EA-FAB0-40EA-B442-3401EF81470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4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legegyszerűbb számítás is elegendő lesz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BB1EA-FAB0-40EA-B442-3401EF81470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08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6F9A3-5DF7-3E2C-2B42-63CD9DB964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2493F1-3CE1-17DA-D748-F5F93B8A1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4BCB7-ABD7-AAC6-B256-63C0E187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745AE-069C-5590-AB12-0116F4C84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A65ED-33A6-005A-9B4D-67B3C87D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7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850E0-11EB-F090-221C-644918977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F9AFE-FC9B-F0BC-EEC2-501DDD9BA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6B487-9DCC-4A4B-C7CC-04CF4430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49326-1144-5C52-284F-B9A3B901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26528-0683-907F-5D8D-D2B1A4A6A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6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89A6-261C-77A1-9513-71B9021B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196B3-D9BE-3AB1-3E56-DAA6C1966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55178-0441-0BCA-C0C7-6BA8A73B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C9704-F0BD-DCD8-D9D0-ED13C678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B4896-E5BA-B245-F68B-033CB4D23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26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2C00B-7286-44B9-ECAA-7B2F88B38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EC6F3-078F-6A43-3D6F-275E1EDF9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D33BF1-72D1-4ACF-5DE4-2648DABEB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04AFE-6965-7E0F-DA33-40348486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E95A2-7976-E0BC-088E-48CACAFE6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E5894-CA1D-5A5D-F64C-C752D2C87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870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0F27B-26C4-054F-4F01-A1050288B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506EC-7C5F-92A1-DBD5-822C27B29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F8ADF-80EA-0546-81EE-1D30CCEDC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B779AF-F6EE-1068-3330-739F7368A6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D7503-56E8-74C6-8164-A4289B1AA2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CF93E5-76BC-C392-58B3-548CABFB8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9862FB-6EDB-9AC2-4408-69B084996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59D5C0-133A-5FFA-1CE6-99587BBE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8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739CA-64B9-AE81-8B9B-BCAD3D2F8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DF874F-37B6-68C2-43AB-1859105CA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B95E10-034A-6F24-2D54-8DEA8967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7F33FB-97F7-B02E-4D62-E67F53A86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94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B7601-F847-5F29-7932-23C89A362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6168C4-7213-DA71-B2D7-E788827B3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AE77F-D8A6-23EA-22B0-38966D59E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61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047EE-A1CB-59E0-B59A-818DE6F8A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3CC16-0B25-A8E7-5D90-C01F8A3CF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FAE05-26DA-070F-1490-8BCB58F5A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9AEDA2-18C8-BC8D-67AB-042BE1DB3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6AD2A-1E3C-8A41-FB62-4C1A4F75F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5BE0D-061A-7880-56F5-C779CE1A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8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F8D44-8EC7-02FE-6F5B-D07E11142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48DD20-C233-9ACE-26D5-0188861B6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369C9-D24A-5A35-8E15-808675B8C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6CF40-C56B-B2D2-C7CE-412DA082A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1B8D8-8523-C1A3-CB2B-5684918F9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57DD2-DB39-C814-529C-BAD76BE2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80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76FE-B03F-86E4-040A-6CF51029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51072-3273-2B02-D569-FD38F4A61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C9BDD-7304-D282-C808-2A48B521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5F2B7-BDDF-2E58-C6BD-A8B4C269A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BB9F4-B9AD-10F9-2CE6-2B986EB5B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7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B7DE1E-E3FB-40A2-32AF-55B82972E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239B1-760D-9135-A11B-C052ABB26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80534-C3DA-4FED-7817-1312DD2C4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D35E5-DE16-CF56-0073-03705EB1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DBD3E-03DA-3917-6403-EA635FF34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2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E6AFD3-7501-9833-1D23-1CD0E7514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A96D4-0398-F87F-4EE0-F3A129C77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F45D9-E95C-578E-2A9A-3257E6D37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E864F-F202-453F-B74E-70DF3D84D8D5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84264-A43A-75A2-3FAA-A4514AE9E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82B39-719F-AA05-35B9-095C04057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AC2E9-B508-47A8-8D47-F56BA93F0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9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www.youtube.com/watch?v=rFeMxUSKQF0&amp;list=LL&amp;index=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qAZg9aGbEU8&amp;list=LL&amp;index=3" TargetMode="External"/><Relationship Id="rId5" Type="http://schemas.openxmlformats.org/officeDocument/2006/relationships/hyperlink" Target="https://www.youtube.com/watch?v=4UWBo0rsuHU&amp;list=LL&amp;index=4" TargetMode="Externa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78FA60-6257-E110-93E9-A1A486371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0800" y="45004"/>
            <a:ext cx="17490516" cy="6732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CA39FB-7D59-CFE2-B4B2-B552D2C2C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459" y="0"/>
            <a:ext cx="9144000" cy="2387600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Ókori Görög Zene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820367-3FCF-FB1C-F2D4-AD22CD67B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459" y="2387600"/>
            <a:ext cx="9144000" cy="1655762"/>
          </a:xfrm>
        </p:spPr>
        <p:txBody>
          <a:bodyPr/>
          <a:lstStyle/>
          <a:p>
            <a:r>
              <a:rPr lang="en-GB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ANCIENT GREEK MUSIC </a:t>
            </a:r>
          </a:p>
          <a:p>
            <a:r>
              <a:rPr lang="en-GB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NEW TECHNICAL HISTORY</a:t>
            </a:r>
            <a:endParaRPr lang="hu-H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Stefan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hu-H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agel</a:t>
            </a:r>
            <a:r>
              <a:rPr lang="hu-H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81A0FC-3B5E-FF48-36DC-F899AAFDC956}"/>
              </a:ext>
            </a:extLst>
          </p:cNvPr>
          <p:cNvSpPr txBox="1"/>
          <p:nvPr/>
        </p:nvSpPr>
        <p:spPr>
          <a:xfrm>
            <a:off x="10551459" y="6364942"/>
            <a:ext cx="255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Bérces Soma</a:t>
            </a:r>
            <a:endParaRPr lang="en-US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799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78FA60-6257-E110-93E9-A1A486371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0800" y="45004"/>
            <a:ext cx="17490516" cy="673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0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911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60ECE-91FE-7865-0C94-AA6FAB953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Előszó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64CB04-89D3-4E37-1857-FBD793B91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2185099"/>
            <a:ext cx="5800054" cy="4053078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FEE6C6-31F0-7258-E847-97C9B3EE0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969" y="1848464"/>
            <a:ext cx="5646109" cy="4223289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436134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Kottaírás-Hangjelölés: </a:t>
            </a:r>
            <a:r>
              <a:rPr lang="hu-H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fejlődés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3.sz. – közepétől következetesen megalapozott.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Első megmaradt Ókori Görög Kotta</a:t>
            </a:r>
          </a:p>
          <a:p>
            <a:pPr algn="just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belső struktúra alapján új elméletet mutat be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216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Kottaírás-Hangjelölés: </a:t>
            </a:r>
            <a:r>
              <a:rPr lang="hu-H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fejlődés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01. A Problémák: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Minden jel egy funkcionális pozíció a skálákon belül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Csak a zenei kontextusból derül ki hogy milyen hang.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jelölés függ a „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Genus”tól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és a hangolástól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Van külön jelölés ének és hangszerre azonban a fennmaradt kották nem tartják meg végig ezt a megkülönböztetést.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374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Kottaírás-Hangjelölés: </a:t>
            </a:r>
            <a:r>
              <a:rPr lang="hu-H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fejlődés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02. A hangszerjelölés: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Régebbi mint az énekjelölés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Valószínűleg ének jelölésre is használták.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„betű  - szerű” jelölések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meghatározásuk nehéz</a:t>
            </a:r>
          </a:p>
          <a:p>
            <a:pPr lvl="2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 sikerül is hihető meghatározást tenni egy-két hang esetében…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03. Az Énekjelölés: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„betű  - szerű” jelölések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Ióni írás betűi sorrendben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Értelmezhető sorrend nem maradt fenn (pl. 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interrvallumok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8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Kottaírás-Hangjelölés: </a:t>
            </a:r>
            <a:r>
              <a:rPr lang="hu-H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Az általunk Ismert rendszer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01. „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Greater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Perfect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System”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egymásra épülő 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Tetrachord</a:t>
            </a:r>
            <a:endParaRPr lang="hu-H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hangok eltérő távolságra, de magasról mélyre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2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7C9FDA-A169-C4FC-3EEB-B5120DBCF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0810" y="123918"/>
            <a:ext cx="7625058" cy="661016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94B667-AB53-696D-DD30-83E9DF5CFCA1}"/>
              </a:ext>
            </a:extLst>
          </p:cNvPr>
          <p:cNvSpPr txBox="1"/>
          <p:nvPr/>
        </p:nvSpPr>
        <p:spPr>
          <a:xfrm>
            <a:off x="6212542" y="365125"/>
            <a:ext cx="33707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„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Oktáv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Synaphé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Két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Tetrachordot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összekötő hang (egy oktáv)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300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5DDF-56AD-BFF7-EDF7-F11E6E170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Hogyan működik a hangszerek megértése?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303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Aulos</a:t>
            </a:r>
            <a:r>
              <a:rPr lang="hu-HU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fajtái</a:t>
            </a:r>
            <a:endParaRPr lang="en-GB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Nincs Írott forrás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engeteg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képi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bizonyíték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áll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rendelkezésre</a:t>
            </a:r>
            <a:endParaRPr lang="hu-H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Ezeket óvatosan kell kezelni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zámos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kiásott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eszköz</a:t>
            </a:r>
            <a:endParaRPr lang="hu-H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Legtöbbjük sérült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Általában a felső vég hiányzik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lehetséges hangmagasságokra csak közvetve lehet rátalálni</a:t>
            </a:r>
          </a:p>
          <a:p>
            <a:pPr lvl="1" algn="just"/>
            <a:r>
              <a:rPr lang="hu-H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Megkeressük azt a hangszerhosszúságot, amellyel az ujjnyílások egy hihető skálát eredményeznének.</a:t>
            </a:r>
          </a:p>
        </p:txBody>
      </p:sp>
    </p:spTree>
    <p:extLst>
      <p:ext uri="{BB962C8B-B14F-4D97-AF65-F5344CB8AC3E}">
        <p14:creationId xmlns:p14="http://schemas.microsoft.com/office/powerpoint/2010/main" val="38823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Aulos</a:t>
            </a:r>
            <a:r>
              <a:rPr lang="hu-HU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fajtái: </a:t>
            </a:r>
            <a:r>
              <a:rPr lang="hu-HU" b="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promblémák</a:t>
            </a:r>
            <a:endParaRPr lang="en-GB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Megkeressük azt a hangszerhosszúságot, amellyel az ujjnyílások egy hihető skálát eredményeznének.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Bár ez az elv ígéretesnek tűnik, a legtöbb korai lelet esetében még nem hozott meggyőző eredményeket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Szinte mindig csak egyetlen csővel rendelkezünk,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ahol csöveként legfeljebb öt ujjnyílás van, a két cső hangjai valószínűleg valamilyen módon kiegészítették egymást.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További bonyodalom: hangszertípusok és méretek száma, </a:t>
            </a:r>
            <a:r>
              <a:rPr lang="hu-H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Aristoxenustól</a:t>
            </a:r>
            <a:r>
              <a:rPr lang="hu-HU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kezdve több szerző is említ.)</a:t>
            </a:r>
            <a:endParaRPr lang="hu-H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014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Aulos</a:t>
            </a:r>
            <a:r>
              <a:rPr lang="hu-HU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fajtái: </a:t>
            </a:r>
            <a:r>
              <a:rPr lang="hu-HU" b="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megoldás</a:t>
            </a:r>
            <a:endParaRPr lang="en-GB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Ikonográfiához kell folyamodnunk</a:t>
            </a:r>
          </a:p>
          <a:p>
            <a:pPr lvl="1"/>
            <a:r>
              <a:rPr lang="hu-H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játék részletei tekintetében legkevésbé megbízható forrásfajta  (vázafestmények)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líra húrhosszára vonatkozó bizonyítékok   a hangszer méretének legáltalánosabb összefüggései a játékosok alkarjával összevetve.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három lényeges pont mérhető: 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Mutatóujj helyzete, </a:t>
            </a:r>
            <a:r>
              <a:rPr lang="hu-H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(legmagasabb hangnak felel meg) </a:t>
            </a: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Kisujj helyzete, </a:t>
            </a:r>
            <a:r>
              <a:rPr lang="hu-H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indicates some pitch above the lowest playable note</a:t>
            </a:r>
            <a:r>
              <a:rPr lang="hu-H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u-H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teljes cső hossza.</a:t>
            </a:r>
          </a:p>
          <a:p>
            <a:pPr lvl="2"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Csak az utóbbitól várhatjuk el, hogy némi pontosság  valósághű arányok általános benyomása.</a:t>
            </a:r>
          </a:p>
          <a:p>
            <a:pPr lvl="1" algn="just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F9B027C-BEEE-7D0F-B36D-8212CF46F5F9}"/>
              </a:ext>
            </a:extLst>
          </p:cNvPr>
          <p:cNvSpPr/>
          <p:nvPr/>
        </p:nvSpPr>
        <p:spPr>
          <a:xfrm>
            <a:off x="7593106" y="3105803"/>
            <a:ext cx="224118" cy="80683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22C6723-93B9-FE00-67D6-CC8BF22573E7}"/>
              </a:ext>
            </a:extLst>
          </p:cNvPr>
          <p:cNvSpPr/>
          <p:nvPr/>
        </p:nvSpPr>
        <p:spPr>
          <a:xfrm>
            <a:off x="7969623" y="5329050"/>
            <a:ext cx="224118" cy="80683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D3E7F4-008C-936B-D7FD-0BA40A46C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741" y="-77743"/>
            <a:ext cx="4187741" cy="3052020"/>
          </a:xfrm>
          <a:prstGeom prst="rect">
            <a:avLst/>
          </a:prstGeom>
          <a:effectLst>
            <a:softEdge rad="419100"/>
          </a:effectLst>
        </p:spPr>
      </p:pic>
    </p:spTree>
    <p:extLst>
      <p:ext uri="{BB962C8B-B14F-4D97-AF65-F5344CB8AC3E}">
        <p14:creationId xmlns:p14="http://schemas.microsoft.com/office/powerpoint/2010/main" val="1264376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787E88-6179-D086-C107-97924E706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853" y="2506662"/>
            <a:ext cx="5970563" cy="4351338"/>
          </a:xfrm>
        </p:spPr>
      </p:pic>
    </p:spTree>
    <p:extLst>
      <p:ext uri="{BB962C8B-B14F-4D97-AF65-F5344CB8AC3E}">
        <p14:creationId xmlns:p14="http://schemas.microsoft.com/office/powerpoint/2010/main" val="2490866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Aulos</a:t>
            </a:r>
            <a:r>
              <a:rPr lang="hu-HU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fajtái: </a:t>
            </a:r>
            <a:r>
              <a:rPr lang="hu-HU" b="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megoldás - Méret</a:t>
            </a:r>
            <a:endParaRPr lang="en-GB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ikonográfiából csak nagyon durva adatok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Sok megtalált 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Aulos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méretei alapján</a:t>
            </a: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klasszikus korszak 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aulos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típusa legmélyebb hangja: régi líra legmélyebb húrjának 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legméllyebb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hangja.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073F0A-4769-7E04-775F-7C40F7728F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833" y="3463659"/>
            <a:ext cx="3978812" cy="326619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5E0B2F-C0C5-29CB-59B6-EFBA948C72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8" y="3661115"/>
            <a:ext cx="3821347" cy="3083066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2335429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4DFA-C33E-D643-EFA3-450483EB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Stefan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hu-H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agel</a:t>
            </a:r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és egy ráadás</a:t>
            </a:r>
            <a:endParaRPr lang="en-GB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1633E-33B7-86F3-C5F2-D1034F7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https://www.youtube.com/watch?v=4UWBo0rsuHU&amp;list=LL&amp;index=4</a:t>
            </a:r>
            <a:endParaRPr lang="hu-H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https://www.youtube.com/watch?v=qAZg9aGbEU8&amp;list=LL&amp;index=3</a:t>
            </a:r>
            <a:endParaRPr lang="hu-H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https://www.youtube.com/watch?v=rFeMxUSKQF0&amp;list=LL&amp;index=2</a:t>
            </a:r>
            <a:endParaRPr lang="hu-H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89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7A83A-6529-3B71-466E-B724CF8E0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658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526</Words>
  <Application>Microsoft Office PowerPoint</Application>
  <PresentationFormat>Widescreen</PresentationFormat>
  <Paragraphs>72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Ókori Görög Zene</vt:lpstr>
      <vt:lpstr>PowerPoint Presentation</vt:lpstr>
      <vt:lpstr>PowerPoint Presentation</vt:lpstr>
      <vt:lpstr>Előszó</vt:lpstr>
      <vt:lpstr>Kottaírás-Hangjelölés: A fejlődés</vt:lpstr>
      <vt:lpstr>Kottaírás-Hangjelölés: A fejlődés</vt:lpstr>
      <vt:lpstr>Kottaírás-Hangjelölés: A fejlődés</vt:lpstr>
      <vt:lpstr>Kottaírás-Hangjelölés: Az általunk Ismert rendszer</vt:lpstr>
      <vt:lpstr>PowerPoint Presentation</vt:lpstr>
      <vt:lpstr>Hogyan működik a hangszerek megértése?</vt:lpstr>
      <vt:lpstr>Aulos fajtái</vt:lpstr>
      <vt:lpstr>Aulos fajtái: A promblémák</vt:lpstr>
      <vt:lpstr>Aulos fajtái: A megoldás</vt:lpstr>
      <vt:lpstr>PowerPoint Presentation</vt:lpstr>
      <vt:lpstr>Aulos fajtái: A megoldás - Méret</vt:lpstr>
      <vt:lpstr>Stefan Hagel és egy ráadás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Ókori Görög Zene</dc:title>
  <dc:creator>Soma Bérces</dc:creator>
  <cp:lastModifiedBy>Soma Bérces</cp:lastModifiedBy>
  <cp:revision>5</cp:revision>
  <dcterms:created xsi:type="dcterms:W3CDTF">2023-10-29T13:49:28Z</dcterms:created>
  <dcterms:modified xsi:type="dcterms:W3CDTF">2023-10-30T21:38:36Z</dcterms:modified>
</cp:coreProperties>
</file>